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5" r:id="rId6"/>
    <p:sldId id="260" r:id="rId7"/>
    <p:sldId id="266" r:id="rId8"/>
    <p:sldId id="261" r:id="rId9"/>
    <p:sldId id="267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609600"/>
            <a:ext cx="8610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Class Lecture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500" b="1" dirty="0" smtClean="0">
                <a:solidFill>
                  <a:srgbClr val="0070C0"/>
                </a:solidFill>
              </a:rPr>
              <a:t>SELECTION </a:t>
            </a:r>
            <a:r>
              <a:rPr lang="en-US" sz="3500" b="1" dirty="0">
                <a:solidFill>
                  <a:srgbClr val="0070C0"/>
                </a:solidFill>
              </a:rPr>
              <a:t>AND COMPOSITION </a:t>
            </a:r>
            <a:r>
              <a:rPr lang="en-US" sz="3500" b="1" dirty="0" smtClean="0">
                <a:solidFill>
                  <a:srgbClr val="0070C0"/>
                </a:solidFill>
              </a:rPr>
              <a:t>OF MILK FOR CHEESE MAKING</a:t>
            </a:r>
            <a:endParaRPr lang="en-US" sz="3500" dirty="0" smtClean="0">
              <a:solidFill>
                <a:srgbClr val="0070C0"/>
              </a:solidFill>
            </a:endParaRPr>
          </a:p>
          <a:p>
            <a:pPr algn="ctr"/>
            <a:endParaRPr lang="en-US" sz="5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Dr. </a:t>
            </a:r>
            <a:r>
              <a:rPr lang="en-US" sz="2200" b="1" dirty="0" err="1" smtClean="0">
                <a:solidFill>
                  <a:srgbClr val="0070C0"/>
                </a:solidFill>
              </a:rPr>
              <a:t>Sanjeev</a:t>
            </a:r>
            <a:r>
              <a:rPr lang="en-US" sz="2200" b="1" dirty="0" smtClean="0">
                <a:solidFill>
                  <a:srgbClr val="0070C0"/>
                </a:solidFill>
              </a:rPr>
              <a:t> Kumar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Associate Professor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Department of Dairy Technology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SGIDT, Patna-14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r"/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566952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b="1" dirty="0" smtClean="0">
                <a:solidFill>
                  <a:srgbClr val="0070C0"/>
                </a:solidFill>
              </a:rPr>
              <a:t>B. Qualitative factors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dirty="0" smtClean="0">
                <a:solidFill>
                  <a:schemeClr val="accent2"/>
                </a:solidFill>
              </a:rPr>
              <a:t>Chemical qualities of milk which affect the cheese quality fall into three </a:t>
            </a:r>
            <a:r>
              <a:rPr lang="en-US" sz="2200" smtClean="0">
                <a:solidFill>
                  <a:schemeClr val="accent2"/>
                </a:solidFill>
              </a:rPr>
              <a:t>main </a:t>
            </a:r>
            <a:r>
              <a:rPr lang="en-US" sz="2200" smtClean="0">
                <a:solidFill>
                  <a:schemeClr val="accent2"/>
                </a:solidFill>
              </a:rPr>
              <a:t>groups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Quality that inhibits starter growth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Quality that affects coagulation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Quality that produces taints, gas-holes, etc., in cheese.</a:t>
            </a:r>
            <a:br>
              <a:rPr lang="en-US" sz="2200" dirty="0" smtClean="0">
                <a:solidFill>
                  <a:schemeClr val="accent2"/>
                </a:solidFill>
              </a:rPr>
            </a:br>
            <a:endParaRPr lang="en-IN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41042"/>
            <a:ext cx="8382000" cy="62478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Cheese making commences with the selection of milk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0070C0"/>
                </a:solidFill>
              </a:rPr>
              <a:t>Milk quality influences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Starter </a:t>
            </a:r>
            <a:r>
              <a:rPr lang="en-US" sz="2200" dirty="0" smtClean="0">
                <a:solidFill>
                  <a:schemeClr val="accent2"/>
                </a:solidFill>
              </a:rPr>
              <a:t>growth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 </a:t>
            </a:r>
            <a:r>
              <a:rPr lang="en-US" sz="2200" dirty="0">
                <a:solidFill>
                  <a:schemeClr val="accent2"/>
                </a:solidFill>
              </a:rPr>
              <a:t>R</a:t>
            </a:r>
            <a:r>
              <a:rPr lang="en-US" sz="2200" dirty="0" smtClean="0">
                <a:solidFill>
                  <a:schemeClr val="accent2"/>
                </a:solidFill>
              </a:rPr>
              <a:t>ennet </a:t>
            </a:r>
            <a:r>
              <a:rPr lang="en-US" sz="2200" dirty="0" smtClean="0">
                <a:solidFill>
                  <a:schemeClr val="accent2"/>
                </a:solidFill>
              </a:rPr>
              <a:t>coagulation 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>
                <a:solidFill>
                  <a:schemeClr val="accent2"/>
                </a:solidFill>
              </a:rPr>
              <a:t>M</a:t>
            </a:r>
            <a:r>
              <a:rPr lang="en-US" sz="2200" dirty="0" smtClean="0">
                <a:solidFill>
                  <a:schemeClr val="accent2"/>
                </a:solidFill>
              </a:rPr>
              <a:t>anufacturing </a:t>
            </a:r>
            <a:r>
              <a:rPr lang="en-US" sz="2200" dirty="0" smtClean="0">
                <a:solidFill>
                  <a:schemeClr val="accent2"/>
                </a:solidFill>
              </a:rPr>
              <a:t>methods 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>
                <a:solidFill>
                  <a:schemeClr val="accent2"/>
                </a:solidFill>
              </a:rPr>
              <a:t>D</a:t>
            </a:r>
            <a:r>
              <a:rPr lang="en-US" sz="2200" dirty="0" smtClean="0">
                <a:solidFill>
                  <a:schemeClr val="accent2"/>
                </a:solidFill>
              </a:rPr>
              <a:t>evelopment of taints and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>
                <a:solidFill>
                  <a:schemeClr val="accent2"/>
                </a:solidFill>
              </a:rPr>
              <a:t>O</a:t>
            </a:r>
            <a:r>
              <a:rPr lang="en-US" sz="2200" dirty="0" smtClean="0">
                <a:solidFill>
                  <a:schemeClr val="accent2"/>
                </a:solidFill>
              </a:rPr>
              <a:t>ther </a:t>
            </a:r>
            <a:r>
              <a:rPr lang="en-US" sz="2200" dirty="0">
                <a:solidFill>
                  <a:schemeClr val="accent2"/>
                </a:solidFill>
              </a:rPr>
              <a:t>D</a:t>
            </a:r>
            <a:r>
              <a:rPr lang="en-US" sz="2200" dirty="0" smtClean="0">
                <a:solidFill>
                  <a:schemeClr val="accent2"/>
                </a:solidFill>
              </a:rPr>
              <a:t>efects in Body </a:t>
            </a:r>
            <a:r>
              <a:rPr lang="en-US" sz="2200" dirty="0">
                <a:solidFill>
                  <a:schemeClr val="accent2"/>
                </a:solidFill>
              </a:rPr>
              <a:t>&amp;</a:t>
            </a:r>
            <a:r>
              <a:rPr lang="en-US" sz="2200" dirty="0" smtClean="0">
                <a:solidFill>
                  <a:schemeClr val="accent2"/>
                </a:solidFill>
              </a:rPr>
              <a:t> </a:t>
            </a:r>
            <a:r>
              <a:rPr lang="en-US" sz="2200" dirty="0">
                <a:solidFill>
                  <a:schemeClr val="accent2"/>
                </a:solidFill>
              </a:rPr>
              <a:t>T</a:t>
            </a:r>
            <a:r>
              <a:rPr lang="en-US" sz="2200" dirty="0" smtClean="0">
                <a:solidFill>
                  <a:schemeClr val="accent2"/>
                </a:solidFill>
              </a:rPr>
              <a:t>exture of </a:t>
            </a:r>
            <a:r>
              <a:rPr lang="en-US" sz="2200" dirty="0">
                <a:solidFill>
                  <a:schemeClr val="accent2"/>
                </a:solidFill>
              </a:rPr>
              <a:t>C</a:t>
            </a:r>
            <a:r>
              <a:rPr lang="en-US" sz="2200" dirty="0" smtClean="0">
                <a:solidFill>
                  <a:schemeClr val="accent2"/>
                </a:solidFill>
              </a:rPr>
              <a:t>heese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                                  and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accent2"/>
                </a:solidFill>
              </a:rPr>
              <a:t>other changes taking place during ripening of cheese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</a:pPr>
            <a:endParaRPr lang="en-US" sz="22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r"/>
            <a:r>
              <a:rPr lang="en-GB" dirty="0" smtClean="0">
                <a:solidFill>
                  <a:srgbClr val="C00000"/>
                </a:solidFill>
              </a:rPr>
              <a:t>Conti--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7400" dirty="0"/>
              <a:t>Once the </a:t>
            </a:r>
            <a:r>
              <a:rPr lang="en-US" sz="7400" dirty="0" smtClean="0"/>
              <a:t>milk----</a:t>
            </a:r>
            <a:r>
              <a:rPr lang="en-US" sz="7400" dirty="0"/>
              <a:t>A</a:t>
            </a:r>
            <a:r>
              <a:rPr lang="en-US" sz="7400" dirty="0" smtClean="0"/>
              <a:t>ccepted </a:t>
            </a:r>
            <a:r>
              <a:rPr lang="en-US" sz="7400" dirty="0"/>
              <a:t>for further processing, </a:t>
            </a:r>
            <a:r>
              <a:rPr lang="en-US" sz="7400" dirty="0" smtClean="0"/>
              <a:t> Assessed </a:t>
            </a:r>
            <a:r>
              <a:rPr lang="en-US" sz="7400" dirty="0"/>
              <a:t>for the following group of factors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lphaUcPeriod"/>
            </a:pPr>
            <a:r>
              <a:rPr lang="en-US" sz="7400" b="1" dirty="0" smtClean="0">
                <a:solidFill>
                  <a:srgbClr val="0070C0"/>
                </a:solidFill>
              </a:rPr>
              <a:t>Quantitative Factors </a:t>
            </a:r>
            <a:endParaRPr lang="en-US" sz="7400" b="1" dirty="0">
              <a:solidFill>
                <a:srgbClr val="0070C0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7400" b="1" dirty="0">
                <a:solidFill>
                  <a:srgbClr val="0070C0"/>
                </a:solidFill>
              </a:rPr>
              <a:t> </a:t>
            </a:r>
            <a:r>
              <a:rPr lang="en-US" sz="7400" b="1" dirty="0" smtClean="0">
                <a:solidFill>
                  <a:srgbClr val="0070C0"/>
                </a:solidFill>
              </a:rPr>
              <a:t>B.    Qualitative Factors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7400" b="1" dirty="0" smtClean="0">
                <a:solidFill>
                  <a:srgbClr val="F79646"/>
                </a:solidFill>
              </a:rPr>
              <a:t> </a:t>
            </a:r>
            <a:r>
              <a:rPr lang="en-US" sz="7400" b="1" dirty="0">
                <a:solidFill>
                  <a:srgbClr val="F79646"/>
                </a:solidFill>
              </a:rPr>
              <a:t>Composition of Milk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7400" dirty="0" smtClean="0">
                <a:solidFill>
                  <a:prstClr val="black"/>
                </a:solidFill>
              </a:rPr>
              <a:t> Milk </a:t>
            </a:r>
            <a:r>
              <a:rPr lang="en-US" sz="7400" dirty="0">
                <a:solidFill>
                  <a:prstClr val="black"/>
                </a:solidFill>
              </a:rPr>
              <a:t>constituents of prime importance in cheese making </a:t>
            </a:r>
            <a:r>
              <a:rPr lang="en-US" sz="7400" dirty="0" smtClean="0">
                <a:solidFill>
                  <a:prstClr val="black"/>
                </a:solidFill>
              </a:rPr>
              <a:t>---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7400" dirty="0">
                <a:solidFill>
                  <a:prstClr val="black"/>
                </a:solidFill>
              </a:rPr>
              <a:t>M</a:t>
            </a:r>
            <a:r>
              <a:rPr lang="en-US" sz="7400" dirty="0" smtClean="0">
                <a:solidFill>
                  <a:prstClr val="black"/>
                </a:solidFill>
              </a:rPr>
              <a:t>ilk </a:t>
            </a:r>
            <a:r>
              <a:rPr lang="en-US" sz="7400" dirty="0">
                <a:solidFill>
                  <a:prstClr val="black"/>
                </a:solidFill>
              </a:rPr>
              <a:t>proteins (particularly casein</a:t>
            </a:r>
            <a:r>
              <a:rPr lang="en-US" sz="7400" dirty="0" smtClean="0">
                <a:solidFill>
                  <a:prstClr val="black"/>
                </a:solidFill>
              </a:rPr>
              <a:t>),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7400" dirty="0">
                <a:solidFill>
                  <a:prstClr val="black"/>
                </a:solidFill>
              </a:rPr>
              <a:t>M</a:t>
            </a:r>
            <a:r>
              <a:rPr lang="en-US" sz="7400" dirty="0" smtClean="0">
                <a:solidFill>
                  <a:prstClr val="black"/>
                </a:solidFill>
              </a:rPr>
              <a:t>ilk </a:t>
            </a:r>
            <a:r>
              <a:rPr lang="en-US" sz="7400" dirty="0">
                <a:solidFill>
                  <a:prstClr val="black"/>
                </a:solidFill>
              </a:rPr>
              <a:t>fat </a:t>
            </a:r>
            <a:r>
              <a:rPr lang="en-US" sz="7400" dirty="0" smtClean="0">
                <a:solidFill>
                  <a:prstClr val="black"/>
                </a:solidFill>
              </a:rPr>
              <a:t>  and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7400" dirty="0" smtClean="0">
                <a:solidFill>
                  <a:prstClr val="black"/>
                </a:solidFill>
              </a:rPr>
              <a:t>Mineral </a:t>
            </a:r>
            <a:r>
              <a:rPr lang="en-US" sz="7400" dirty="0">
                <a:solidFill>
                  <a:prstClr val="black"/>
                </a:solidFill>
              </a:rPr>
              <a:t>salts (particularly calcium).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lphaU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AutoNum type="alphaUcPeriod"/>
            </a:pP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9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 PROTEINS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During </a:t>
            </a:r>
            <a:r>
              <a:rPr lang="en-US" sz="2200" dirty="0" smtClean="0">
                <a:solidFill>
                  <a:schemeClr val="accent2"/>
                </a:solidFill>
              </a:rPr>
              <a:t>cheese making, serum proteins and lactose ----- lost in whey.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        So, milk high in casein is </a:t>
            </a:r>
            <a:r>
              <a:rPr lang="en-US" sz="2200" dirty="0" smtClean="0">
                <a:solidFill>
                  <a:schemeClr val="accent2"/>
                </a:solidFill>
              </a:rPr>
              <a:t>desirable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 Milk high in whey protein content may delay clotting time as β-</a:t>
            </a:r>
            <a:r>
              <a:rPr lang="en-US" sz="2200" dirty="0" err="1" smtClean="0">
                <a:solidFill>
                  <a:schemeClr val="accent2"/>
                </a:solidFill>
              </a:rPr>
              <a:t>lactoglobulin</a:t>
            </a:r>
            <a:r>
              <a:rPr lang="en-US" sz="2200" dirty="0" smtClean="0">
                <a:solidFill>
                  <a:schemeClr val="accent2"/>
                </a:solidFill>
              </a:rPr>
              <a:t> undergoes aggregation when subjected to heat and may react with κ-casein.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Apart from longer clotting time, the interaction between β-</a:t>
            </a:r>
            <a:r>
              <a:rPr lang="en-US" sz="2200" dirty="0" err="1" smtClean="0">
                <a:solidFill>
                  <a:schemeClr val="accent2"/>
                </a:solidFill>
              </a:rPr>
              <a:t>lactoglobulin</a:t>
            </a:r>
            <a:r>
              <a:rPr lang="en-US" sz="2200" dirty="0" smtClean="0">
                <a:solidFill>
                  <a:schemeClr val="accent2"/>
                </a:solidFill>
              </a:rPr>
              <a:t> 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accent2"/>
                </a:solidFill>
              </a:rPr>
              <a:t>                                       and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 </a:t>
            </a:r>
            <a:r>
              <a:rPr lang="en-US" sz="2200" dirty="0">
                <a:solidFill>
                  <a:schemeClr val="accent2"/>
                </a:solidFill>
              </a:rPr>
              <a:t>T</a:t>
            </a:r>
            <a:r>
              <a:rPr lang="en-US" sz="2200" dirty="0" smtClean="0">
                <a:solidFill>
                  <a:schemeClr val="accent2"/>
                </a:solidFill>
              </a:rPr>
              <a:t>he </a:t>
            </a:r>
            <a:r>
              <a:rPr lang="en-US" sz="2200" dirty="0" smtClean="0">
                <a:solidFill>
                  <a:schemeClr val="accent2"/>
                </a:solidFill>
              </a:rPr>
              <a:t>casein tends to cause softer curds which lose moisture more slowly.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r"/>
            <a:r>
              <a:rPr lang="en-GB" dirty="0" smtClean="0">
                <a:solidFill>
                  <a:schemeClr val="accent2"/>
                </a:solidFill>
              </a:rPr>
              <a:t>Conti---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Cheese milk containing B variant of β-and κ-casein give shorter clotting time, higher curd strength as compared to the milk devoid of this 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</a:t>
            </a: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Size of the casein micelle also affects clotting 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i.e. </a:t>
            </a:r>
            <a:r>
              <a:rPr lang="en-US" sz="24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Renneting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 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micelles having more κ-casein give shorter clotting time than the larger ones</a:t>
            </a:r>
          </a:p>
        </p:txBody>
      </p:sp>
    </p:spTree>
    <p:extLst>
      <p:ext uri="{BB962C8B-B14F-4D97-AF65-F5344CB8AC3E}">
        <p14:creationId xmlns:p14="http://schemas.microsoft.com/office/powerpoint/2010/main" val="34262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848600" cy="467820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MILK FAT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</a:rPr>
              <a:t>Increase in the fat content of milk gives reduced </a:t>
            </a:r>
            <a:r>
              <a:rPr lang="en-US" sz="2200" dirty="0" err="1" smtClean="0">
                <a:solidFill>
                  <a:srgbClr val="C00000"/>
                </a:solidFill>
              </a:rPr>
              <a:t>syneresis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                                               and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L</a:t>
            </a:r>
            <a:r>
              <a:rPr lang="en-US" sz="2200" dirty="0" smtClean="0">
                <a:solidFill>
                  <a:srgbClr val="C00000"/>
                </a:solidFill>
              </a:rPr>
              <a:t>onger times are required to achieve desired moisture content in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      Cheese.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</a:rPr>
              <a:t> Too low fat in milk ---- also not desirable as it poses problem of moisture retention and results in hard and dry body cheese.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</a:rPr>
              <a:t> Texture of cheese --- also affected by the fat content.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Conti-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---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Low fat milk </a:t>
            </a:r>
            <a:r>
              <a:rPr lang="en-US" dirty="0" smtClean="0">
                <a:solidFill>
                  <a:srgbClr val="C00000"/>
                </a:solidFill>
              </a:rPr>
              <a:t>----- </a:t>
            </a:r>
            <a:r>
              <a:rPr lang="en-US" dirty="0">
                <a:solidFill>
                  <a:srgbClr val="C00000"/>
                </a:solidFill>
              </a:rPr>
              <a:t>cheese with leathery texture and lacks mellow, velvetiness while high fat milk produces too soft, buttery and greasy texture.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Cheddar cheese making, milk is standardized to a casein/fat ratio between 0.67 and </a:t>
            </a:r>
            <a:r>
              <a:rPr lang="en-US" dirty="0" smtClean="0">
                <a:solidFill>
                  <a:srgbClr val="C00000"/>
                </a:solidFill>
              </a:rPr>
              <a:t>0.72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Mozzarella Cheese making --- standardized to 3.5 to 4.0 % fat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Feta cheese making-----</a:t>
            </a:r>
            <a:r>
              <a:rPr lang="en-US" dirty="0">
                <a:solidFill>
                  <a:srgbClr val="C00000"/>
                </a:solidFill>
              </a:rPr>
              <a:t>standardized to a casein/fat ratio between </a:t>
            </a:r>
            <a:r>
              <a:rPr lang="en-US" dirty="0" smtClean="0">
                <a:solidFill>
                  <a:srgbClr val="C00000"/>
                </a:solidFill>
              </a:rPr>
              <a:t>0.65 </a:t>
            </a:r>
            <a:r>
              <a:rPr lang="en-US" dirty="0">
                <a:solidFill>
                  <a:srgbClr val="C00000"/>
                </a:solidFill>
              </a:rPr>
              <a:t>and </a:t>
            </a:r>
            <a:r>
              <a:rPr lang="en-US" dirty="0" smtClean="0">
                <a:solidFill>
                  <a:srgbClr val="C00000"/>
                </a:solidFill>
              </a:rPr>
              <a:t>0.72 depending upon type of milk.</a:t>
            </a:r>
            <a:endParaRPr lang="en-US" dirty="0">
              <a:solidFill>
                <a:srgbClr val="C0000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GB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9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91264"/>
            <a:ext cx="78486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MILK SALTS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</a:rPr>
              <a:t>The </a:t>
            </a:r>
            <a:r>
              <a:rPr lang="en-US" sz="2200" dirty="0" smtClean="0">
                <a:solidFill>
                  <a:srgbClr val="C00000"/>
                </a:solidFill>
              </a:rPr>
              <a:t>milk salts ----- normally classed as Ash.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C00000"/>
                </a:solidFill>
              </a:rPr>
              <a:t>Ash contains a large proportion of the metallic components, 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potassium,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sodium,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calcium,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zinc,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chromium, and nickel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rgbClr val="C00000"/>
                </a:solidFill>
              </a:rPr>
              <a:t>                                           as well as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</a:rPr>
              <a:t>The non-metallic elements such as </a:t>
            </a:r>
            <a:r>
              <a:rPr lang="en-US" sz="2200" dirty="0" err="1" smtClean="0">
                <a:solidFill>
                  <a:srgbClr val="C00000"/>
                </a:solidFill>
              </a:rPr>
              <a:t>sulphur</a:t>
            </a:r>
            <a:r>
              <a:rPr lang="en-US" sz="2200" dirty="0" smtClean="0">
                <a:solidFill>
                  <a:srgbClr val="C00000"/>
                </a:solidFill>
              </a:rPr>
              <a:t>, chlorine, phosphorous, iodine, etc.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chemeClr val="accent2"/>
                </a:solidFill>
              </a:rPr>
              <a:t>Conti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The salts in milk which ---  primary importance to the cheese making process </a:t>
            </a:r>
            <a:r>
              <a:rPr lang="en-US" dirty="0" smtClean="0">
                <a:solidFill>
                  <a:schemeClr val="accent2"/>
                </a:solidFill>
              </a:rPr>
              <a:t>-- </a:t>
            </a:r>
            <a:r>
              <a:rPr lang="en-US" dirty="0">
                <a:solidFill>
                  <a:schemeClr val="accent2"/>
                </a:solidFill>
              </a:rPr>
              <a:t>calcium and magnesium salts of phosphoric and citric acid.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/>
                </a:solidFill>
              </a:rPr>
              <a:t>Calcium content of milk greatly influences </a:t>
            </a:r>
            <a:r>
              <a:rPr lang="en-US" dirty="0" smtClean="0">
                <a:solidFill>
                  <a:schemeClr val="accent2"/>
                </a:solidFill>
              </a:rPr>
              <a:t>rennet </a:t>
            </a:r>
            <a:r>
              <a:rPr lang="en-US" dirty="0">
                <a:solidFill>
                  <a:schemeClr val="accent2"/>
                </a:solidFill>
              </a:rPr>
              <a:t>coagulation time,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/>
                </a:solidFill>
              </a:rPr>
              <a:t>strength of the </a:t>
            </a:r>
            <a:r>
              <a:rPr lang="en-US" dirty="0" smtClean="0">
                <a:solidFill>
                  <a:schemeClr val="accent2"/>
                </a:solidFill>
              </a:rPr>
              <a:t>clot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Body </a:t>
            </a:r>
            <a:r>
              <a:rPr lang="en-US" dirty="0">
                <a:solidFill>
                  <a:schemeClr val="accent2"/>
                </a:solidFill>
              </a:rPr>
              <a:t>and texture of cheese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3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494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Conti--</vt:lpstr>
      <vt:lpstr>PowerPoint Presentation</vt:lpstr>
      <vt:lpstr>Conti---</vt:lpstr>
      <vt:lpstr>PowerPoint Presentation</vt:lpstr>
      <vt:lpstr>Conti----</vt:lpstr>
      <vt:lpstr>PowerPoint Presentation</vt:lpstr>
      <vt:lpstr>Conti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sanjeev</cp:lastModifiedBy>
  <cp:revision>18</cp:revision>
  <dcterms:created xsi:type="dcterms:W3CDTF">2006-08-16T00:00:00Z</dcterms:created>
  <dcterms:modified xsi:type="dcterms:W3CDTF">2020-03-29T07:13:17Z</dcterms:modified>
</cp:coreProperties>
</file>