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81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03" autoAdjust="0"/>
  </p:normalViewPr>
  <p:slideViewPr>
    <p:cSldViewPr snapToGrid="0">
      <p:cViewPr varScale="1">
        <p:scale>
          <a:sx n="75" d="100"/>
          <a:sy n="75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8DA-4D89-40EC-B96D-FBE12FA11BC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A94A-8649-4FE2-A62F-3BDF9D83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0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8DA-4D89-40EC-B96D-FBE12FA11BC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A94A-8649-4FE2-A62F-3BDF9D83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8DA-4D89-40EC-B96D-FBE12FA11BC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A94A-8649-4FE2-A62F-3BDF9D83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8DA-4D89-40EC-B96D-FBE12FA11BC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A94A-8649-4FE2-A62F-3BDF9D83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8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8DA-4D89-40EC-B96D-FBE12FA11BC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A94A-8649-4FE2-A62F-3BDF9D83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8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8DA-4D89-40EC-B96D-FBE12FA11BC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A94A-8649-4FE2-A62F-3BDF9D83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8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8DA-4D89-40EC-B96D-FBE12FA11BC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A94A-8649-4FE2-A62F-3BDF9D83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1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8DA-4D89-40EC-B96D-FBE12FA11BC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A94A-8649-4FE2-A62F-3BDF9D83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5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8DA-4D89-40EC-B96D-FBE12FA11BC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A94A-8649-4FE2-A62F-3BDF9D83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4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8DA-4D89-40EC-B96D-FBE12FA11BC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A94A-8649-4FE2-A62F-3BDF9D83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98DA-4D89-40EC-B96D-FBE12FA11BC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A94A-8649-4FE2-A62F-3BDF9D83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0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98DA-4D89-40EC-B96D-FBE12FA11BC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6A94A-8649-4FE2-A62F-3BDF9D83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69679" y="1900961"/>
            <a:ext cx="9144000" cy="238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SEWAGE PURIFICATION AND DISPOSAL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F89F2-66F3-47B5-8F25-121814C27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B0214-3EAC-49BC-8FF9-016FBD859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3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244" y="238376"/>
            <a:ext cx="7201277" cy="965735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11" y="1825624"/>
            <a:ext cx="11742344" cy="4774351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Screening: </a:t>
            </a: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Sewage first passed through metal screen </a:t>
            </a:r>
          </a:p>
          <a:p>
            <a:pPr marL="457200" lvl="1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(Vertical or inclined 5 cm apart: fixed type or moving type)</a:t>
            </a: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floating objects are screened</a:t>
            </a: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time to time removal either manually or mechanically</a:t>
            </a: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Disposed off by trenching or burial method</a:t>
            </a:r>
          </a:p>
          <a:p>
            <a:pPr marL="971550" lvl="1" indent="-514350" algn="just">
              <a:buAutoNum type="arabicPeriod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066" y="1110399"/>
            <a:ext cx="3323376" cy="28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066" y="3947309"/>
            <a:ext cx="3323376" cy="2544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E8C558-62EF-4C5B-BB1D-6D4BFF271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ED61DA-29B3-4621-853F-E804978C0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7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56" y="1077362"/>
            <a:ext cx="11742344" cy="555941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Greet chamber/detritus chamber: </a:t>
            </a: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Sewage then passed through a narrow chamber</a:t>
            </a: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10-20 meter length</a:t>
            </a: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constant velocity 1 foot/sec.</a:t>
            </a: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settlement of heavier solids (sand/gravels) and pass through of organic matter</a:t>
            </a: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periodic or continuous removal</a:t>
            </a: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Disposed off by trenching or dumping</a:t>
            </a:r>
          </a:p>
          <a:p>
            <a:pPr marL="971550" lvl="1" indent="-514350" algn="just">
              <a:buAutoNum type="arabicPeriod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modern sewage treatment grit cha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65" y="3734414"/>
            <a:ext cx="6243483" cy="29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3CAD90-364F-4E4B-8D9B-C9B2AAED4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0CCE9D-3CDF-4988-9209-654165718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0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2062145"/>
            <a:ext cx="11710219" cy="60533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sedimentation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 a huge tank, holds ¼ to 1/3 of dry weather flow.</a:t>
            </a: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Velocity: 1-2 feet/ min.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time : 6-8 h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Purification: Sedimentation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50-70% solids settle down due to gravity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modern sewage treatment sedimentation t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31" y="2577690"/>
            <a:ext cx="6340987" cy="27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B6A47E-46F1-47EA-9D2C-394C33CA4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203275-98FF-4E0E-AB7A-167A5B25D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1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863D-3879-4F41-A4F8-F6E35F6B720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30-40 % reduction of coliform organisms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Settle down organic matter called as sludge (removed mechanically)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organic matter broken down------simpler soluble substances and ammonia.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Fats and grease rise on the surface-----Scum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waste: require treatment with lime,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sulphate and ferrous sulphate (ppt of animal protein)</a:t>
            </a:r>
          </a:p>
          <a:p>
            <a:endParaRPr lang="en-IN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42F33-0CE7-4725-B10D-017ECE8B5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D93541-BD85-4BAF-935E-B8AF5F90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02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0" y="365126"/>
            <a:ext cx="7376160" cy="65743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227137"/>
            <a:ext cx="11897032" cy="435133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treatment-------------------organic matter in solution/colloidal state and numerous living organisms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BOD value-----pollution of soil/water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Subjected to Aerobic oxidation either by: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Trickling filter method</a:t>
            </a:r>
          </a:p>
          <a:p>
            <a:pPr lvl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Activated sludge method</a:t>
            </a:r>
          </a:p>
        </p:txBody>
      </p:sp>
      <p:pic>
        <p:nvPicPr>
          <p:cNvPr id="6" name="Picture 2" descr="Image result for modern sewage treatment sedimentation t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97" y="2056887"/>
            <a:ext cx="5978013" cy="329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E6BE4-B0B9-4F05-919F-65528595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E97A6D-393A-4944-B5EA-DD8D37289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0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6"/>
            <a:ext cx="6482080" cy="83441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Trickling filter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19" y="1366684"/>
            <a:ext cx="11887200" cy="534874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Percolating filter: a bed of crushed stones or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cinker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2 meter (4-8 ft.) deep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2-30 m (6 -100 ft.) diameter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Effluent from Prim. Sed. Tank sprinkled uniformly over the bed  through revolving device (hollow pipes with holes in row).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surface and down of filter complex biological growth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zoogleal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layer) consists of algae, fungi, protozoa and bacteria occurs.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Effluent percolate through filter  bed----------oxidized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blows freely through beds supplying oxygen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Zoogleal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 lives, grows and dies---------sloughs off----break away and washed down (light green, flocculent material called humus.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Oxidized sewage --------------------secondary sedimentation tank/ humus tank</a:t>
            </a:r>
          </a:p>
        </p:txBody>
      </p:sp>
      <p:pic>
        <p:nvPicPr>
          <p:cNvPr id="3074" name="Picture 2" descr="Image result for trickling filte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32" y="1366684"/>
            <a:ext cx="4689987" cy="172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613713" y="2194744"/>
            <a:ext cx="2861187" cy="896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Depends on population size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2B99B-CDFA-49FD-AADB-042FA17A3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CCC8D-1AA1-4489-8FC7-4EBEC52C6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24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840" y="365125"/>
            <a:ext cx="6553200" cy="68692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Activated sludge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93" y="1160207"/>
            <a:ext cx="11828207" cy="4090219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method of purifying sewage.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heart: Aeration tank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Effluent from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Sed. Tank mixed with sludge from final settling tank  (activated sludge/ return sludge: rich in culture of aerobic bacteria).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Activated sludge: effluent= 20-30%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-------------Aeration in aeration chamber for 6-8 hrs.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Aeration by Mechanical agitation or by compressed air from bottom (diffused aeration*better)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matter-------------------CO2, nitrates and water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Typhoid and cholera organism- dies, coliform-reduced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Occupy less space and require skilled operations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large cities (1 acer of this works for 10 acers of percolating filter)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13" y="5289755"/>
            <a:ext cx="11869374" cy="1568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6E6A8-EEED-4780-8339-56D5E4C41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93B672-B32B-4C98-A895-23C0E56BF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3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sedimentation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2-3 h detention period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Sludge called as aerated sludge/ activated sludge----dehydrated--valuable manure (inoffensive, rich in bacteria, nitrogen and phosphates).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sludge in aeration tank and part moves to sludge digester.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B418C-B2CA-47CF-A727-18069A3C8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C6AB88-7826-4237-8447-7EADF80E0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79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560" y="79990"/>
            <a:ext cx="5760720" cy="804914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Sludge digestion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95" y="1241046"/>
            <a:ext cx="6561930" cy="58287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million gallons of sewage----------15-20 tons of sludge.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thick black mass containing 95% water and have revolting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odour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disposal:</a:t>
            </a:r>
          </a:p>
          <a:p>
            <a:pPr marL="514350" indent="-514350"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Digestion: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incubated under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favourable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conditions of temperature 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-----------anaerobic auto-digestion----complex solid broken down into---water, CO2, methane and ammonia.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Volume---reduced.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3-4 weeks to complete.</a:t>
            </a: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Residue---in offensive, sticky and tarry mud, dry readily form excellent manure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 disposal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By pumping into sea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composting with town refuse</a:t>
            </a:r>
          </a:p>
        </p:txBody>
      </p:sp>
      <p:pic>
        <p:nvPicPr>
          <p:cNvPr id="5122" name="Picture 2" descr="Image result for sludge dig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39" y="1452880"/>
            <a:ext cx="5122606" cy="540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CFD7DC-D6E9-469F-B8CC-1650ABFD3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A5981-803F-47C1-B7D3-19E8FEC72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56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360" y="681037"/>
            <a:ext cx="8082280" cy="5291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Disposal of effluent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dilution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Rivers and streams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Diluting capacity depends on dissolved oxygen contents of receiving bodies.</a:t>
            </a: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Effluent should not have more than 30 mg/l suspended solids and BOD5 should not exceeds 20 mg/l ( 8:1 dilution)----Royal commission of England 5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report.</a:t>
            </a: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Disposal on land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irrigation</a:t>
            </a:r>
          </a:p>
          <a:p>
            <a:pPr marL="457200" lvl="1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3BF48-3332-4449-8D8A-3603F64C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F6AAF-40F1-4247-94B3-8F941CBBF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256511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8006" y="1976454"/>
            <a:ext cx="6891779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waste water from a community, containing solid and liquid excreta derived from housed, street and yard washings, factories and industries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Resembles dirty water with unpleasant smell.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Sullage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Waste water which does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contain human excreta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(Kitchen and bathrooms waste water)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3394" y="179109"/>
            <a:ext cx="5486400" cy="1357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SEWAGE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628" y="1892174"/>
            <a:ext cx="4725909" cy="4499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C79985-40A4-42A6-BCA9-BDEE717AE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9C1A56-F015-47D2-9A1E-4BAFF8DFC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01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1037"/>
            <a:ext cx="8646160" cy="921064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method of sewage disposal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457200" lvl="1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 outfall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outfall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treatment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pond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ditches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AFEBD-DA89-4178-81B5-ACD1C4AA0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57968-F38E-45B2-B9AC-A45573EC1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37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52" y="2269156"/>
            <a:ext cx="4896464" cy="44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411" y="976492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 outfall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7787" y="1438158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sewage into sea in deep at many points </a:t>
            </a:r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" y="2269156"/>
            <a:ext cx="7075641" cy="44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00460D-5935-4715-B0D4-FCA6F3AE1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C8F7B7-52E5-471A-B82A-B3541F63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5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 outfall</a:t>
            </a:r>
          </a:p>
          <a:p>
            <a:endParaRPr lang="en-US" dirty="0"/>
          </a:p>
        </p:txBody>
      </p:sp>
      <p:pic>
        <p:nvPicPr>
          <p:cNvPr id="7170" name="Picture 2" descr="Image result for river outfall sewage dispos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80" y="2359743"/>
            <a:ext cx="10886051" cy="40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FEFBB8-E165-4F24-ABA2-7113816F3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CC6D84-CD5E-4D3D-8E0A-F26129C9E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88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13" y="1408083"/>
            <a:ext cx="11806084" cy="299218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Land  treatment/ sewage farming/broad irrigation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many Indian towns and cities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Sewage of 100-300 persons----an acre land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rainy season badly managed farms stink a condition called as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sewage sickness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(lack of aeration and rest pause on land.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3" y="4419600"/>
            <a:ext cx="11806084" cy="2335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8C1E03-5CED-4B90-8965-22F9989D6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325D3-FBC7-4E04-B954-7F70C5048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25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36" y="1513840"/>
            <a:ext cx="10515600" cy="35619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 pond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Stabilization pond, redox pond, sewage lagoons</a:t>
            </a:r>
          </a:p>
          <a:p>
            <a:pPr marL="228600" lvl="1">
              <a:spcBef>
                <a:spcPts val="1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shallow pool 1-1.5 m deep with an inlet and outlet.</a:t>
            </a:r>
          </a:p>
          <a:p>
            <a:pPr marL="228600" lvl="1">
              <a:spcBef>
                <a:spcPts val="1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Algae</a:t>
            </a:r>
          </a:p>
          <a:p>
            <a:pPr marL="228600" lvl="1">
              <a:spcBef>
                <a:spcPts val="1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Bacteria</a:t>
            </a:r>
          </a:p>
          <a:p>
            <a:pPr marL="228600" lvl="1">
              <a:spcBef>
                <a:spcPts val="1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Sunlight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948" y="3718560"/>
            <a:ext cx="5407742" cy="3139440"/>
          </a:xfrm>
          <a:prstGeom prst="rect">
            <a:avLst/>
          </a:prstGeom>
        </p:spPr>
      </p:pic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6" y="3718559"/>
            <a:ext cx="5792941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89F38-2586-4AF7-9AB3-C5FF38308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B43A45-BA4A-465C-8CDF-BD40D1074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61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13" y="1422400"/>
            <a:ext cx="10515600" cy="1773084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 ditches/ Aerated lagoons: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rotor used fro extended aeration</a:t>
            </a:r>
          </a:p>
          <a:p>
            <a:pPr marL="228600" lvl="1">
              <a:spcBef>
                <a:spcPts val="1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5000 -20,000 population require 22 acre land for oxidation pond and 2.5 acers for aerated lagoons.</a:t>
            </a:r>
          </a:p>
          <a:p>
            <a:pPr marL="228600" lvl="1">
              <a:spcBef>
                <a:spcPts val="1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cost methods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Image result for Oxidation ditches/ Aerated lag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3232294"/>
            <a:ext cx="1143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F4EE9F-0390-4BD5-AECA-83E869555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91BFE-6167-4533-97EF-AE0151C23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14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/>
              <a:t>THANKS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FDD0E-8A38-493E-921C-650217264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E7845C-0DCD-4CFA-BB8D-654398303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1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60" y="1154457"/>
            <a:ext cx="11089849" cy="559754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sewage: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 of people: More use-more sewage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of the day and season</a:t>
            </a: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“Average amount of sewage which flows through a sewerage system in 24 h is called as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weather flow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57150" lvl="1" indent="0" algn="just">
              <a:buNone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lvl="1" indent="0"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aspects:</a:t>
            </a:r>
          </a:p>
          <a:p>
            <a:pPr lvl="2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Creation of nuisance, unsightliness and unpleasant odors.</a:t>
            </a:r>
          </a:p>
          <a:p>
            <a:pPr lvl="2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Breeding of flies and mosquitoes</a:t>
            </a:r>
          </a:p>
          <a:p>
            <a:pPr lvl="2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 of soil and water supplies</a:t>
            </a:r>
          </a:p>
          <a:p>
            <a:pPr lvl="2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 of food</a:t>
            </a:r>
          </a:p>
          <a:p>
            <a:pPr lvl="2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the incidence of disease especially enteric and helminthic diseases.</a:t>
            </a: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04905-8104-496E-9050-F30E8F53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7523DF-F297-4A80-B63A-12EF2B0C2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9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801" y="585787"/>
            <a:ext cx="8164398" cy="102061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/>
              <a:t>Composition of Sewage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99.9% Water+ 0.1% solids (organic/inorganic in suspension/solution).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Offensive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oudour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Organic matter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contain no. of pathogenic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faeces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1000 million of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coli</a:t>
            </a:r>
          </a:p>
          <a:p>
            <a:pPr lvl="2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10-100 million: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faecal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Streptococci</a:t>
            </a:r>
          </a:p>
          <a:p>
            <a:pPr lvl="2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to 10 million : 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1884" y="4702288"/>
            <a:ext cx="401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Human: 100 g average </a:t>
            </a:r>
            <a:r>
              <a:rPr lang="en-US" b="1" dirty="0" err="1"/>
              <a:t>faeces</a:t>
            </a:r>
            <a:r>
              <a:rPr lang="en-US" b="1" dirty="0"/>
              <a:t>/day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268825" y="4185501"/>
            <a:ext cx="0" cy="177223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96C6064-A5F7-4889-9820-FCEA8CF80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9FD0F2-EC43-4659-BCC6-51FCBA367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2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280" y="365125"/>
            <a:ext cx="6939280" cy="1325563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AIM of Sewage Purification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sewage should not be discharged in rivers/ sea or other sources.</a:t>
            </a:r>
          </a:p>
          <a:p>
            <a:pPr lvl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 utilized by aerobic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of sewage--------lack of O2----------death of aquatic life.</a:t>
            </a:r>
          </a:p>
          <a:p>
            <a:pPr lvl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H2S production--------offensive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odour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stabilize the organic matter ----------safely disposal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convert the sewage water into effluent with acceptable standard of purity so disposed on land, river, sea etc.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standard test that is an indicator of organic content of sewage is BOD (Biochemical Oxygen demand)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A0BF8-FDEC-4AE7-99D2-5979D8B2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272562-C738-49AB-A1B2-5684F55B8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65125"/>
            <a:ext cx="7904480" cy="83207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of strength of sewage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Amount of O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absorbed by the sample of sewage during a specified period (5 days) at specified temperature (20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for aerobic destruction or use of organic matter by living organisms.</a:t>
            </a:r>
          </a:p>
          <a:p>
            <a:pPr lvl="1"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water: 1mg/l			Untreated domestic sewage: 300mg/l</a:t>
            </a:r>
          </a:p>
          <a:p>
            <a:pPr lvl="1" algn="just"/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sewage: ≥300mg/l			Weak sewage : 100mg/l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measures the oxygen equivalent of that portion of organic matter in a sample which is susceptible to oxidation by strong chemical oxidizer  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Imp. in toxic waste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Suspended solids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domestic sewage : 100 (weak) to 500 mg/l (strong sewage)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06FAB-2AB7-4A5F-84C9-5E7EA656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01B5C4-FF27-4812-8C29-7402EF434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8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720" y="365125"/>
            <a:ext cx="7635240" cy="92952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of organic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42" y="1294646"/>
            <a:ext cx="12083358" cy="5423025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sewage takes place by 2 ways:</a:t>
            </a: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Aerobic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Most efficient method</a:t>
            </a:r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continuous supply of free dissolved oxygen</a:t>
            </a: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matter                          Bacteria, fungi &amp; protozoa                       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CO2, H2O, Ammonia, nitrates &amp;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sulphate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Anaerobic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Effective when sewage is highly concentrated with plenty of solids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Slower         Extremely complex mechanism</a:t>
            </a:r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Methane, ammonia, CO2 and H2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616451" y="3785570"/>
            <a:ext cx="4399983" cy="235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246077" y="5432078"/>
            <a:ext cx="217282" cy="805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4EA1B-D90C-4B38-98AA-76C7B4458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3D010-A9D3-4241-8BBD-BC6375998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2" y="365125"/>
            <a:ext cx="7770948" cy="82919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sewage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27" y="1825624"/>
            <a:ext cx="11101873" cy="491107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biological principles---------------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Anaerobic and Aerobic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bacteria.</a:t>
            </a: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divided into 2 stages: 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Primary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separated by screening and			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Effluent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---------Aerobic oxidation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sedimentation----------Anaerobic digestion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(1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of purification) 				     (2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of purification)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5" name="Down Arrow 4"/>
          <p:cNvSpPr/>
          <p:nvPr/>
        </p:nvSpPr>
        <p:spPr>
          <a:xfrm>
            <a:off x="2211356" y="3697999"/>
            <a:ext cx="401216" cy="1166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027437" y="3697999"/>
            <a:ext cx="401216" cy="1166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BBFEB5-9E60-470C-8632-051F19CBE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B544B8-BC4D-48A9-AD0D-5DEAF8002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4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152" y="1412240"/>
            <a:ext cx="10333695" cy="4953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78805" y="6365822"/>
            <a:ext cx="6606074" cy="475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Modern Sewage Treatment Plant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68CB5-0F5F-481E-B813-51675C66E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1018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C0068D-DF12-4874-9CEA-520730F10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35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1388</Words>
  <Application>Microsoft Office PowerPoint</Application>
  <PresentationFormat>Widescreen</PresentationFormat>
  <Paragraphs>218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SEWAGE PURIFICATION AND DISPOSAL</vt:lpstr>
      <vt:lpstr>. </vt:lpstr>
      <vt:lpstr>PowerPoint Presentation</vt:lpstr>
      <vt:lpstr>Composition of Sewage</vt:lpstr>
      <vt:lpstr>AIM of Sewage Purification</vt:lpstr>
      <vt:lpstr>Expression of strength of sewage</vt:lpstr>
      <vt:lpstr>Decomposition of organic matter</vt:lpstr>
      <vt:lpstr>Modern sewage treatment</vt:lpstr>
      <vt:lpstr>PowerPoint Presentation</vt:lpstr>
      <vt:lpstr>PRIMARY TREATMENT</vt:lpstr>
      <vt:lpstr>PowerPoint Presentation</vt:lpstr>
      <vt:lpstr>PowerPoint Presentation</vt:lpstr>
      <vt:lpstr>PowerPoint Presentation</vt:lpstr>
      <vt:lpstr>Secondary treatment</vt:lpstr>
      <vt:lpstr>Trickling filter method</vt:lpstr>
      <vt:lpstr>Activated sludge process</vt:lpstr>
      <vt:lpstr>PowerPoint Presentation</vt:lpstr>
      <vt:lpstr>Sludge digestion </vt:lpstr>
      <vt:lpstr>Disposal of effluent</vt:lpstr>
      <vt:lpstr>Other method of sewage disposal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dranjayvet@gmail.com</dc:creator>
  <cp:lastModifiedBy>dranjayvet@gmail.com</cp:lastModifiedBy>
  <cp:revision>29</cp:revision>
  <dcterms:created xsi:type="dcterms:W3CDTF">2019-09-11T08:29:44Z</dcterms:created>
  <dcterms:modified xsi:type="dcterms:W3CDTF">2020-04-26T17:19:06Z</dcterms:modified>
</cp:coreProperties>
</file>