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7" r:id="rId2"/>
    <p:sldId id="258" r:id="rId3"/>
    <p:sldId id="259" r:id="rId4"/>
    <p:sldId id="266" r:id="rId5"/>
    <p:sldId id="267" r:id="rId6"/>
    <p:sldId id="268" r:id="rId7"/>
    <p:sldId id="269" r:id="rId8"/>
    <p:sldId id="270" r:id="rId9"/>
    <p:sldId id="271" r:id="rId10"/>
    <p:sldId id="272" r:id="rId11"/>
    <p:sldId id="273" r:id="rId12"/>
    <p:sldId id="274" r:id="rId13"/>
    <p:sldId id="275" r:id="rId14"/>
    <p:sldId id="276" r:id="rId15"/>
    <p:sldId id="277"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DAEED2-8C73-4B73-B3B8-AE05516A3AFA}" type="datetimeFigureOut">
              <a:rPr lang="en-IN" smtClean="0"/>
              <a:t>13-04-2020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7B0C43-D70B-48E6-B9AA-CEE2F09E6399}" type="slidenum">
              <a:rPr lang="en-IN" smtClean="0"/>
              <a:t>‹#›</a:t>
            </a:fld>
            <a:endParaRPr lang="en-IN"/>
          </a:p>
        </p:txBody>
      </p:sp>
    </p:spTree>
    <p:extLst>
      <p:ext uri="{BB962C8B-B14F-4D97-AF65-F5344CB8AC3E}">
        <p14:creationId xmlns:p14="http://schemas.microsoft.com/office/powerpoint/2010/main" val="2908057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DA52C57-B676-4898-BB9D-3CC0423153F3}" type="slidenum">
              <a:rPr lang="en-IN" smtClean="0"/>
              <a:t>10</a:t>
            </a:fld>
            <a:endParaRPr lang="en-IN"/>
          </a:p>
        </p:txBody>
      </p:sp>
    </p:spTree>
    <p:extLst>
      <p:ext uri="{BB962C8B-B14F-4D97-AF65-F5344CB8AC3E}">
        <p14:creationId xmlns:p14="http://schemas.microsoft.com/office/powerpoint/2010/main" val="1645332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4A90250-7605-4D02-B377-49F4DA78D5D9}" type="datetimeFigureOut">
              <a:rPr lang="en-IN" smtClean="0"/>
              <a:t>13-04-2020</a:t>
            </a:fld>
            <a:endParaRPr lang="en-IN"/>
          </a:p>
        </p:txBody>
      </p:sp>
      <p:sp>
        <p:nvSpPr>
          <p:cNvPr id="16" name="Slide Number Placeholder 15"/>
          <p:cNvSpPr>
            <a:spLocks noGrp="1"/>
          </p:cNvSpPr>
          <p:nvPr>
            <p:ph type="sldNum" sz="quarter" idx="11"/>
          </p:nvPr>
        </p:nvSpPr>
        <p:spPr/>
        <p:txBody>
          <a:bodyPr/>
          <a:lstStyle/>
          <a:p>
            <a:fld id="{31405681-1D81-488A-89A8-40B40EF2E09D}" type="slidenum">
              <a:rPr lang="en-IN" smtClean="0"/>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90250-7605-4D02-B377-49F4DA78D5D9}" type="datetimeFigureOut">
              <a:rPr lang="en-IN" smtClean="0"/>
              <a:t>13-04-2020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405681-1D81-488A-89A8-40B40EF2E09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90250-7605-4D02-B377-49F4DA78D5D9}" type="datetimeFigureOut">
              <a:rPr lang="en-IN" smtClean="0"/>
              <a:t>13-04-2020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405681-1D81-488A-89A8-40B40EF2E09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4A90250-7605-4D02-B377-49F4DA78D5D9}" type="datetimeFigureOut">
              <a:rPr lang="en-IN" smtClean="0"/>
              <a:t>13-04-2020</a:t>
            </a:fld>
            <a:endParaRPr lang="en-IN"/>
          </a:p>
        </p:txBody>
      </p:sp>
      <p:sp>
        <p:nvSpPr>
          <p:cNvPr id="15" name="Slide Number Placeholder 14"/>
          <p:cNvSpPr>
            <a:spLocks noGrp="1"/>
          </p:cNvSpPr>
          <p:nvPr>
            <p:ph type="sldNum" sz="quarter" idx="15"/>
          </p:nvPr>
        </p:nvSpPr>
        <p:spPr/>
        <p:txBody>
          <a:bodyPr/>
          <a:lstStyle>
            <a:lvl1pPr algn="ctr">
              <a:defRPr/>
            </a:lvl1pPr>
          </a:lstStyle>
          <a:p>
            <a:fld id="{31405681-1D81-488A-89A8-40B40EF2E09D}" type="slidenum">
              <a:rPr lang="en-IN" smtClean="0"/>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4A90250-7605-4D02-B377-49F4DA78D5D9}" type="datetimeFigureOut">
              <a:rPr lang="en-IN" smtClean="0"/>
              <a:t>13-04-2020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405681-1D81-488A-89A8-40B40EF2E09D}" type="slidenum">
              <a:rPr lang="en-IN" smtClean="0"/>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A90250-7605-4D02-B377-49F4DA78D5D9}" type="datetimeFigureOut">
              <a:rPr lang="en-IN" smtClean="0"/>
              <a:t>13-04-2020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405681-1D81-488A-89A8-40B40EF2E09D}" type="slidenum">
              <a:rPr lang="en-IN" smtClean="0"/>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1405681-1D81-488A-89A8-40B40EF2E09D}" type="slidenum">
              <a:rPr lang="en-IN" smtClean="0"/>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A4A90250-7605-4D02-B377-49F4DA78D5D9}" type="datetimeFigureOut">
              <a:rPr lang="en-IN" smtClean="0"/>
              <a:t>13-04-2020</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4A90250-7605-4D02-B377-49F4DA78D5D9}" type="datetimeFigureOut">
              <a:rPr lang="en-IN" smtClean="0"/>
              <a:t>13-04-2020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1405681-1D81-488A-89A8-40B40EF2E09D}" type="slidenum">
              <a:rPr lang="en-IN" smtClean="0"/>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90250-7605-4D02-B377-49F4DA78D5D9}" type="datetimeFigureOut">
              <a:rPr lang="en-IN" smtClean="0"/>
              <a:t>13-04-2020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1405681-1D81-488A-89A8-40B40EF2E09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4A90250-7605-4D02-B377-49F4DA78D5D9}" type="datetimeFigureOut">
              <a:rPr lang="en-IN" smtClean="0"/>
              <a:t>13-04-2020</a:t>
            </a:fld>
            <a:endParaRPr lang="en-IN"/>
          </a:p>
        </p:txBody>
      </p:sp>
      <p:sp>
        <p:nvSpPr>
          <p:cNvPr id="9" name="Slide Number Placeholder 8"/>
          <p:cNvSpPr>
            <a:spLocks noGrp="1"/>
          </p:cNvSpPr>
          <p:nvPr>
            <p:ph type="sldNum" sz="quarter" idx="15"/>
          </p:nvPr>
        </p:nvSpPr>
        <p:spPr/>
        <p:txBody>
          <a:bodyPr/>
          <a:lstStyle/>
          <a:p>
            <a:fld id="{31405681-1D81-488A-89A8-40B40EF2E09D}" type="slidenum">
              <a:rPr lang="en-IN" smtClean="0"/>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4A90250-7605-4D02-B377-49F4DA78D5D9}" type="datetimeFigureOut">
              <a:rPr lang="en-IN" smtClean="0"/>
              <a:t>13-04-2020</a:t>
            </a:fld>
            <a:endParaRPr lang="en-IN"/>
          </a:p>
        </p:txBody>
      </p:sp>
      <p:sp>
        <p:nvSpPr>
          <p:cNvPr id="9" name="Slide Number Placeholder 8"/>
          <p:cNvSpPr>
            <a:spLocks noGrp="1"/>
          </p:cNvSpPr>
          <p:nvPr>
            <p:ph type="sldNum" sz="quarter" idx="11"/>
          </p:nvPr>
        </p:nvSpPr>
        <p:spPr/>
        <p:txBody>
          <a:bodyPr/>
          <a:lstStyle/>
          <a:p>
            <a:fld id="{31405681-1D81-488A-89A8-40B40EF2E09D}" type="slidenum">
              <a:rPr lang="en-IN" smtClean="0"/>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4A90250-7605-4D02-B377-49F4DA78D5D9}" type="datetimeFigureOut">
              <a:rPr lang="en-IN" smtClean="0"/>
              <a:t>13-04-2020</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1405681-1D81-488A-89A8-40B40EF2E09D}" type="slidenum">
              <a:rPr lang="en-IN" smtClean="0"/>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coursesonline.iasri.res.in/mod/page/view.php?id=12370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ecoursesonline.iasri.res.in/mod/page/view.php?id=123703"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ecoursesonline.iasri.res.in/mod/page/view.php?id=123703"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ecoursesonline.iasri.res.in/mod/page/view.php?id=123703"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endParaRPr lang="en-US" dirty="0" smtClean="0"/>
          </a:p>
          <a:p>
            <a:r>
              <a:rPr lang="en-US" sz="4200" dirty="0" smtClean="0"/>
              <a:t>INSTRUCTOR – DR MANOJ KUMAR SINGH</a:t>
            </a:r>
          </a:p>
          <a:p>
            <a:r>
              <a:rPr lang="en-US" dirty="0" smtClean="0"/>
              <a:t>                 </a:t>
            </a:r>
          </a:p>
        </p:txBody>
      </p:sp>
      <p:sp>
        <p:nvSpPr>
          <p:cNvPr id="2" name="Title 1"/>
          <p:cNvSpPr>
            <a:spLocks noGrp="1"/>
          </p:cNvSpPr>
          <p:nvPr>
            <p:ph type="ctrTitle"/>
          </p:nvPr>
        </p:nvSpPr>
        <p:spPr/>
        <p:txBody>
          <a:bodyPr>
            <a:normAutofit fontScale="90000"/>
          </a:bodyPr>
          <a:lstStyle/>
          <a:p>
            <a:r>
              <a:rPr lang="en-US" sz="3200" dirty="0" smtClean="0">
                <a:solidFill>
                  <a:srgbClr val="FF0000"/>
                </a:solidFill>
                <a:latin typeface="Times New Roman" pitchFamily="18" charset="0"/>
                <a:cs typeface="Times New Roman" pitchFamily="18" charset="0"/>
              </a:rPr>
              <a:t>VETERINARY ANATOMY</a:t>
            </a:r>
            <a:br>
              <a:rPr lang="en-US" sz="3200" dirty="0" smtClean="0">
                <a:solidFill>
                  <a:srgbClr val="FF0000"/>
                </a:solidFill>
                <a:latin typeface="Times New Roman" pitchFamily="18" charset="0"/>
                <a:cs typeface="Times New Roman" pitchFamily="18" charset="0"/>
              </a:rPr>
            </a:br>
            <a:r>
              <a:rPr lang="en-US" sz="3200" dirty="0" smtClean="0">
                <a:solidFill>
                  <a:srgbClr val="FF0000"/>
                </a:solidFill>
                <a:latin typeface="Times New Roman" pitchFamily="18" charset="0"/>
                <a:cs typeface="Times New Roman" pitchFamily="18" charset="0"/>
              </a:rPr>
              <a:t>                                UNIT 5,</a:t>
            </a:r>
            <a:br>
              <a:rPr lang="en-US" sz="3200" dirty="0" smtClean="0">
                <a:solidFill>
                  <a:srgbClr val="FF0000"/>
                </a:solidFill>
                <a:latin typeface="Times New Roman" pitchFamily="18" charset="0"/>
                <a:cs typeface="Times New Roman" pitchFamily="18" charset="0"/>
              </a:rPr>
            </a:br>
            <a:r>
              <a:rPr lang="en-US" sz="3200" dirty="0" smtClean="0">
                <a:solidFill>
                  <a:srgbClr val="FF0000"/>
                </a:solidFill>
                <a:latin typeface="Times New Roman" pitchFamily="18" charset="0"/>
                <a:cs typeface="Times New Roman" pitchFamily="18" charset="0"/>
              </a:rPr>
              <a:t>STUDY OF BONES OF ABDOMEN OF OX AND DIFFRENCES IN HORSE, DOG, PIG AND FOWL</a:t>
            </a:r>
            <a:endParaRPr lang="en-IN"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77237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908720"/>
            <a:ext cx="8280920" cy="4370427"/>
          </a:xfrm>
          <a:prstGeom prst="rect">
            <a:avLst/>
          </a:prstGeom>
        </p:spPr>
        <p:txBody>
          <a:bodyPr wrap="square">
            <a:spAutoFit/>
          </a:bodyPr>
          <a:lstStyle/>
          <a:p>
            <a:r>
              <a:rPr lang="en-IN" dirty="0"/>
              <a:t>.</a:t>
            </a:r>
            <a:endParaRPr lang="en-IN" dirty="0" smtClean="0"/>
          </a:p>
          <a:p>
            <a:pPr marL="285750" indent="-285750">
              <a:buFont typeface="Wingdings" pitchFamily="2" charset="2"/>
              <a:buChar char="q"/>
            </a:pPr>
            <a:r>
              <a:rPr lang="en-IN" sz="3200" dirty="0"/>
              <a:t>The sixth transverse processes are thick </a:t>
            </a:r>
            <a:r>
              <a:rPr lang="en-IN" sz="3200" dirty="0" smtClean="0"/>
              <a:t>at</a:t>
            </a:r>
          </a:p>
          <a:p>
            <a:endParaRPr lang="en-IN" dirty="0" smtClean="0"/>
          </a:p>
          <a:p>
            <a:r>
              <a:rPr lang="en-IN" dirty="0" smtClean="0"/>
              <a:t> </a:t>
            </a:r>
            <a:r>
              <a:rPr lang="en-IN" sz="3200" dirty="0"/>
              <a:t>the base and thin and narrow </a:t>
            </a:r>
            <a:r>
              <a:rPr lang="en-IN" sz="3200" dirty="0" smtClean="0"/>
              <a:t>elsewhere</a:t>
            </a:r>
          </a:p>
          <a:p>
            <a:endParaRPr lang="en-IN" dirty="0" smtClean="0"/>
          </a:p>
          <a:p>
            <a:r>
              <a:rPr lang="en-IN" dirty="0" smtClean="0"/>
              <a:t> </a:t>
            </a:r>
            <a:r>
              <a:rPr lang="en-IN" sz="3200" dirty="0"/>
              <a:t>and curve forwards. It articulates by a </a:t>
            </a:r>
            <a:endParaRPr lang="en-IN" sz="3200" dirty="0" smtClean="0"/>
          </a:p>
          <a:p>
            <a:endParaRPr lang="en-IN" sz="3200" dirty="0" smtClean="0"/>
          </a:p>
          <a:p>
            <a:r>
              <a:rPr lang="en-IN" sz="3200" dirty="0" smtClean="0"/>
              <a:t>large </a:t>
            </a:r>
            <a:r>
              <a:rPr lang="en-IN" sz="3200" dirty="0"/>
              <a:t>concave facet on its posterior </a:t>
            </a:r>
            <a:r>
              <a:rPr lang="en-IN" sz="3200" dirty="0" smtClean="0"/>
              <a:t>border</a:t>
            </a:r>
          </a:p>
          <a:p>
            <a:endParaRPr lang="en-IN" sz="3200" dirty="0" smtClean="0"/>
          </a:p>
          <a:p>
            <a:r>
              <a:rPr lang="en-IN" sz="3200" dirty="0" smtClean="0"/>
              <a:t> </a:t>
            </a:r>
            <a:r>
              <a:rPr lang="en-IN" sz="3200" dirty="0"/>
              <a:t>with corresponding facet of the </a:t>
            </a:r>
            <a:r>
              <a:rPr lang="en-IN" sz="3200" dirty="0">
                <a:hlinkClick r:id="rId3" tooltip="Sacrum"/>
              </a:rPr>
              <a:t>sacrum</a:t>
            </a:r>
            <a:r>
              <a:rPr lang="en-IN" dirty="0"/>
              <a:t>. </a:t>
            </a:r>
          </a:p>
        </p:txBody>
      </p:sp>
    </p:spTree>
    <p:extLst>
      <p:ext uri="{BB962C8B-B14F-4D97-AF65-F5344CB8AC3E}">
        <p14:creationId xmlns:p14="http://schemas.microsoft.com/office/powerpoint/2010/main" val="2688233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ig</a:t>
            </a:r>
            <a:endParaRPr lang="en-IN" dirty="0"/>
          </a:p>
        </p:txBody>
      </p:sp>
      <p:sp>
        <p:nvSpPr>
          <p:cNvPr id="3" name="Rectangle 2"/>
          <p:cNvSpPr/>
          <p:nvPr/>
        </p:nvSpPr>
        <p:spPr>
          <a:xfrm>
            <a:off x="332509" y="2413338"/>
            <a:ext cx="8415956" cy="3046988"/>
          </a:xfrm>
          <a:prstGeom prst="rect">
            <a:avLst/>
          </a:prstGeom>
        </p:spPr>
        <p:txBody>
          <a:bodyPr wrap="square">
            <a:spAutoFit/>
          </a:bodyPr>
          <a:lstStyle/>
          <a:p>
            <a:pPr marL="285750" indent="-285750">
              <a:buFont typeface="Arial" pitchFamily="34" charset="0"/>
              <a:buChar char="•"/>
            </a:pPr>
            <a:r>
              <a:rPr lang="en-IN" sz="2400" dirty="0"/>
              <a:t>Six or seven in number</a:t>
            </a:r>
            <a:r>
              <a:rPr lang="en-IN" sz="2400" dirty="0" smtClean="0"/>
              <a:t>.</a:t>
            </a:r>
          </a:p>
          <a:p>
            <a:endParaRPr lang="en-IN" sz="2400" dirty="0" smtClean="0"/>
          </a:p>
          <a:p>
            <a:pPr marL="285750" indent="-285750">
              <a:buFont typeface="Arial" pitchFamily="34" charset="0"/>
              <a:buChar char="•"/>
            </a:pPr>
            <a:r>
              <a:rPr lang="en-IN" sz="2400" dirty="0"/>
              <a:t>The bodies are longer and bear a ventral crest</a:t>
            </a:r>
            <a:r>
              <a:rPr lang="en-IN" sz="2400" dirty="0" smtClean="0"/>
              <a:t>.</a:t>
            </a:r>
          </a:p>
          <a:p>
            <a:endParaRPr lang="en-IN" sz="2400" dirty="0" smtClean="0"/>
          </a:p>
          <a:p>
            <a:pPr marL="285750" indent="-285750">
              <a:buFont typeface="Arial" pitchFamily="34" charset="0"/>
              <a:buChar char="•"/>
            </a:pPr>
            <a:r>
              <a:rPr lang="en-IN" sz="2400" dirty="0"/>
              <a:t>The arches are deeply notched and are separated by an increasing space dorsally</a:t>
            </a:r>
            <a:r>
              <a:rPr lang="en-IN" sz="2400" dirty="0" smtClean="0"/>
              <a:t>.</a:t>
            </a:r>
          </a:p>
          <a:p>
            <a:endParaRPr lang="en-IN" sz="2400" dirty="0" smtClean="0"/>
          </a:p>
          <a:p>
            <a:pPr marL="285750" indent="-285750">
              <a:buFont typeface="Arial" pitchFamily="34" charset="0"/>
              <a:buChar char="•"/>
            </a:pPr>
            <a:r>
              <a:rPr lang="en-IN" sz="2400" dirty="0"/>
              <a:t>The </a:t>
            </a:r>
            <a:r>
              <a:rPr lang="en-IN" sz="2400" dirty="0" err="1"/>
              <a:t>mamillary</a:t>
            </a:r>
            <a:r>
              <a:rPr lang="en-IN" sz="2400" dirty="0"/>
              <a:t> process project outward and backward.</a:t>
            </a:r>
          </a:p>
        </p:txBody>
      </p:sp>
    </p:spTree>
    <p:extLst>
      <p:ext uri="{BB962C8B-B14F-4D97-AF65-F5344CB8AC3E}">
        <p14:creationId xmlns:p14="http://schemas.microsoft.com/office/powerpoint/2010/main" val="244567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250801"/>
            <a:ext cx="8712968" cy="6001643"/>
          </a:xfrm>
          <a:prstGeom prst="rect">
            <a:avLst/>
          </a:prstGeom>
        </p:spPr>
        <p:txBody>
          <a:bodyPr wrap="square">
            <a:spAutoFit/>
          </a:bodyPr>
          <a:lstStyle/>
          <a:p>
            <a:pPr marL="285750" indent="-285750">
              <a:buFont typeface="Arial" pitchFamily="34" charset="0"/>
              <a:buChar char="•"/>
            </a:pPr>
            <a:r>
              <a:rPr lang="en-IN" sz="3200" dirty="0"/>
              <a:t>Transverse processes will not articulate with each other or with </a:t>
            </a:r>
            <a:r>
              <a:rPr lang="en-IN" sz="3200" dirty="0">
                <a:hlinkClick r:id="rId2" tooltip="Sacrum"/>
              </a:rPr>
              <a:t>sacrum</a:t>
            </a:r>
            <a:r>
              <a:rPr lang="en-IN" sz="3200" dirty="0" smtClean="0"/>
              <a:t>.</a:t>
            </a:r>
          </a:p>
          <a:p>
            <a:pPr marL="285750" indent="-285750">
              <a:buFont typeface="Arial" pitchFamily="34" charset="0"/>
              <a:buChar char="•"/>
            </a:pPr>
            <a:endParaRPr lang="en-US" sz="3200" dirty="0" smtClean="0"/>
          </a:p>
          <a:p>
            <a:pPr marL="285750" indent="-285750">
              <a:buFont typeface="Arial" pitchFamily="34" charset="0"/>
              <a:buChar char="•"/>
            </a:pPr>
            <a:endParaRPr lang="en-IN" sz="3200" dirty="0" smtClean="0"/>
          </a:p>
          <a:p>
            <a:pPr marL="285750" indent="-285750">
              <a:buFont typeface="Arial" pitchFamily="34" charset="0"/>
              <a:buChar char="•"/>
            </a:pPr>
            <a:r>
              <a:rPr lang="en-IN" sz="3200" dirty="0"/>
              <a:t>The posterior edge of the root of the transverse process is marked by a notch in the anterior series and a foramen in the posterior part. </a:t>
            </a:r>
            <a:endParaRPr lang="en-IN" sz="3200" dirty="0" smtClean="0"/>
          </a:p>
          <a:p>
            <a:pPr marL="285750" indent="-285750">
              <a:buFont typeface="Arial" pitchFamily="34" charset="0"/>
              <a:buChar char="•"/>
            </a:pPr>
            <a:endParaRPr lang="en-IN" sz="3200" dirty="0" smtClean="0"/>
          </a:p>
          <a:p>
            <a:pPr marL="285750" indent="-285750">
              <a:buFont typeface="Arial" pitchFamily="34" charset="0"/>
              <a:buChar char="•"/>
            </a:pPr>
            <a:endParaRPr lang="en-IN" sz="3200" dirty="0" smtClean="0"/>
          </a:p>
          <a:p>
            <a:pPr marL="285750" indent="-285750">
              <a:buFont typeface="Arial" pitchFamily="34" charset="0"/>
              <a:buChar char="•"/>
            </a:pPr>
            <a:r>
              <a:rPr lang="en-IN" sz="3200" dirty="0"/>
              <a:t>The dorsal spines are broad and incline forward except the last, which is narrow and vertical. </a:t>
            </a:r>
          </a:p>
        </p:txBody>
      </p:sp>
    </p:spTree>
    <p:extLst>
      <p:ext uri="{BB962C8B-B14F-4D97-AF65-F5344CB8AC3E}">
        <p14:creationId xmlns:p14="http://schemas.microsoft.com/office/powerpoint/2010/main" val="1417265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og</a:t>
            </a:r>
            <a:endParaRPr lang="en-IN" dirty="0"/>
          </a:p>
        </p:txBody>
      </p:sp>
      <p:sp>
        <p:nvSpPr>
          <p:cNvPr id="3" name="Rectangle 2"/>
          <p:cNvSpPr/>
          <p:nvPr/>
        </p:nvSpPr>
        <p:spPr>
          <a:xfrm>
            <a:off x="251520" y="2564904"/>
            <a:ext cx="8496944" cy="3785652"/>
          </a:xfrm>
          <a:prstGeom prst="rect">
            <a:avLst/>
          </a:prstGeom>
        </p:spPr>
        <p:txBody>
          <a:bodyPr wrap="square">
            <a:spAutoFit/>
          </a:bodyPr>
          <a:lstStyle/>
          <a:p>
            <a:endParaRPr lang="en-IN" sz="2400" dirty="0" smtClean="0"/>
          </a:p>
          <a:p>
            <a:pPr marL="285750" indent="-285750">
              <a:buFont typeface="Arial" pitchFamily="34" charset="0"/>
              <a:buChar char="•"/>
            </a:pPr>
            <a:r>
              <a:rPr lang="en-IN" sz="2400" dirty="0"/>
              <a:t>They are seven in number</a:t>
            </a:r>
            <a:r>
              <a:rPr lang="en-IN" sz="2400" dirty="0" smtClean="0"/>
              <a:t>.</a:t>
            </a:r>
          </a:p>
          <a:p>
            <a:pPr marL="285750" indent="-285750">
              <a:buFont typeface="Arial" pitchFamily="34" charset="0"/>
              <a:buChar char="•"/>
            </a:pPr>
            <a:endParaRPr lang="en-IN" sz="2400" dirty="0" smtClean="0"/>
          </a:p>
          <a:p>
            <a:pPr marL="285750" indent="-285750">
              <a:buFont typeface="Arial" pitchFamily="34" charset="0"/>
              <a:buChar char="•"/>
            </a:pPr>
            <a:r>
              <a:rPr lang="en-IN" sz="2400" dirty="0"/>
              <a:t>Their bodies increase in width from first to last.</a:t>
            </a:r>
            <a:endParaRPr lang="en-IN" sz="2400" dirty="0" smtClean="0"/>
          </a:p>
          <a:p>
            <a:pPr marL="285750" indent="-285750">
              <a:buFont typeface="Arial" pitchFamily="34" charset="0"/>
              <a:buChar char="•"/>
            </a:pPr>
            <a:r>
              <a:rPr lang="en-IN" sz="2400" dirty="0"/>
              <a:t>The transverse processes are plate-like and are directed forward and downward. </a:t>
            </a:r>
            <a:endParaRPr lang="en-IN" sz="2400" dirty="0" smtClean="0"/>
          </a:p>
          <a:p>
            <a:pPr marL="285750" indent="-285750">
              <a:buFont typeface="Arial" pitchFamily="34" charset="0"/>
              <a:buChar char="•"/>
            </a:pPr>
            <a:r>
              <a:rPr lang="en-IN" sz="2400" dirty="0" smtClean="0"/>
              <a:t>They </a:t>
            </a:r>
            <a:r>
              <a:rPr lang="en-IN" sz="2400" dirty="0"/>
              <a:t>do not form any joints with each other or with </a:t>
            </a:r>
            <a:r>
              <a:rPr lang="en-IN" sz="2400" dirty="0">
                <a:hlinkClick r:id="rId2" tooltip="Sacrum"/>
              </a:rPr>
              <a:t>sacrum</a:t>
            </a:r>
            <a:r>
              <a:rPr lang="en-IN" sz="2400" dirty="0"/>
              <a:t> as in the horse.</a:t>
            </a:r>
            <a:endParaRPr lang="en-IN" sz="2400" dirty="0" smtClean="0"/>
          </a:p>
          <a:p>
            <a:pPr marL="285750" indent="-285750">
              <a:buFont typeface="Arial" pitchFamily="34" charset="0"/>
              <a:buChar char="•"/>
            </a:pPr>
            <a:r>
              <a:rPr lang="en-IN" sz="2400" dirty="0"/>
              <a:t>Accessory and </a:t>
            </a:r>
            <a:r>
              <a:rPr lang="en-IN" sz="2400" dirty="0" err="1"/>
              <a:t>mamillary</a:t>
            </a:r>
            <a:r>
              <a:rPr lang="en-IN" sz="2400" dirty="0"/>
              <a:t> processes are present.</a:t>
            </a:r>
            <a:endParaRPr lang="en-IN" sz="2400" dirty="0" smtClean="0"/>
          </a:p>
          <a:p>
            <a:pPr marL="285750" indent="-285750">
              <a:buFont typeface="Arial" pitchFamily="34" charset="0"/>
              <a:buChar char="•"/>
            </a:pPr>
            <a:r>
              <a:rPr lang="en-IN" sz="2400" dirty="0" err="1"/>
              <a:t>Spinous</a:t>
            </a:r>
            <a:r>
              <a:rPr lang="en-IN" sz="2400" dirty="0"/>
              <a:t> processes incline a little forward. </a:t>
            </a:r>
          </a:p>
        </p:txBody>
      </p:sp>
    </p:spTree>
    <p:extLst>
      <p:ext uri="{BB962C8B-B14F-4D97-AF65-F5344CB8AC3E}">
        <p14:creationId xmlns:p14="http://schemas.microsoft.com/office/powerpoint/2010/main" val="3510353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owl</a:t>
            </a:r>
            <a:endParaRPr lang="en-IN" dirty="0"/>
          </a:p>
        </p:txBody>
      </p:sp>
      <p:sp>
        <p:nvSpPr>
          <p:cNvPr id="3" name="Rectangle 2"/>
          <p:cNvSpPr/>
          <p:nvPr/>
        </p:nvSpPr>
        <p:spPr>
          <a:xfrm>
            <a:off x="323529" y="2284877"/>
            <a:ext cx="8424935" cy="3970318"/>
          </a:xfrm>
          <a:prstGeom prst="rect">
            <a:avLst/>
          </a:prstGeom>
        </p:spPr>
        <p:txBody>
          <a:bodyPr wrap="square">
            <a:spAutoFit/>
          </a:bodyPr>
          <a:lstStyle/>
          <a:p>
            <a:pPr marL="285750" indent="-285750">
              <a:buFont typeface="Arial" pitchFamily="34" charset="0"/>
              <a:buChar char="•"/>
            </a:pPr>
            <a:r>
              <a:rPr lang="en-IN" sz="2800" dirty="0" smtClean="0"/>
              <a:t>The </a:t>
            </a:r>
            <a:r>
              <a:rPr lang="en-IN" sz="2800" dirty="0"/>
              <a:t>lumbar and </a:t>
            </a:r>
            <a:r>
              <a:rPr lang="en-IN" sz="2800" dirty="0">
                <a:hlinkClick r:id="rId2" tooltip="Sacrum"/>
              </a:rPr>
              <a:t>sacrum</a:t>
            </a:r>
            <a:r>
              <a:rPr lang="en-IN" sz="2800" dirty="0"/>
              <a:t> are fused and called as </a:t>
            </a:r>
            <a:r>
              <a:rPr lang="en-IN" sz="2800" dirty="0" err="1" smtClean="0"/>
              <a:t>lumbosacrals</a:t>
            </a:r>
            <a:r>
              <a:rPr lang="en-IN" sz="2800" dirty="0"/>
              <a:t> </a:t>
            </a:r>
            <a:r>
              <a:rPr lang="en-IN" sz="2800" dirty="0" smtClean="0"/>
              <a:t>mass or </a:t>
            </a:r>
            <a:r>
              <a:rPr lang="en-IN" sz="2800" dirty="0" err="1" smtClean="0"/>
              <a:t>synsacrum</a:t>
            </a:r>
            <a:r>
              <a:rPr lang="en-IN" sz="2800" dirty="0" smtClean="0"/>
              <a:t>.</a:t>
            </a:r>
            <a:endParaRPr lang="en-IN" sz="2800" dirty="0" smtClean="0"/>
          </a:p>
          <a:p>
            <a:pPr marL="285750" indent="-285750">
              <a:buFont typeface="Arial" pitchFamily="34" charset="0"/>
              <a:buChar char="•"/>
            </a:pPr>
            <a:endParaRPr lang="en-US" sz="2800" dirty="0"/>
          </a:p>
          <a:p>
            <a:pPr marL="285750" indent="-285750">
              <a:buFont typeface="Arial" pitchFamily="34" charset="0"/>
              <a:buChar char="•"/>
            </a:pPr>
            <a:endParaRPr lang="en-IN" sz="2800" dirty="0" smtClean="0"/>
          </a:p>
          <a:p>
            <a:pPr marL="285750" indent="-285750">
              <a:buFont typeface="Arial" pitchFamily="34" charset="0"/>
              <a:buChar char="•"/>
            </a:pPr>
            <a:r>
              <a:rPr lang="en-IN" sz="2800" dirty="0"/>
              <a:t>They are fourteen in number and these with the seventh dorsal and the first coccygeal-altogether 16 -are fused into one mass called </a:t>
            </a:r>
            <a:r>
              <a:rPr lang="en-IN" sz="2800" dirty="0" err="1"/>
              <a:t>synsacrum</a:t>
            </a:r>
            <a:r>
              <a:rPr lang="en-IN" sz="2800" dirty="0"/>
              <a:t>. This forms a rhomboid mass included between the two pelvic bones.</a:t>
            </a:r>
          </a:p>
        </p:txBody>
      </p:sp>
    </p:spTree>
    <p:extLst>
      <p:ext uri="{BB962C8B-B14F-4D97-AF65-F5344CB8AC3E}">
        <p14:creationId xmlns:p14="http://schemas.microsoft.com/office/powerpoint/2010/main" val="1534312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260648"/>
            <a:ext cx="8366326" cy="6001643"/>
          </a:xfrm>
          <a:prstGeom prst="rect">
            <a:avLst/>
          </a:prstGeom>
        </p:spPr>
        <p:txBody>
          <a:bodyPr wrap="square">
            <a:spAutoFit/>
          </a:bodyPr>
          <a:lstStyle/>
          <a:p>
            <a:pPr marL="285750" indent="-285750">
              <a:buFont typeface="Arial" pitchFamily="34" charset="0"/>
              <a:buChar char="•"/>
            </a:pPr>
            <a:r>
              <a:rPr lang="en-IN" sz="3200" dirty="0"/>
              <a:t>The spines form a crest in the anterior third but absent posteriorly</a:t>
            </a:r>
            <a:r>
              <a:rPr lang="en-IN" sz="3200" dirty="0" smtClean="0"/>
              <a:t>.</a:t>
            </a:r>
          </a:p>
          <a:p>
            <a:endParaRPr lang="en-US" sz="3200" dirty="0" smtClean="0"/>
          </a:p>
          <a:p>
            <a:endParaRPr lang="en-IN" sz="3200" dirty="0" smtClean="0"/>
          </a:p>
          <a:p>
            <a:pPr marL="285750" indent="-285750">
              <a:buFont typeface="Arial" pitchFamily="34" charset="0"/>
              <a:buChar char="•"/>
            </a:pPr>
            <a:r>
              <a:rPr lang="en-IN" sz="3200" dirty="0"/>
              <a:t>The transverse ridges on the ventral face indicate the positions of the transverse processes</a:t>
            </a:r>
            <a:r>
              <a:rPr lang="en-IN" sz="3200" dirty="0" smtClean="0"/>
              <a:t>.</a:t>
            </a:r>
          </a:p>
          <a:p>
            <a:endParaRPr lang="en-IN" sz="3200" dirty="0" smtClean="0"/>
          </a:p>
          <a:p>
            <a:endParaRPr lang="en-IN" sz="3200" dirty="0"/>
          </a:p>
          <a:p>
            <a:pPr marL="285750" indent="-285750">
              <a:buFont typeface="Arial" pitchFamily="34" charset="0"/>
              <a:buChar char="•"/>
            </a:pPr>
            <a:r>
              <a:rPr lang="en-IN" sz="3200" dirty="0" smtClean="0"/>
              <a:t> </a:t>
            </a:r>
            <a:r>
              <a:rPr lang="en-IN" sz="3200" dirty="0"/>
              <a:t>The extremities of all the transverse processes fuse with the medial border of the ilium. </a:t>
            </a:r>
          </a:p>
        </p:txBody>
      </p:sp>
    </p:spTree>
    <p:extLst>
      <p:ext uri="{BB962C8B-B14F-4D97-AF65-F5344CB8AC3E}">
        <p14:creationId xmlns:p14="http://schemas.microsoft.com/office/powerpoint/2010/main" val="3822615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187624" y="936428"/>
            <a:ext cx="6768752" cy="256457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rgbClr val="FF0000"/>
                </a:solidFill>
              </a:rPr>
              <a:t>THANKS</a:t>
            </a:r>
            <a:endParaRPr lang="en-IN" sz="4000" dirty="0">
              <a:solidFill>
                <a:srgbClr val="FF0000"/>
              </a:solidFill>
            </a:endParaRPr>
          </a:p>
        </p:txBody>
      </p:sp>
    </p:spTree>
    <p:extLst>
      <p:ext uri="{BB962C8B-B14F-4D97-AF65-F5344CB8AC3E}">
        <p14:creationId xmlns:p14="http://schemas.microsoft.com/office/powerpoint/2010/main" val="573764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19" y="476672"/>
            <a:ext cx="8670807" cy="5832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1641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8944" y="188639"/>
            <a:ext cx="8237512" cy="6178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935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a:t>
            </a:r>
            <a:endParaRPr lang="en-IN" dirty="0"/>
          </a:p>
        </p:txBody>
      </p:sp>
      <p:sp>
        <p:nvSpPr>
          <p:cNvPr id="3" name="Rectangle 2"/>
          <p:cNvSpPr/>
          <p:nvPr/>
        </p:nvSpPr>
        <p:spPr>
          <a:xfrm>
            <a:off x="304801" y="1988840"/>
            <a:ext cx="8515672" cy="4154984"/>
          </a:xfrm>
          <a:prstGeom prst="rect">
            <a:avLst/>
          </a:prstGeom>
        </p:spPr>
        <p:txBody>
          <a:bodyPr wrap="square">
            <a:spAutoFit/>
          </a:bodyPr>
          <a:lstStyle/>
          <a:p>
            <a:r>
              <a:rPr lang="en-IN" sz="2400" dirty="0"/>
              <a:t>The lumbar vertebrae are six in number and are characterized by greatly </a:t>
            </a:r>
            <a:r>
              <a:rPr lang="en-IN" sz="2400" i="1" dirty="0"/>
              <a:t>elongated transverse processes</a:t>
            </a:r>
            <a:r>
              <a:rPr lang="en-IN" sz="2400" dirty="0"/>
              <a:t> and </a:t>
            </a:r>
            <a:r>
              <a:rPr lang="en-IN" sz="2400" i="1" dirty="0"/>
              <a:t>strongly curved articular processes.</a:t>
            </a:r>
            <a:r>
              <a:rPr lang="en-IN" sz="2400" dirty="0"/>
              <a:t> </a:t>
            </a:r>
            <a:r>
              <a:rPr lang="en-IN" sz="2400" dirty="0" smtClean="0"/>
              <a:t>   </a:t>
            </a:r>
          </a:p>
          <a:p>
            <a:endParaRPr lang="en-US" sz="2400" dirty="0"/>
          </a:p>
          <a:p>
            <a:endParaRPr lang="en-IN" sz="2400" dirty="0" smtClean="0"/>
          </a:p>
          <a:p>
            <a:r>
              <a:rPr lang="en-IN" sz="2400" i="1" dirty="0"/>
              <a:t>Body</a:t>
            </a:r>
            <a:endParaRPr lang="en-IN" sz="2400" dirty="0" smtClean="0"/>
          </a:p>
          <a:p>
            <a:r>
              <a:rPr lang="en-IN" sz="2400" dirty="0"/>
              <a:t>The body is constricted in the middle, expanded at the extremities and much compressed from above downwards. </a:t>
            </a:r>
            <a:endParaRPr lang="en-IN" sz="2400" dirty="0" smtClean="0"/>
          </a:p>
          <a:p>
            <a:endParaRPr lang="en-IN" sz="2400" dirty="0" smtClean="0"/>
          </a:p>
          <a:p>
            <a:r>
              <a:rPr lang="en-IN" sz="2400" dirty="0" smtClean="0"/>
              <a:t>The </a:t>
            </a:r>
            <a:r>
              <a:rPr lang="en-IN" sz="2400" dirty="0"/>
              <a:t>anterior extremity is less convex and the posterior less concave</a:t>
            </a:r>
          </a:p>
        </p:txBody>
      </p:sp>
    </p:spTree>
    <p:extLst>
      <p:ext uri="{BB962C8B-B14F-4D97-AF65-F5344CB8AC3E}">
        <p14:creationId xmlns:p14="http://schemas.microsoft.com/office/powerpoint/2010/main" val="1708761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3" y="654093"/>
            <a:ext cx="8280921" cy="5509200"/>
          </a:xfrm>
          <a:prstGeom prst="rect">
            <a:avLst/>
          </a:prstGeom>
        </p:spPr>
        <p:txBody>
          <a:bodyPr wrap="square">
            <a:spAutoFit/>
          </a:bodyPr>
          <a:lstStyle/>
          <a:p>
            <a:endParaRPr lang="en-IN" sz="3200" dirty="0" smtClean="0"/>
          </a:p>
          <a:p>
            <a:pPr marL="285750" indent="-285750">
              <a:buFont typeface="Arial" pitchFamily="34" charset="0"/>
              <a:buChar char="•"/>
            </a:pPr>
            <a:r>
              <a:rPr lang="en-IN" sz="3200" dirty="0"/>
              <a:t>The arches of the first three are about equal in size and similar to the last dorsal but behind, they gradually increase in breadth and height</a:t>
            </a:r>
            <a:r>
              <a:rPr lang="en-IN" sz="3200" dirty="0" smtClean="0"/>
              <a:t>.</a:t>
            </a:r>
          </a:p>
          <a:p>
            <a:endParaRPr lang="en-IN" sz="3200" dirty="0" smtClean="0"/>
          </a:p>
          <a:p>
            <a:pPr marL="285750" indent="-285750">
              <a:buFont typeface="Arial" pitchFamily="34" charset="0"/>
              <a:buChar char="•"/>
            </a:pPr>
            <a:r>
              <a:rPr lang="en-IN" sz="3200" dirty="0"/>
              <a:t>The posterior notches are much deeper</a:t>
            </a:r>
            <a:r>
              <a:rPr lang="en-IN" sz="3200" dirty="0" smtClean="0"/>
              <a:t>.</a:t>
            </a:r>
          </a:p>
          <a:p>
            <a:r>
              <a:rPr lang="en-IN" sz="3200" dirty="0" smtClean="0"/>
              <a:t> </a:t>
            </a:r>
          </a:p>
          <a:p>
            <a:pPr marL="285750" indent="-285750">
              <a:buFont typeface="Arial" pitchFamily="34" charset="0"/>
              <a:buChar char="•"/>
            </a:pPr>
            <a:r>
              <a:rPr lang="en-IN" sz="3200" dirty="0"/>
              <a:t>The intervertebral foramina are often double in the anterior and are </a:t>
            </a:r>
            <a:r>
              <a:rPr lang="en-IN" sz="3200" dirty="0" smtClean="0"/>
              <a:t>very-large further back. </a:t>
            </a:r>
            <a:endParaRPr lang="en-IN" sz="3200" dirty="0"/>
          </a:p>
        </p:txBody>
      </p:sp>
    </p:spTree>
    <p:extLst>
      <p:ext uri="{BB962C8B-B14F-4D97-AF65-F5344CB8AC3E}">
        <p14:creationId xmlns:p14="http://schemas.microsoft.com/office/powerpoint/2010/main" val="4064658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476672"/>
            <a:ext cx="8640960" cy="5509200"/>
          </a:xfrm>
          <a:prstGeom prst="rect">
            <a:avLst/>
          </a:prstGeom>
        </p:spPr>
        <p:txBody>
          <a:bodyPr wrap="square">
            <a:spAutoFit/>
          </a:bodyPr>
          <a:lstStyle/>
          <a:p>
            <a:r>
              <a:rPr lang="en-IN" sz="3200" i="1" dirty="0" smtClean="0"/>
              <a:t>Processes</a:t>
            </a:r>
          </a:p>
          <a:p>
            <a:endParaRPr lang="en-IN" sz="3200" dirty="0" smtClean="0"/>
          </a:p>
          <a:p>
            <a:pPr marL="285750" indent="-285750">
              <a:buFont typeface="Arial" pitchFamily="34" charset="0"/>
              <a:buChar char="•"/>
            </a:pPr>
            <a:r>
              <a:rPr lang="en-IN" sz="3200" dirty="0"/>
              <a:t>The articular processes are large.</a:t>
            </a:r>
            <a:endParaRPr lang="en-IN" sz="3200" dirty="0" smtClean="0"/>
          </a:p>
          <a:p>
            <a:pPr marL="285750" indent="-285750">
              <a:buFont typeface="Arial" pitchFamily="34" charset="0"/>
              <a:buChar char="•"/>
            </a:pPr>
            <a:r>
              <a:rPr lang="en-IN" sz="3200" dirty="0"/>
              <a:t>They are placed a little further apart and are strongly curved. </a:t>
            </a:r>
            <a:endParaRPr lang="en-IN" sz="3200" dirty="0" smtClean="0"/>
          </a:p>
          <a:p>
            <a:pPr marL="285750" indent="-285750">
              <a:buFont typeface="Arial" pitchFamily="34" charset="0"/>
              <a:buChar char="•"/>
            </a:pPr>
            <a:r>
              <a:rPr lang="en-IN" sz="3200" dirty="0"/>
              <a:t>The anterior articular processes are concave, directed medially and show the mammillary processes on their lateral aspect. </a:t>
            </a:r>
            <a:endParaRPr lang="en-IN" sz="3200" dirty="0" smtClean="0"/>
          </a:p>
          <a:p>
            <a:pPr marL="285750" indent="-285750">
              <a:buFont typeface="Arial" pitchFamily="34" charset="0"/>
              <a:buChar char="•"/>
            </a:pPr>
            <a:r>
              <a:rPr lang="en-IN" sz="3200" dirty="0"/>
              <a:t>The posterior articular processes are convex, directed outwards and project from the arch at the base of the superior spine.</a:t>
            </a:r>
          </a:p>
        </p:txBody>
      </p:sp>
    </p:spTree>
    <p:extLst>
      <p:ext uri="{BB962C8B-B14F-4D97-AF65-F5344CB8AC3E}">
        <p14:creationId xmlns:p14="http://schemas.microsoft.com/office/powerpoint/2010/main" val="934820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700808"/>
            <a:ext cx="8640960" cy="5262979"/>
          </a:xfrm>
          <a:prstGeom prst="rect">
            <a:avLst/>
          </a:prstGeom>
        </p:spPr>
        <p:txBody>
          <a:bodyPr wrap="square">
            <a:spAutoFit/>
          </a:bodyPr>
          <a:lstStyle/>
          <a:p>
            <a:pPr marL="285750" indent="-285750">
              <a:buFont typeface="Arial" pitchFamily="34" charset="0"/>
              <a:buChar char="•"/>
            </a:pPr>
            <a:r>
              <a:rPr lang="en-IN" sz="2400" dirty="0"/>
              <a:t>The transverse processes are elongated plates flattened from above downwards and project outwards at right angles to the body</a:t>
            </a:r>
            <a:r>
              <a:rPr lang="en-IN" sz="2400" dirty="0" smtClean="0"/>
              <a:t>.</a:t>
            </a:r>
          </a:p>
          <a:p>
            <a:r>
              <a:rPr lang="en-IN" sz="2400" dirty="0" smtClean="0"/>
              <a:t> </a:t>
            </a:r>
          </a:p>
          <a:p>
            <a:pPr marL="285750" indent="-285750">
              <a:buFont typeface="Arial" pitchFamily="34" charset="0"/>
              <a:buChar char="•"/>
            </a:pPr>
            <a:r>
              <a:rPr lang="en-IN" sz="2400" dirty="0"/>
              <a:t>The processes are all directed forwards. They are shortest in the first and the length gradually increases to the fifth and in the sixth they are shorter than those of the fifth. The inter-transverse spaces on either side are filled up by the inter </a:t>
            </a:r>
            <a:r>
              <a:rPr lang="en-IN" sz="2400" dirty="0" err="1"/>
              <a:t>transversales</a:t>
            </a:r>
            <a:r>
              <a:rPr lang="en-IN" sz="2400" dirty="0"/>
              <a:t> </a:t>
            </a:r>
            <a:r>
              <a:rPr lang="en-IN" sz="2400" dirty="0" err="1"/>
              <a:t>lumborum</a:t>
            </a:r>
            <a:r>
              <a:rPr lang="en-IN" sz="2400" dirty="0"/>
              <a:t> muscles in life</a:t>
            </a:r>
            <a:r>
              <a:rPr lang="en-IN" sz="2400" dirty="0" smtClean="0"/>
              <a:t>.</a:t>
            </a:r>
          </a:p>
          <a:p>
            <a:endParaRPr lang="en-IN" sz="2400" dirty="0" smtClean="0"/>
          </a:p>
          <a:p>
            <a:pPr marL="285750" indent="-285750">
              <a:buFont typeface="Arial" pitchFamily="34" charset="0"/>
              <a:buChar char="•"/>
            </a:pPr>
            <a:r>
              <a:rPr lang="en-IN" sz="2400" dirty="0"/>
              <a:t>The spines are broad flattened plates, resemble the last thoracic and are of the same height as the last dorsal. That of the last is the narrowest of all.</a:t>
            </a:r>
            <a:endParaRPr lang="en-IN" sz="2400" dirty="0" smtClean="0"/>
          </a:p>
          <a:p>
            <a:endParaRPr lang="en-IN" sz="2400" dirty="0"/>
          </a:p>
        </p:txBody>
      </p:sp>
    </p:spTree>
    <p:extLst>
      <p:ext uri="{BB962C8B-B14F-4D97-AF65-F5344CB8AC3E}">
        <p14:creationId xmlns:p14="http://schemas.microsoft.com/office/powerpoint/2010/main" val="3128040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
            </a:r>
            <a:r>
              <a:rPr lang="en-US" dirty="0" smtClean="0"/>
              <a:t>orse</a:t>
            </a:r>
            <a:endParaRPr lang="en-IN" dirty="0"/>
          </a:p>
        </p:txBody>
      </p:sp>
      <p:sp>
        <p:nvSpPr>
          <p:cNvPr id="3" name="Rectangle 2"/>
          <p:cNvSpPr/>
          <p:nvPr/>
        </p:nvSpPr>
        <p:spPr>
          <a:xfrm>
            <a:off x="323529" y="2564904"/>
            <a:ext cx="8424936" cy="3970318"/>
          </a:xfrm>
          <a:prstGeom prst="rect">
            <a:avLst/>
          </a:prstGeom>
        </p:spPr>
        <p:txBody>
          <a:bodyPr wrap="square">
            <a:spAutoFit/>
          </a:bodyPr>
          <a:lstStyle/>
          <a:p>
            <a:pPr marL="285750" indent="-285750">
              <a:buFont typeface="Arial" pitchFamily="34" charset="0"/>
              <a:buChar char="•"/>
            </a:pPr>
            <a:r>
              <a:rPr lang="en-IN" sz="2800" dirty="0" smtClean="0"/>
              <a:t>They </a:t>
            </a:r>
            <a:r>
              <a:rPr lang="en-IN" sz="2800" dirty="0"/>
              <a:t>are six in number.</a:t>
            </a:r>
            <a:endParaRPr lang="en-IN" sz="2800" dirty="0" smtClean="0"/>
          </a:p>
          <a:p>
            <a:pPr marL="285750" indent="-285750">
              <a:buFont typeface="Arial" pitchFamily="34" charset="0"/>
              <a:buChar char="•"/>
            </a:pPr>
            <a:r>
              <a:rPr lang="en-IN" sz="2800" dirty="0"/>
              <a:t>The bodies are shorter.</a:t>
            </a:r>
            <a:endParaRPr lang="en-IN" sz="2800" dirty="0" smtClean="0"/>
          </a:p>
          <a:p>
            <a:pPr marL="285750" indent="-285750">
              <a:buFont typeface="Arial" pitchFamily="34" charset="0"/>
              <a:buChar char="•"/>
            </a:pPr>
            <a:r>
              <a:rPr lang="en-IN" sz="2800" dirty="0"/>
              <a:t>The first three have a distinct ventral spine, which subsides thereafter. </a:t>
            </a:r>
            <a:endParaRPr lang="en-IN" sz="2800" dirty="0" smtClean="0"/>
          </a:p>
          <a:p>
            <a:pPr marL="285750" indent="-285750">
              <a:buFont typeface="Arial" pitchFamily="34" charset="0"/>
              <a:buChar char="•"/>
            </a:pPr>
            <a:r>
              <a:rPr lang="en-IN" sz="2800" dirty="0"/>
              <a:t>The transverse process increases in length from the first to third or fourth and then diminishes</a:t>
            </a:r>
            <a:r>
              <a:rPr lang="en-IN" sz="2800" dirty="0" smtClean="0"/>
              <a:t>.</a:t>
            </a:r>
          </a:p>
          <a:p>
            <a:pPr marL="285750" indent="-285750">
              <a:buFont typeface="Arial" pitchFamily="34" charset="0"/>
              <a:buChar char="•"/>
            </a:pPr>
            <a:r>
              <a:rPr lang="en-IN" sz="2800" dirty="0" smtClean="0"/>
              <a:t> </a:t>
            </a:r>
            <a:r>
              <a:rPr lang="en-IN" sz="2800" dirty="0"/>
              <a:t>The first one or two slightly curve backwards and the last two or three curve forward and the third is at right angles</a:t>
            </a:r>
          </a:p>
        </p:txBody>
      </p:sp>
    </p:spTree>
    <p:extLst>
      <p:ext uri="{BB962C8B-B14F-4D97-AF65-F5344CB8AC3E}">
        <p14:creationId xmlns:p14="http://schemas.microsoft.com/office/powerpoint/2010/main" val="1772348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648" y="2060848"/>
            <a:ext cx="9157648" cy="3046988"/>
          </a:xfrm>
          <a:prstGeom prst="rect">
            <a:avLst/>
          </a:prstGeom>
        </p:spPr>
        <p:txBody>
          <a:bodyPr wrap="square">
            <a:spAutoFit/>
          </a:bodyPr>
          <a:lstStyle/>
          <a:p>
            <a:pPr marL="285750" indent="-285750">
              <a:buFont typeface="Wingdings" pitchFamily="2" charset="2"/>
              <a:buChar char="q"/>
            </a:pPr>
            <a:r>
              <a:rPr lang="en-IN" sz="3200" dirty="0"/>
              <a:t>The posterior border of the transverse processes of the fifth at its </a:t>
            </a:r>
            <a:r>
              <a:rPr lang="en-IN" sz="3200" dirty="0" smtClean="0"/>
              <a:t>medial part  has </a:t>
            </a:r>
            <a:r>
              <a:rPr lang="en-IN" sz="3200" dirty="0"/>
              <a:t>an oval concave facet, which articulates with a convex facet on the anterior border of the sixth transverse process. Sometimes the fifth has small facet for the fourth also.</a:t>
            </a:r>
          </a:p>
        </p:txBody>
      </p:sp>
    </p:spTree>
    <p:extLst>
      <p:ext uri="{BB962C8B-B14F-4D97-AF65-F5344CB8AC3E}">
        <p14:creationId xmlns:p14="http://schemas.microsoft.com/office/powerpoint/2010/main" val="13202363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38</TotalTime>
  <Words>686</Words>
  <Application>Microsoft Office PowerPoint</Application>
  <PresentationFormat>On-screen Show (4:3)</PresentationFormat>
  <Paragraphs>84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VETERINARY ANATOMY                                 UNIT 5, STUDY OF BONES OF ABDOMEN OF OX AND DIFFRENCES IN HORSE, DOG, PIG AND FOWL</vt:lpstr>
      <vt:lpstr>PowerPoint Presentation</vt:lpstr>
      <vt:lpstr>PowerPoint Presentation</vt:lpstr>
      <vt:lpstr>ox</vt:lpstr>
      <vt:lpstr>PowerPoint Presentation</vt:lpstr>
      <vt:lpstr>PowerPoint Presentation</vt:lpstr>
      <vt:lpstr>PowerPoint Presentation</vt:lpstr>
      <vt:lpstr>Horse</vt:lpstr>
      <vt:lpstr>PowerPoint Presentation</vt:lpstr>
      <vt:lpstr>PowerPoint Presentation</vt:lpstr>
      <vt:lpstr>Pig</vt:lpstr>
      <vt:lpstr>PowerPoint Presentation</vt:lpstr>
      <vt:lpstr>Dog</vt:lpstr>
      <vt:lpstr>Fowl</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VETERINARY ANATOMY                                 UNIT 5, STUDY OF BONES OF ABDOMEN OF OX AND DIFFRENCES IN HORSE, DOG, PIG AND FOWL</dc:title>
  <dc:creator>Dr. Manoj</dc:creator>
  <cp:lastModifiedBy>Dr. Manoj</cp:lastModifiedBy>
  <cp:revision>3</cp:revision>
  <dcterms:created xsi:type="dcterms:W3CDTF">2020-04-12T14:36:36Z</dcterms:created>
  <dcterms:modified xsi:type="dcterms:W3CDTF">2020-04-13T06:42:41Z</dcterms:modified>
</cp:coreProperties>
</file>