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4" r:id="rId2"/>
    <p:sldId id="256" r:id="rId3"/>
    <p:sldId id="257" r:id="rId4"/>
    <p:sldId id="265" r:id="rId5"/>
    <p:sldId id="266" r:id="rId6"/>
    <p:sldId id="258" r:id="rId7"/>
    <p:sldId id="270" r:id="rId8"/>
    <p:sldId id="259" r:id="rId9"/>
    <p:sldId id="260" r:id="rId10"/>
    <p:sldId id="269" r:id="rId11"/>
    <p:sldId id="267" r:id="rId12"/>
    <p:sldId id="261" r:id="rId13"/>
    <p:sldId id="268" r:id="rId14"/>
    <p:sldId id="262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BE345-5978-442E-8575-CF723B688EFE}" type="datetimeFigureOut">
              <a:rPr lang="en-US" smtClean="0"/>
              <a:pPr/>
              <a:t>4/21/2020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8CCE9-396B-428A-A4F4-A29F529579FC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78CCE9-396B-428A-A4F4-A29F529579FC}" type="slidenum">
              <a:rPr lang="en-IN" smtClean="0"/>
              <a:pPr/>
              <a:t>5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IN" dirty="0" smtClean="0"/>
              <a:t>Surgical Affection of Oesophagus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err="1" smtClean="0"/>
              <a:t>Esophagectomy</a:t>
            </a:r>
            <a:endParaRPr lang="en-I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676400"/>
            <a:ext cx="381281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905000"/>
            <a:ext cx="506002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4876800" cy="3687763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en-IN" sz="2800" dirty="0" smtClean="0"/>
              <a:t>Traction (True) </a:t>
            </a:r>
            <a:r>
              <a:rPr lang="en-IN" sz="2800" dirty="0" err="1" smtClean="0"/>
              <a:t>diverticula</a:t>
            </a:r>
            <a:r>
              <a:rPr lang="en-IN" sz="2800" dirty="0" smtClean="0"/>
              <a:t>-Contraction of </a:t>
            </a:r>
            <a:r>
              <a:rPr lang="en-IN" sz="2800" dirty="0" err="1" smtClean="0"/>
              <a:t>periesophageal</a:t>
            </a:r>
            <a:r>
              <a:rPr lang="en-IN" sz="2800" dirty="0" smtClean="0"/>
              <a:t> fibrous scar tissue-secondary to wound/previous surgery-Asymptomatic</a:t>
            </a:r>
          </a:p>
          <a:p>
            <a:r>
              <a:rPr lang="en-IN" sz="2800" dirty="0" err="1" smtClean="0"/>
              <a:t>Pulsion</a:t>
            </a:r>
            <a:r>
              <a:rPr lang="en-IN" sz="2800" dirty="0" smtClean="0"/>
              <a:t> (False)-Protrusion of mucosa and </a:t>
            </a:r>
            <a:r>
              <a:rPr lang="en-IN" sz="2800" dirty="0" err="1" smtClean="0"/>
              <a:t>submucosa</a:t>
            </a:r>
            <a:r>
              <a:rPr lang="en-IN" sz="2800" dirty="0" smtClean="0"/>
              <a:t> through defect in the </a:t>
            </a:r>
            <a:r>
              <a:rPr lang="en-IN" sz="2800" dirty="0" err="1" smtClean="0"/>
              <a:t>esophageal</a:t>
            </a:r>
            <a:r>
              <a:rPr lang="en-IN" sz="2800" dirty="0" smtClean="0"/>
              <a:t> musculature</a:t>
            </a:r>
          </a:p>
          <a:p>
            <a:r>
              <a:rPr lang="en-IN" sz="2800" dirty="0" smtClean="0"/>
              <a:t>Mucosal inversion with reconstruction of the muscular layer or </a:t>
            </a:r>
            <a:r>
              <a:rPr lang="en-IN" sz="2800" dirty="0" err="1" smtClean="0"/>
              <a:t>diverticulectomy</a:t>
            </a:r>
            <a:endParaRPr lang="en-IN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pPr algn="ctr"/>
            <a:r>
              <a:rPr lang="en-IN" dirty="0" smtClean="0"/>
              <a:t>Dilation (Ectasia of oesophagus)</a:t>
            </a:r>
            <a:endParaRPr lang="en-IN" dirty="0"/>
          </a:p>
        </p:txBody>
      </p:sp>
      <p:grpSp>
        <p:nvGrpSpPr>
          <p:cNvPr id="8" name="Group 7"/>
          <p:cNvGrpSpPr/>
          <p:nvPr/>
        </p:nvGrpSpPr>
        <p:grpSpPr>
          <a:xfrm>
            <a:off x="3048000" y="1752600"/>
            <a:ext cx="4747847" cy="612648"/>
            <a:chOff x="3454400" y="4525109"/>
            <a:chExt cx="6330462" cy="612648"/>
          </a:xfrm>
        </p:grpSpPr>
        <p:sp>
          <p:nvSpPr>
            <p:cNvPr id="9" name="Rounded Rectangle 8"/>
            <p:cNvSpPr/>
            <p:nvPr/>
          </p:nvSpPr>
          <p:spPr>
            <a:xfrm>
              <a:off x="3454400" y="4525109"/>
              <a:ext cx="6330462" cy="39858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Flowchart: Delay 9"/>
            <p:cNvSpPr/>
            <p:nvPr/>
          </p:nvSpPr>
          <p:spPr>
            <a:xfrm rot="5400000">
              <a:off x="5483352" y="4525109"/>
              <a:ext cx="612648" cy="612648"/>
            </a:xfrm>
            <a:prstGeom prst="flowChartDe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442" y="609600"/>
            <a:ext cx="7600950" cy="5579086"/>
          </a:xfr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IN" dirty="0" smtClean="0"/>
              <a:t>Uniform  </a:t>
            </a:r>
            <a:r>
              <a:rPr lang="en-IN" dirty="0" err="1" smtClean="0"/>
              <a:t>Diverticulum</a:t>
            </a:r>
            <a:endParaRPr lang="en-IN" dirty="0" smtClean="0"/>
          </a:p>
          <a:p>
            <a:r>
              <a:rPr lang="en-IN" dirty="0" smtClean="0"/>
              <a:t>Jabot (</a:t>
            </a:r>
            <a:r>
              <a:rPr lang="en-IN" dirty="0" err="1" smtClean="0"/>
              <a:t>Oesophagocoel</a:t>
            </a:r>
            <a:r>
              <a:rPr lang="en-IN" dirty="0" smtClean="0"/>
              <a:t>): Outer coat of oesophagus get ruptured and mucus get protruded through ruptured part like hernia.</a:t>
            </a:r>
          </a:p>
          <a:p>
            <a:endParaRPr lang="en-IN" dirty="0" smtClean="0"/>
          </a:p>
          <a:p>
            <a:r>
              <a:rPr lang="en-IN" dirty="0" smtClean="0"/>
              <a:t>Surgical Correction: Pouched part trimmed and sutured.</a:t>
            </a:r>
            <a:endParaRPr lang="en-IN" dirty="0"/>
          </a:p>
        </p:txBody>
      </p:sp>
      <p:grpSp>
        <p:nvGrpSpPr>
          <p:cNvPr id="6" name="Group 5"/>
          <p:cNvGrpSpPr/>
          <p:nvPr/>
        </p:nvGrpSpPr>
        <p:grpSpPr>
          <a:xfrm>
            <a:off x="3048000" y="3124200"/>
            <a:ext cx="4747847" cy="612648"/>
            <a:chOff x="3454400" y="4525109"/>
            <a:chExt cx="6330462" cy="612648"/>
          </a:xfrm>
        </p:grpSpPr>
        <p:sp>
          <p:nvSpPr>
            <p:cNvPr id="4" name="Rounded Rectangle 3"/>
            <p:cNvSpPr/>
            <p:nvPr/>
          </p:nvSpPr>
          <p:spPr>
            <a:xfrm>
              <a:off x="3454400" y="4525109"/>
              <a:ext cx="6330462" cy="39858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" name="Flowchart: Delay 4"/>
            <p:cNvSpPr/>
            <p:nvPr/>
          </p:nvSpPr>
          <p:spPr>
            <a:xfrm rot="5400000">
              <a:off x="5483352" y="4525109"/>
              <a:ext cx="612648" cy="612648"/>
            </a:xfrm>
            <a:prstGeom prst="flowChartDelay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="" xmlns:p14="http://schemas.microsoft.com/office/powerpoint/2010/main" val="3035872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IN" dirty="0" err="1" smtClean="0"/>
              <a:t>Esophageal</a:t>
            </a:r>
            <a:r>
              <a:rPr lang="en-IN" dirty="0" smtClean="0"/>
              <a:t> Fistula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525963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IN" dirty="0" smtClean="0"/>
              <a:t>Complication in healing of </a:t>
            </a:r>
            <a:r>
              <a:rPr lang="en-IN" dirty="0" err="1" smtClean="0"/>
              <a:t>esophagotomy</a:t>
            </a:r>
            <a:r>
              <a:rPr lang="en-IN" dirty="0" smtClean="0"/>
              <a:t> incisions</a:t>
            </a:r>
          </a:p>
          <a:p>
            <a:r>
              <a:rPr lang="en-IN" dirty="0" smtClean="0"/>
              <a:t>Clinical sign-Cervical swelling, Fever, </a:t>
            </a:r>
            <a:r>
              <a:rPr lang="en-IN" dirty="0" err="1" smtClean="0"/>
              <a:t>Dysphagia</a:t>
            </a:r>
            <a:endParaRPr lang="en-IN" dirty="0" smtClean="0"/>
          </a:p>
          <a:p>
            <a:r>
              <a:rPr lang="en-IN" dirty="0" smtClean="0"/>
              <a:t>Most fistulas heal once ventral drainage is established</a:t>
            </a:r>
          </a:p>
          <a:p>
            <a:r>
              <a:rPr lang="en-IN" dirty="0" smtClean="0"/>
              <a:t>Not healing-Reconstruction of sinus tract and closure of fistula</a:t>
            </a:r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1524000"/>
            <a:ext cx="2696890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lumMod val="85000"/>
            </a:schemeClr>
          </a:solidFill>
        </p:spPr>
        <p:txBody>
          <a:bodyPr/>
          <a:lstStyle/>
          <a:p>
            <a:pPr algn="ctr"/>
            <a:r>
              <a:rPr lang="en-IN" dirty="0" smtClean="0"/>
              <a:t>Paralysis of </a:t>
            </a:r>
            <a:r>
              <a:rPr lang="en-IN" dirty="0" err="1" smtClean="0"/>
              <a:t>oesophaus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r>
              <a:rPr lang="en-IN" dirty="0" smtClean="0"/>
              <a:t>Sign: difficult in swallowing, Swallowed food get returned through mouth and nose</a:t>
            </a:r>
          </a:p>
          <a:p>
            <a:r>
              <a:rPr lang="en-IN" dirty="0" smtClean="0"/>
              <a:t>No satisfactory treatment</a:t>
            </a:r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666438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IN" dirty="0" smtClean="0"/>
              <a:t>Crop Impaction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4233497" cy="4351338"/>
          </a:xfrm>
          <a:solidFill>
            <a:schemeClr val="bg1">
              <a:lumMod val="85000"/>
            </a:schemeClr>
          </a:solidFill>
        </p:spPr>
        <p:txBody>
          <a:bodyPr>
            <a:normAutofit fontScale="92500"/>
          </a:bodyPr>
          <a:lstStyle/>
          <a:p>
            <a:r>
              <a:rPr lang="en-IN" dirty="0" smtClean="0"/>
              <a:t>Impacted food </a:t>
            </a:r>
            <a:r>
              <a:rPr lang="en-IN" i="1" dirty="0" smtClean="0"/>
              <a:t>material/</a:t>
            </a:r>
            <a:r>
              <a:rPr lang="en-IN" i="1" dirty="0" err="1" smtClean="0"/>
              <a:t>Trichostomum</a:t>
            </a:r>
            <a:r>
              <a:rPr lang="en-IN" i="1" dirty="0" smtClean="0"/>
              <a:t> </a:t>
            </a:r>
            <a:r>
              <a:rPr lang="en-IN" i="1" dirty="0" err="1" smtClean="0"/>
              <a:t>contortum</a:t>
            </a:r>
            <a:r>
              <a:rPr lang="en-IN" dirty="0" smtClean="0"/>
              <a:t>-perforate mucous membrane and paralyses muscular coat.</a:t>
            </a:r>
          </a:p>
          <a:p>
            <a:r>
              <a:rPr lang="en-IN" dirty="0" err="1" smtClean="0"/>
              <a:t>Ingluviotomy:Mucous</a:t>
            </a:r>
            <a:r>
              <a:rPr lang="en-IN" dirty="0" smtClean="0"/>
              <a:t> </a:t>
            </a:r>
            <a:r>
              <a:rPr lang="en-IN" dirty="0" smtClean="0"/>
              <a:t>membrane and skin sutured separately.</a:t>
            </a:r>
            <a:endParaRPr lang="en-I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600200"/>
            <a:ext cx="3031311" cy="255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E:\clinics photo\Clinics Photo 150613\Photo12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4275992"/>
            <a:ext cx="3036887" cy="2277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4839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sz="6000" dirty="0" err="1" smtClean="0"/>
              <a:t>Oesophagus</a:t>
            </a:r>
            <a:endParaRPr lang="en-IN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Mucosa-</a:t>
            </a:r>
            <a:r>
              <a:rPr lang="en-US" dirty="0" err="1" smtClean="0"/>
              <a:t>submucosa</a:t>
            </a:r>
            <a:r>
              <a:rPr lang="en-US" dirty="0" smtClean="0"/>
              <a:t>-</a:t>
            </a:r>
            <a:r>
              <a:rPr lang="en-US" dirty="0" err="1" smtClean="0"/>
              <a:t>Muscularis</a:t>
            </a:r>
            <a:r>
              <a:rPr lang="en-US" dirty="0" smtClean="0"/>
              <a:t>-Adventitia (</a:t>
            </a:r>
            <a:r>
              <a:rPr lang="en-US" dirty="0" err="1" smtClean="0"/>
              <a:t>Serosa</a:t>
            </a:r>
            <a:r>
              <a:rPr lang="en-US" dirty="0" smtClean="0"/>
              <a:t> layer Absent)</a:t>
            </a:r>
          </a:p>
          <a:p>
            <a:r>
              <a:rPr lang="en-US" dirty="0" err="1" smtClean="0"/>
              <a:t>Esophagotomy</a:t>
            </a:r>
            <a:r>
              <a:rPr lang="en-US" dirty="0" smtClean="0"/>
              <a:t>-Incision into esophageal lumen</a:t>
            </a:r>
          </a:p>
          <a:p>
            <a:r>
              <a:rPr lang="en-US" dirty="0" err="1" smtClean="0"/>
              <a:t>Esophagectomy</a:t>
            </a:r>
            <a:r>
              <a:rPr lang="en-US" dirty="0" smtClean="0"/>
              <a:t>-Partial resection of the esophagus</a:t>
            </a:r>
          </a:p>
          <a:p>
            <a:r>
              <a:rPr lang="en-US" dirty="0" err="1" smtClean="0"/>
              <a:t>Esophagostomy</a:t>
            </a:r>
            <a:r>
              <a:rPr lang="en-US" dirty="0" smtClean="0"/>
              <a:t>-Creation of opening for placement of feeding tube.</a:t>
            </a:r>
          </a:p>
          <a:p>
            <a:endParaRPr lang="en-US" dirty="0" smtClean="0"/>
          </a:p>
          <a:p>
            <a:endParaRPr lang="en-IN" dirty="0"/>
          </a:p>
        </p:txBody>
      </p:sp>
    </p:spTree>
    <p:extLst>
      <p:ext uri="{BB962C8B-B14F-4D97-AF65-F5344CB8AC3E}">
        <p14:creationId xmlns="" xmlns:p14="http://schemas.microsoft.com/office/powerpoint/2010/main" val="20529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770" y="457200"/>
            <a:ext cx="6822830" cy="5668965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/>
              <a:t>Choke- Intra-luminal blockade of the </a:t>
            </a:r>
            <a:r>
              <a:rPr lang="en-US" dirty="0" err="1" smtClean="0"/>
              <a:t>oesophagus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Cattle- </a:t>
            </a:r>
            <a:r>
              <a:rPr lang="en-US" dirty="0" err="1" smtClean="0"/>
              <a:t>Oesophagus</a:t>
            </a:r>
            <a:r>
              <a:rPr lang="en-US" dirty="0" smtClean="0"/>
              <a:t> Trumpet shaped</a:t>
            </a:r>
            <a:endParaRPr lang="en-IN" dirty="0"/>
          </a:p>
        </p:txBody>
      </p:sp>
      <p:sp>
        <p:nvSpPr>
          <p:cNvPr id="5" name="Flowchart: Manual Operation 4"/>
          <p:cNvSpPr/>
          <p:nvPr/>
        </p:nvSpPr>
        <p:spPr>
          <a:xfrm rot="5400000">
            <a:off x="3743325" y="1533525"/>
            <a:ext cx="685800" cy="188595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524000" y="22860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Mouth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22860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Stomach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1543050" y="3429002"/>
            <a:ext cx="4686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600" b="1" dirty="0"/>
              <a:t>Horse</a:t>
            </a:r>
            <a:r>
              <a:rPr lang="en-US" sz="3600" dirty="0"/>
              <a:t>: Funnel shaped</a:t>
            </a:r>
            <a:endParaRPr lang="en-IN" dirty="0"/>
          </a:p>
        </p:txBody>
      </p:sp>
      <p:sp>
        <p:nvSpPr>
          <p:cNvPr id="10" name="Flowchart: Manual Operation 9"/>
          <p:cNvSpPr/>
          <p:nvPr/>
        </p:nvSpPr>
        <p:spPr>
          <a:xfrm rot="16200000">
            <a:off x="3540369" y="3678115"/>
            <a:ext cx="990600" cy="18288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1600201" y="4501662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Mouth</a:t>
            </a:r>
            <a:endParaRPr lang="en-IN" dirty="0"/>
          </a:p>
        </p:txBody>
      </p:sp>
      <p:sp>
        <p:nvSpPr>
          <p:cNvPr id="12" name="TextBox 11"/>
          <p:cNvSpPr txBox="1"/>
          <p:nvPr/>
        </p:nvSpPr>
        <p:spPr>
          <a:xfrm>
            <a:off x="5178676" y="4454770"/>
            <a:ext cx="1069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Stomach</a:t>
            </a:r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2819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Post pharyngeal obstruction common </a:t>
            </a:r>
            <a:endParaRPr lang="en-IN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292470" y="5257800"/>
            <a:ext cx="51918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Obstruction in posterior part of </a:t>
            </a:r>
            <a:r>
              <a:rPr lang="en-US" sz="2400" b="1" dirty="0" smtClean="0"/>
              <a:t>esophagus </a:t>
            </a:r>
            <a:r>
              <a:rPr lang="en-US" sz="2400" b="1" dirty="0"/>
              <a:t>common </a:t>
            </a:r>
            <a:endParaRPr lang="en-IN" sz="2400" b="1" dirty="0"/>
          </a:p>
        </p:txBody>
      </p:sp>
      <p:grpSp>
        <p:nvGrpSpPr>
          <p:cNvPr id="2" name="Group 22"/>
          <p:cNvGrpSpPr/>
          <p:nvPr/>
        </p:nvGrpSpPr>
        <p:grpSpPr>
          <a:xfrm>
            <a:off x="7385538" y="1055077"/>
            <a:ext cx="1225061" cy="4859270"/>
            <a:chOff x="9847385" y="1055077"/>
            <a:chExt cx="1633414" cy="4859270"/>
          </a:xfrm>
        </p:grpSpPr>
        <p:sp>
          <p:nvSpPr>
            <p:cNvPr id="15" name="Flowchart: Manual Operation 14"/>
            <p:cNvSpPr/>
            <p:nvPr/>
          </p:nvSpPr>
          <p:spPr>
            <a:xfrm rot="10800000">
              <a:off x="10023229" y="1498861"/>
              <a:ext cx="785448" cy="1185717"/>
            </a:xfrm>
            <a:prstGeom prst="flowChartManualOpera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011508" y="1055077"/>
              <a:ext cx="1367691" cy="3693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Mouth</a:t>
              </a:r>
              <a:endParaRPr lang="en-IN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870833" y="2813538"/>
              <a:ext cx="1508367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Stomach</a:t>
              </a:r>
              <a:endParaRPr lang="en-IN" dirty="0"/>
            </a:p>
          </p:txBody>
        </p:sp>
        <p:sp>
          <p:nvSpPr>
            <p:cNvPr id="18" name="Flowchart: Manual Operation 17"/>
            <p:cNvSpPr/>
            <p:nvPr/>
          </p:nvSpPr>
          <p:spPr>
            <a:xfrm>
              <a:off x="10055469" y="4112366"/>
              <a:ext cx="718039" cy="1347656"/>
            </a:xfrm>
            <a:prstGeom prst="flowChartManualOpera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929444" y="3598985"/>
              <a:ext cx="1246553" cy="3693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Mouth</a:t>
              </a:r>
              <a:endParaRPr lang="en-IN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847385" y="5545015"/>
              <a:ext cx="1633414" cy="3693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/>
                <a:t>Stomach</a:t>
              </a:r>
              <a:endParaRPr lang="en-IN" dirty="0"/>
            </a:p>
          </p:txBody>
        </p:sp>
        <p:sp>
          <p:nvSpPr>
            <p:cNvPr id="21" name="Oval 20"/>
            <p:cNvSpPr/>
            <p:nvPr/>
          </p:nvSpPr>
          <p:spPr>
            <a:xfrm>
              <a:off x="10140463" y="1577774"/>
              <a:ext cx="480646" cy="27447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22" name="Oval 21"/>
            <p:cNvSpPr/>
            <p:nvPr/>
          </p:nvSpPr>
          <p:spPr>
            <a:xfrm>
              <a:off x="10163909" y="4860236"/>
              <a:ext cx="480646" cy="274472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="" xmlns:p14="http://schemas.microsoft.com/office/powerpoint/2010/main" val="32981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IN" dirty="0" smtClean="0"/>
              <a:t>Choke in Cow</a:t>
            </a:r>
            <a:endParaRPr lang="en-IN" dirty="0"/>
          </a:p>
        </p:txBody>
      </p:sp>
      <p:pic>
        <p:nvPicPr>
          <p:cNvPr id="1026" name="Picture 2" descr="E:\clinics photo\Images\Photo06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997718" y="1002491"/>
            <a:ext cx="3843350" cy="5124467"/>
          </a:xfrm>
          <a:prstGeom prst="rect">
            <a:avLst/>
          </a:prstGeom>
          <a:noFill/>
        </p:spPr>
      </p:pic>
      <p:pic>
        <p:nvPicPr>
          <p:cNvPr id="1027" name="Picture 3" descr="E:\clinics photo\Images\Photo06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59517" y="1643050"/>
            <a:ext cx="2881932" cy="384335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5029200"/>
            <a:ext cx="1924079" cy="1446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"/>
            <a:ext cx="4724400" cy="64008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IN" sz="2400" dirty="0" err="1" smtClean="0"/>
              <a:t>Rt</a:t>
            </a:r>
            <a:r>
              <a:rPr lang="en-IN" sz="2400" dirty="0" smtClean="0"/>
              <a:t> Lateral </a:t>
            </a:r>
            <a:r>
              <a:rPr lang="en-IN" sz="2400" dirty="0" err="1" smtClean="0"/>
              <a:t>Recumbencey</a:t>
            </a:r>
            <a:endParaRPr lang="en-IN" sz="2400" dirty="0" smtClean="0"/>
          </a:p>
          <a:p>
            <a:r>
              <a:rPr lang="en-IN" sz="2400" dirty="0" smtClean="0"/>
              <a:t>Sedation-0.05mg/kg </a:t>
            </a:r>
            <a:r>
              <a:rPr lang="en-IN" sz="2400" dirty="0" err="1" smtClean="0"/>
              <a:t>Xylazine</a:t>
            </a:r>
            <a:r>
              <a:rPr lang="en-IN" sz="2400" dirty="0" smtClean="0"/>
              <a:t> IM</a:t>
            </a:r>
          </a:p>
          <a:p>
            <a:r>
              <a:rPr lang="en-IN" sz="2400" dirty="0" smtClean="0"/>
              <a:t>2% </a:t>
            </a:r>
            <a:r>
              <a:rPr lang="en-IN" sz="2400" dirty="0" err="1" smtClean="0"/>
              <a:t>Lignocaine</a:t>
            </a:r>
            <a:endParaRPr lang="en-IN" sz="2400" dirty="0" smtClean="0"/>
          </a:p>
          <a:p>
            <a:r>
              <a:rPr lang="en-IN" sz="2400" dirty="0" smtClean="0"/>
              <a:t>Junction of Middle and caudal 1/3 at 6</a:t>
            </a:r>
            <a:r>
              <a:rPr lang="en-IN" sz="2400" baseline="30000" dirty="0" smtClean="0"/>
              <a:t>th</a:t>
            </a:r>
            <a:r>
              <a:rPr lang="en-IN" sz="2400" dirty="0" smtClean="0"/>
              <a:t> CV</a:t>
            </a:r>
          </a:p>
          <a:p>
            <a:r>
              <a:rPr lang="en-IN" sz="2400" dirty="0" smtClean="0"/>
              <a:t>Skin-</a:t>
            </a:r>
            <a:r>
              <a:rPr lang="en-IN" sz="2400" dirty="0" err="1" smtClean="0"/>
              <a:t>Cutan</a:t>
            </a:r>
            <a:r>
              <a:rPr lang="en-IN" sz="2400" dirty="0" smtClean="0"/>
              <a:t>-JV-CCA-O</a:t>
            </a:r>
          </a:p>
          <a:p>
            <a:r>
              <a:rPr lang="en-IN" sz="2400" dirty="0" smtClean="0"/>
              <a:t>O-L-incision-</a:t>
            </a:r>
            <a:r>
              <a:rPr lang="en-IN" sz="2400" dirty="0" err="1" smtClean="0"/>
              <a:t>Cd</a:t>
            </a:r>
            <a:r>
              <a:rPr lang="en-IN" sz="2400" dirty="0" smtClean="0"/>
              <a:t> half of Obstruction</a:t>
            </a:r>
          </a:p>
          <a:p>
            <a:r>
              <a:rPr lang="en-IN" sz="2400" dirty="0" smtClean="0"/>
              <a:t>Pass stomach tube from mouth</a:t>
            </a:r>
          </a:p>
          <a:p>
            <a:r>
              <a:rPr lang="en-IN" sz="2400" dirty="0" smtClean="0"/>
              <a:t>2/0 or 3/0 absorbable suture</a:t>
            </a:r>
          </a:p>
          <a:p>
            <a:r>
              <a:rPr lang="en-IN" sz="2400" dirty="0" smtClean="0"/>
              <a:t>Muscle, Subcutaneous-SI Pattern</a:t>
            </a:r>
          </a:p>
          <a:p>
            <a:r>
              <a:rPr lang="en-IN" sz="2400" dirty="0" smtClean="0"/>
              <a:t>Skin-SI-Absorbable Suture</a:t>
            </a:r>
          </a:p>
          <a:p>
            <a:r>
              <a:rPr lang="en-IN" sz="2400" dirty="0" smtClean="0"/>
              <a:t>Provide liquid diet-3-5days</a:t>
            </a:r>
          </a:p>
          <a:p>
            <a:r>
              <a:rPr lang="en-IN" sz="2400" dirty="0" smtClean="0"/>
              <a:t>Antibiotic, Analgesic</a:t>
            </a:r>
          </a:p>
          <a:p>
            <a:r>
              <a:rPr lang="en-IN" sz="2400" dirty="0" smtClean="0"/>
              <a:t>Remove suture-14 days</a:t>
            </a:r>
          </a:p>
          <a:p>
            <a:r>
              <a:rPr lang="en-IN" sz="2400" dirty="0" err="1" smtClean="0"/>
              <a:t>Esophageal</a:t>
            </a:r>
            <a:r>
              <a:rPr lang="en-IN" sz="2400" dirty="0" smtClean="0"/>
              <a:t> stricture is a common </a:t>
            </a:r>
            <a:r>
              <a:rPr lang="en-IN" sz="2400" dirty="0" err="1" smtClean="0"/>
              <a:t>sequela</a:t>
            </a:r>
            <a:r>
              <a:rPr lang="en-IN" sz="2400" dirty="0" smtClean="0"/>
              <a:t> to choke/other severe inflammation</a:t>
            </a:r>
          </a:p>
          <a:p>
            <a:endParaRPr lang="en-IN" sz="2400" dirty="0" smtClean="0"/>
          </a:p>
          <a:p>
            <a:endParaRPr lang="en-IN" dirty="0" smtClean="0"/>
          </a:p>
          <a:p>
            <a:endParaRPr lang="en-IN" dirty="0"/>
          </a:p>
        </p:txBody>
      </p:sp>
      <p:pic>
        <p:nvPicPr>
          <p:cNvPr id="1026" name="Picture 2" descr="G:\Photo horse tongue\IMG-20180911-WA0044.jpg"/>
          <p:cNvPicPr>
            <a:picLocks noChangeAspect="1" noChangeArrowheads="1"/>
          </p:cNvPicPr>
          <p:nvPr/>
        </p:nvPicPr>
        <p:blipFill>
          <a:blip r:embed="rId3"/>
          <a:srcRect r="27957"/>
          <a:stretch>
            <a:fillRect/>
          </a:stretch>
        </p:blipFill>
        <p:spPr bwMode="auto">
          <a:xfrm>
            <a:off x="5105400" y="228600"/>
            <a:ext cx="3586589" cy="37338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4033534"/>
            <a:ext cx="3733800" cy="261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IN" sz="5400" dirty="0" smtClean="0"/>
              <a:t>Dog</a:t>
            </a:r>
            <a:endParaRPr lang="en-IN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r>
              <a:rPr lang="en-IN" dirty="0" smtClean="0"/>
              <a:t>Uniform</a:t>
            </a:r>
          </a:p>
          <a:p>
            <a:endParaRPr lang="en-IN" dirty="0"/>
          </a:p>
          <a:p>
            <a:pPr>
              <a:buNone/>
            </a:pPr>
            <a:r>
              <a:rPr lang="en-IN" dirty="0" smtClean="0"/>
              <a:t>                         Cervical                </a:t>
            </a:r>
            <a:r>
              <a:rPr lang="en-IN" dirty="0" err="1" smtClean="0"/>
              <a:t>Thoraxic</a:t>
            </a:r>
            <a:endParaRPr lang="en-IN" dirty="0" smtClean="0"/>
          </a:p>
          <a:p>
            <a:r>
              <a:rPr lang="en-IN" dirty="0" smtClean="0"/>
              <a:t>Common site: At entrance into thorax, above </a:t>
            </a:r>
            <a:r>
              <a:rPr lang="en-IN" dirty="0" err="1" smtClean="0"/>
              <a:t>herat</a:t>
            </a:r>
            <a:r>
              <a:rPr lang="en-IN" dirty="0" smtClean="0"/>
              <a:t> and closed to diaphragm at entrance.</a:t>
            </a:r>
          </a:p>
          <a:p>
            <a:r>
              <a:rPr lang="en-IN" dirty="0" smtClean="0"/>
              <a:t>Meat ball test: A piece of meat offered and gulped by dog that vomited out due to obstruction.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2286000"/>
            <a:ext cx="929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Mouth</a:t>
            </a:r>
            <a:endParaRPr lang="en-IN" dirty="0"/>
          </a:p>
        </p:txBody>
      </p:sp>
      <p:sp>
        <p:nvSpPr>
          <p:cNvPr id="10" name="Rounded Rectangle 9"/>
          <p:cNvSpPr/>
          <p:nvPr/>
        </p:nvSpPr>
        <p:spPr>
          <a:xfrm>
            <a:off x="1995853" y="2297724"/>
            <a:ext cx="4747847" cy="39858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6831622" y="2297723"/>
            <a:ext cx="1245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Stomach</a:t>
            </a:r>
            <a:endParaRPr lang="en-IN" dirty="0"/>
          </a:p>
        </p:txBody>
      </p:sp>
      <p:sp>
        <p:nvSpPr>
          <p:cNvPr id="12" name="Flowchart: Connector 11"/>
          <p:cNvSpPr/>
          <p:nvPr/>
        </p:nvSpPr>
        <p:spPr>
          <a:xfrm>
            <a:off x="3569677" y="2321169"/>
            <a:ext cx="298939" cy="398586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Flowchart: Connector 12"/>
          <p:cNvSpPr/>
          <p:nvPr/>
        </p:nvSpPr>
        <p:spPr>
          <a:xfrm>
            <a:off x="6251314" y="2332893"/>
            <a:ext cx="298939" cy="398586"/>
          </a:xfrm>
          <a:prstGeom prst="flowChartConnector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="" xmlns:p14="http://schemas.microsoft.com/office/powerpoint/2010/main" val="292561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en-IN" dirty="0" smtClean="0"/>
              <a:t>Radiography</a:t>
            </a:r>
            <a:endParaRPr lang="en-IN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336766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600200"/>
            <a:ext cx="3405187" cy="2562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15000" y="4191000"/>
            <a:ext cx="182880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/>
              <a:t>Dilation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1611868"/>
            <a:ext cx="1828800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N" dirty="0" err="1" smtClean="0"/>
              <a:t>Diverticulum</a:t>
            </a:r>
            <a:endParaRPr lang="en-IN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4419600"/>
            <a:ext cx="2819400" cy="2219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200400" y="5334000"/>
            <a:ext cx="415498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IN" dirty="0" smtClean="0"/>
              <a:t>FB</a:t>
            </a:r>
            <a:endParaRPr lang="en-IN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276600"/>
            <a:ext cx="3126055" cy="3307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304800"/>
            <a:ext cx="553563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8943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/>
          <a:p>
            <a:r>
              <a:rPr lang="en-IN" dirty="0" smtClean="0"/>
              <a:t>Oesophageal stricture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Contraction following injury/inflammation</a:t>
            </a:r>
          </a:p>
          <a:p>
            <a:r>
              <a:rPr lang="en-IN" dirty="0" smtClean="0"/>
              <a:t>Usually Incurable</a:t>
            </a:r>
          </a:p>
          <a:p>
            <a:pPr>
              <a:buNone/>
            </a:pPr>
            <a:endParaRPr lang="en-IN" dirty="0"/>
          </a:p>
        </p:txBody>
      </p:sp>
      <p:grpSp>
        <p:nvGrpSpPr>
          <p:cNvPr id="8" name="Group 7"/>
          <p:cNvGrpSpPr/>
          <p:nvPr/>
        </p:nvGrpSpPr>
        <p:grpSpPr>
          <a:xfrm>
            <a:off x="1811215" y="2819400"/>
            <a:ext cx="4747847" cy="445479"/>
            <a:chOff x="1811215" y="3352800"/>
            <a:chExt cx="4747847" cy="445479"/>
          </a:xfrm>
        </p:grpSpPr>
        <p:sp>
          <p:nvSpPr>
            <p:cNvPr id="4" name="Rounded Rectangle 3"/>
            <p:cNvSpPr/>
            <p:nvPr/>
          </p:nvSpPr>
          <p:spPr>
            <a:xfrm>
              <a:off x="1811215" y="3399694"/>
              <a:ext cx="4747847" cy="39858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5" name="7-Point Star 4"/>
            <p:cNvSpPr/>
            <p:nvPr/>
          </p:nvSpPr>
          <p:spPr>
            <a:xfrm>
              <a:off x="3288323" y="3352800"/>
              <a:ext cx="360485" cy="433754"/>
            </a:xfrm>
            <a:prstGeom prst="star7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033534"/>
            <a:ext cx="3733800" cy="261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8600" y="3429000"/>
            <a:ext cx="4572000" cy="31700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IN" sz="2000" b="1" dirty="0" err="1" smtClean="0"/>
              <a:t>Esophagomyotomy</a:t>
            </a:r>
            <a:r>
              <a:rPr lang="en-IN" sz="2000" dirty="0" smtClean="0"/>
              <a:t>-One or more longitudinal incisions  are made in the </a:t>
            </a:r>
            <a:r>
              <a:rPr lang="en-IN" sz="2000" dirty="0" err="1" smtClean="0"/>
              <a:t>esophageal</a:t>
            </a:r>
            <a:r>
              <a:rPr lang="en-IN" sz="2000" dirty="0" smtClean="0"/>
              <a:t> adventitia and muscle without incising the </a:t>
            </a:r>
            <a:r>
              <a:rPr lang="en-IN" sz="2000" dirty="0" err="1" smtClean="0"/>
              <a:t>muscosa</a:t>
            </a:r>
            <a:endParaRPr lang="en-IN" sz="2000" dirty="0" smtClean="0"/>
          </a:p>
          <a:p>
            <a:pPr algn="just"/>
            <a:r>
              <a:rPr lang="en-IN" sz="2000" dirty="0" smtClean="0"/>
              <a:t>Musculature can be separated from mucosa around the entire circumference of the </a:t>
            </a:r>
            <a:r>
              <a:rPr lang="en-IN" sz="2000" dirty="0" err="1" smtClean="0"/>
              <a:t>esophagus</a:t>
            </a:r>
            <a:r>
              <a:rPr lang="en-IN" sz="2000" dirty="0" smtClean="0"/>
              <a:t> </a:t>
            </a:r>
          </a:p>
          <a:p>
            <a:pPr algn="just"/>
            <a:r>
              <a:rPr lang="en-US" sz="2000" dirty="0" err="1" smtClean="0"/>
              <a:t>Esophagectomy</a:t>
            </a:r>
            <a:r>
              <a:rPr lang="en-US" sz="2000" dirty="0" smtClean="0"/>
              <a:t>-Partial resection of the esophagus</a:t>
            </a:r>
          </a:p>
          <a:p>
            <a:pPr algn="just"/>
            <a:endParaRPr lang="en-IN" sz="2000" dirty="0"/>
          </a:p>
        </p:txBody>
      </p:sp>
    </p:spTree>
    <p:extLst>
      <p:ext uri="{BB962C8B-B14F-4D97-AF65-F5344CB8AC3E}">
        <p14:creationId xmlns="" xmlns:p14="http://schemas.microsoft.com/office/powerpoint/2010/main" val="2701777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363</Words>
  <Application>Microsoft Office PowerPoint</Application>
  <PresentationFormat>On-screen Show (4:3)</PresentationFormat>
  <Paragraphs>74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Surgical Affection of Oesophagus</vt:lpstr>
      <vt:lpstr>Oesophagus</vt:lpstr>
      <vt:lpstr>Slide 3</vt:lpstr>
      <vt:lpstr>Choke in Cow</vt:lpstr>
      <vt:lpstr>Slide 5</vt:lpstr>
      <vt:lpstr>Dog</vt:lpstr>
      <vt:lpstr>Radiography</vt:lpstr>
      <vt:lpstr>Slide 8</vt:lpstr>
      <vt:lpstr>Oesophageal stricture</vt:lpstr>
      <vt:lpstr>Esophagectomy</vt:lpstr>
      <vt:lpstr>Dilation (Ectasia of oesophagus)</vt:lpstr>
      <vt:lpstr>Slide 12</vt:lpstr>
      <vt:lpstr>Esophageal Fistula</vt:lpstr>
      <vt:lpstr>Paralysis of oesophaus</vt:lpstr>
      <vt:lpstr>Crop Impaction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Surgical Affection of Oesophagus</dc:title>
  <dc:creator>BMP</dc:creator>
  <cp:lastModifiedBy>BMP</cp:lastModifiedBy>
  <cp:revision>35</cp:revision>
  <dcterms:created xsi:type="dcterms:W3CDTF">2006-08-16T00:00:00Z</dcterms:created>
  <dcterms:modified xsi:type="dcterms:W3CDTF">2020-04-21T16:00:16Z</dcterms:modified>
</cp:coreProperties>
</file>