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60" r:id="rId3"/>
    <p:sldId id="270" r:id="rId4"/>
    <p:sldId id="271" r:id="rId5"/>
    <p:sldId id="280" r:id="rId6"/>
    <p:sldId id="261" r:id="rId7"/>
    <p:sldId id="281" r:id="rId8"/>
    <p:sldId id="282" r:id="rId9"/>
    <p:sldId id="262" r:id="rId10"/>
    <p:sldId id="276" r:id="rId11"/>
    <p:sldId id="277" r:id="rId12"/>
    <p:sldId id="286" r:id="rId13"/>
    <p:sldId id="278" r:id="rId14"/>
    <p:sldId id="287" r:id="rId15"/>
    <p:sldId id="263" r:id="rId16"/>
    <p:sldId id="264" r:id="rId17"/>
    <p:sldId id="288" r:id="rId18"/>
    <p:sldId id="279" r:id="rId19"/>
    <p:sldId id="285" r:id="rId20"/>
    <p:sldId id="284" r:id="rId21"/>
    <p:sldId id="28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4" d="100"/>
          <a:sy n="84" d="100"/>
        </p:scale>
        <p:origin x="-96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IN" dirty="0" smtClean="0"/>
              <a:t>Surgical Affections of Trachea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0055" r="9366"/>
          <a:stretch>
            <a:fillRect/>
          </a:stretch>
        </p:blipFill>
        <p:spPr bwMode="auto">
          <a:xfrm>
            <a:off x="3917837" y="1143000"/>
            <a:ext cx="5011881" cy="4643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2143116"/>
            <a:ext cx="35719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 ml polypropylene syringe case</a:t>
            </a:r>
            <a:endParaRPr lang="en-IN" dirty="0"/>
          </a:p>
        </p:txBody>
      </p:sp>
      <p:sp>
        <p:nvSpPr>
          <p:cNvPr id="2" name="Rectangle 1"/>
          <p:cNvSpPr/>
          <p:nvPr/>
        </p:nvSpPr>
        <p:spPr>
          <a:xfrm>
            <a:off x="1905000" y="228600"/>
            <a:ext cx="5486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Extra luminal </a:t>
            </a:r>
            <a:r>
              <a:rPr lang="en-US" sz="3200" b="1" dirty="0"/>
              <a:t>Stents</a:t>
            </a:r>
          </a:p>
        </p:txBody>
      </p:sp>
    </p:spTree>
    <p:extLst>
      <p:ext uri="{BB962C8B-B14F-4D97-AF65-F5344CB8AC3E}">
        <p14:creationId xmlns:p14="http://schemas.microsoft.com/office/powerpoint/2010/main" xmlns="" val="1518503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7924800" cy="2592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" y="48006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Implant should remain 10 mm from larynx and carina</a:t>
            </a:r>
            <a:r>
              <a:rPr lang="en-US" dirty="0" smtClean="0"/>
              <a:t>.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310378"/>
            <a:ext cx="65532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Endoluminal</a:t>
            </a:r>
            <a:r>
              <a:rPr lang="en-US" sz="2400" dirty="0" smtClean="0"/>
              <a:t> Stents-</a:t>
            </a:r>
            <a:r>
              <a:rPr lang="en-US" sz="2400" dirty="0" err="1" smtClean="0"/>
              <a:t>Palmaz</a:t>
            </a:r>
            <a:r>
              <a:rPr lang="en-US" sz="2400" dirty="0" smtClean="0"/>
              <a:t> stents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719438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841375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IN" dirty="0" err="1" smtClean="0"/>
              <a:t>Tracheostomy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95400"/>
            <a:ext cx="8382000" cy="51816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IN" dirty="0" smtClean="0">
                <a:solidFill>
                  <a:schemeClr val="tx1"/>
                </a:solidFill>
              </a:rPr>
              <a:t>Indications:</a:t>
            </a:r>
          </a:p>
          <a:p>
            <a:pPr algn="l">
              <a:buFont typeface="Wingdings" pitchFamily="2" charset="2"/>
              <a:buChar char="Ø"/>
            </a:pPr>
            <a:r>
              <a:rPr lang="en-IN" dirty="0" smtClean="0">
                <a:solidFill>
                  <a:schemeClr val="tx1"/>
                </a:solidFill>
              </a:rPr>
              <a:t>Upper respiratory tract obstruction</a:t>
            </a:r>
          </a:p>
          <a:p>
            <a:pPr algn="l">
              <a:buFont typeface="Wingdings" pitchFamily="2" charset="2"/>
              <a:buChar char="Ø"/>
            </a:pPr>
            <a:r>
              <a:rPr lang="en-IN" dirty="0" smtClean="0">
                <a:solidFill>
                  <a:schemeClr val="tx1"/>
                </a:solidFill>
              </a:rPr>
              <a:t>Swelling around throat region due to </a:t>
            </a:r>
            <a:r>
              <a:rPr lang="en-IN" i="1" dirty="0" smtClean="0">
                <a:solidFill>
                  <a:schemeClr val="tx1"/>
                </a:solidFill>
              </a:rPr>
              <a:t>Haemorrhagic septicaemia</a:t>
            </a:r>
          </a:p>
          <a:p>
            <a:pPr algn="l">
              <a:buFont typeface="Wingdings" pitchFamily="2" charset="2"/>
              <a:buChar char="Ø"/>
            </a:pPr>
            <a:r>
              <a:rPr lang="en-IN" dirty="0" smtClean="0">
                <a:solidFill>
                  <a:schemeClr val="tx1"/>
                </a:solidFill>
              </a:rPr>
              <a:t>Fractured/collapsed tracheal ring due to trauma</a:t>
            </a:r>
          </a:p>
          <a:p>
            <a:pPr algn="l">
              <a:buFont typeface="Wingdings" pitchFamily="2" charset="2"/>
              <a:buChar char="Ø"/>
            </a:pPr>
            <a:r>
              <a:rPr lang="en-IN" dirty="0" smtClean="0">
                <a:solidFill>
                  <a:schemeClr val="tx1"/>
                </a:solidFill>
              </a:rPr>
              <a:t>Prior to operation of nasal cavity/</a:t>
            </a:r>
            <a:r>
              <a:rPr lang="en-IN" dirty="0" err="1" smtClean="0">
                <a:solidFill>
                  <a:schemeClr val="tx1"/>
                </a:solidFill>
              </a:rPr>
              <a:t>paranasal</a:t>
            </a:r>
            <a:r>
              <a:rPr lang="en-IN" dirty="0" smtClean="0">
                <a:solidFill>
                  <a:schemeClr val="tx1"/>
                </a:solidFill>
              </a:rPr>
              <a:t> sinus</a:t>
            </a:r>
          </a:p>
          <a:p>
            <a:pPr algn="l">
              <a:buFont typeface="Wingdings" pitchFamily="2" charset="2"/>
              <a:buChar char="Ø"/>
            </a:pPr>
            <a:r>
              <a:rPr lang="en-IN" dirty="0" smtClean="0">
                <a:solidFill>
                  <a:schemeClr val="tx1"/>
                </a:solidFill>
              </a:rPr>
              <a:t>Snake bite</a:t>
            </a:r>
          </a:p>
          <a:p>
            <a:pPr algn="l"/>
            <a:endParaRPr lang="en-IN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endParaRPr lang="en-IN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endParaRPr lang="en-IN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endParaRPr lang="en-IN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62530" y="1857364"/>
            <a:ext cx="40957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227261" flipH="1">
            <a:off x="1287173" y="265362"/>
            <a:ext cx="33051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142852"/>
            <a:ext cx="8229600" cy="1143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Tracheostomy</a:t>
            </a:r>
            <a:endParaRPr kumimoji="0" lang="en-IN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3929066"/>
            <a:ext cx="8115328" cy="271464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Site: Junction between </a:t>
            </a:r>
            <a:r>
              <a:rPr kumimoji="0" lang="en-I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uppen</a:t>
            </a: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I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midle</a:t>
            </a: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third of neck (2</a:t>
            </a:r>
            <a:r>
              <a:rPr kumimoji="0" lang="en-IN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5</a:t>
            </a:r>
            <a:r>
              <a:rPr kumimoji="0" lang="en-IN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tracheal ring)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IN" sz="3200" dirty="0" smtClean="0"/>
              <a:t>Incision should not exceed half of both adjacent tracheal ring width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IN" sz="3200" dirty="0" smtClean="0"/>
              <a:t>Horizontal incision on annular ligament connecting tracheal ring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IN" sz="3200" dirty="0" smtClean="0"/>
              <a:t>Incision should not be more than 1/3 circumference of trachea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IN" sz="3200" dirty="0" smtClean="0"/>
              <a:t>Tube should not occupy more than 50% of tracheal lumen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IN" sz="3200" dirty="0" smtClean="0"/>
              <a:t>Leave the wound for open healing to prevent complication of emphysema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928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IN" dirty="0" err="1" smtClean="0"/>
              <a:t>Tracheostomy</a:t>
            </a:r>
            <a:r>
              <a:rPr lang="en-IN" dirty="0" smtClean="0"/>
              <a:t> in Horse</a:t>
            </a:r>
            <a:endParaRPr lang="en-IN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428735"/>
            <a:ext cx="4143404" cy="530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/>
              <a:t>Bronchiectasis</a:t>
            </a:r>
            <a:r>
              <a:rPr lang="en-US" dirty="0" smtClean="0"/>
              <a:t>- Localized or diffuse destructive lung disease that results in severe dilation of large airway with accumulation of secretion.</a:t>
            </a:r>
          </a:p>
          <a:p>
            <a:pPr>
              <a:buNone/>
            </a:pPr>
            <a:r>
              <a:rPr lang="en-US" dirty="0" smtClean="0"/>
              <a:t>  Surgical Correction-  </a:t>
            </a:r>
            <a:r>
              <a:rPr lang="en-US" dirty="0" err="1" smtClean="0"/>
              <a:t>Lobectomy</a:t>
            </a:r>
            <a:r>
              <a:rPr lang="en-US" dirty="0" smtClean="0"/>
              <a:t> of the affected lung lobe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Roaring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err="1" smtClean="0"/>
              <a:t>Recuurent</a:t>
            </a:r>
            <a:r>
              <a:rPr lang="en-US" dirty="0" smtClean="0"/>
              <a:t> laryngeal nerve supply intrinsic muscle of larynx-outward movement of arytenoids </a:t>
            </a:r>
            <a:r>
              <a:rPr lang="en-US" dirty="0" err="1" smtClean="0"/>
              <a:t>cartilageDilation</a:t>
            </a:r>
            <a:r>
              <a:rPr lang="en-US" dirty="0" smtClean="0"/>
              <a:t> of larynx</a:t>
            </a:r>
          </a:p>
          <a:p>
            <a:r>
              <a:rPr lang="en-US" dirty="0" smtClean="0"/>
              <a:t>Condition mostly unilateral with common in left side.</a:t>
            </a:r>
          </a:p>
          <a:p>
            <a:r>
              <a:rPr lang="en-US" dirty="0" smtClean="0"/>
              <a:t>During inspiration –Roaring or whistling sound appears.</a:t>
            </a:r>
          </a:p>
          <a:p>
            <a:r>
              <a:rPr lang="en-US" dirty="0" smtClean="0"/>
              <a:t>Surgical operation is </a:t>
            </a:r>
            <a:r>
              <a:rPr lang="en-US" dirty="0" smtClean="0">
                <a:solidFill>
                  <a:srgbClr val="0070C0"/>
                </a:solidFill>
              </a:rPr>
              <a:t>called-</a:t>
            </a:r>
            <a:r>
              <a:rPr lang="en-US" dirty="0" err="1" smtClean="0">
                <a:solidFill>
                  <a:srgbClr val="0070C0"/>
                </a:solidFill>
              </a:rPr>
              <a:t>Ventriculectomy</a:t>
            </a:r>
            <a:r>
              <a:rPr lang="en-US" dirty="0" smtClean="0">
                <a:solidFill>
                  <a:srgbClr val="0070C0"/>
                </a:solidFill>
              </a:rPr>
              <a:t>, Stripping of ventricle or </a:t>
            </a:r>
            <a:r>
              <a:rPr lang="en-US" dirty="0" err="1" smtClean="0">
                <a:solidFill>
                  <a:srgbClr val="0070C0"/>
                </a:solidFill>
              </a:rPr>
              <a:t>Hobdaying</a:t>
            </a:r>
            <a:r>
              <a:rPr lang="en-US" dirty="0" smtClean="0"/>
              <a:t>.</a:t>
            </a:r>
            <a:endParaRPr lang="en-IN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1066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Ventriculectomy</a:t>
            </a:r>
            <a:r>
              <a:rPr lang="en-US" dirty="0" smtClean="0">
                <a:solidFill>
                  <a:srgbClr val="0070C0"/>
                </a:solidFill>
              </a:rPr>
              <a:t>, Stripping of ventricle or </a:t>
            </a:r>
            <a:r>
              <a:rPr lang="en-US" dirty="0" err="1" smtClean="0">
                <a:solidFill>
                  <a:srgbClr val="0070C0"/>
                </a:solidFill>
              </a:rPr>
              <a:t>Hobdaying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1676401"/>
            <a:ext cx="4114800" cy="254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267200"/>
            <a:ext cx="3090422" cy="24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200400"/>
            <a:ext cx="4433887" cy="348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 smtClean="0"/>
              <a:t>Vocal-</a:t>
            </a:r>
            <a:r>
              <a:rPr lang="en-IN" dirty="0" err="1" smtClean="0"/>
              <a:t>cordectomy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IN" dirty="0" smtClean="0"/>
              <a:t>Aim: To remove the vocal cords that emit sound</a:t>
            </a:r>
          </a:p>
          <a:p>
            <a:r>
              <a:rPr lang="en-IN" dirty="0" smtClean="0"/>
              <a:t>Debarking</a:t>
            </a:r>
            <a:r>
              <a:rPr lang="en-IN" dirty="0" smtClean="0"/>
              <a:t>: Vocal cord snipped of by scissors</a:t>
            </a:r>
          </a:p>
          <a:p>
            <a:r>
              <a:rPr lang="en-IN" dirty="0" err="1" smtClean="0"/>
              <a:t>Nstrument</a:t>
            </a:r>
            <a:r>
              <a:rPr lang="en-IN" dirty="0" smtClean="0"/>
              <a:t>: </a:t>
            </a:r>
            <a:r>
              <a:rPr lang="en-IN" dirty="0" err="1" smtClean="0"/>
              <a:t>Gruenwal’s</a:t>
            </a:r>
            <a:r>
              <a:rPr lang="en-IN" dirty="0" smtClean="0"/>
              <a:t> nasal punch </a:t>
            </a:r>
            <a:r>
              <a:rPr lang="en-IN" dirty="0" err="1" smtClean="0"/>
              <a:t>forcep</a:t>
            </a:r>
            <a:endParaRPr lang="en-IN" dirty="0" smtClean="0"/>
          </a:p>
          <a:p>
            <a:r>
              <a:rPr lang="en-IN" dirty="0" smtClean="0"/>
              <a:t>De-bleating in sheep after performing </a:t>
            </a:r>
            <a:r>
              <a:rPr lang="en-IN" dirty="0" err="1" smtClean="0"/>
              <a:t>laryngotomy</a:t>
            </a:r>
            <a:r>
              <a:rPr lang="en-IN" dirty="0" smtClean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825697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IN" dirty="0" smtClean="0"/>
              <a:t>Soft Palate Injury in Camel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3929090" cy="4525963"/>
          </a:xfrm>
          <a:solidFill>
            <a:schemeClr val="bg1">
              <a:lumMod val="85000"/>
            </a:schemeClr>
          </a:solidFill>
        </p:spPr>
        <p:txBody>
          <a:bodyPr>
            <a:normAutofit fontScale="77500" lnSpcReduction="20000"/>
          </a:bodyPr>
          <a:lstStyle/>
          <a:p>
            <a:pPr algn="just"/>
            <a:r>
              <a:rPr lang="en-IN" dirty="0" smtClean="0"/>
              <a:t>Soft palate(</a:t>
            </a:r>
            <a:r>
              <a:rPr lang="en-IN" dirty="0" err="1" smtClean="0"/>
              <a:t>Dulla</a:t>
            </a:r>
            <a:r>
              <a:rPr lang="en-IN" dirty="0" smtClean="0"/>
              <a:t>)-a unique </a:t>
            </a:r>
            <a:r>
              <a:rPr lang="en-IN" dirty="0" err="1" smtClean="0"/>
              <a:t>diverticulum</a:t>
            </a:r>
            <a:r>
              <a:rPr lang="en-IN" dirty="0" smtClean="0"/>
              <a:t> of soft palate in camel</a:t>
            </a:r>
          </a:p>
          <a:p>
            <a:pPr algn="just"/>
            <a:r>
              <a:rPr lang="en-IN" dirty="0" smtClean="0"/>
              <a:t>It get extruded from mouth cavity during rut (Breeding season)</a:t>
            </a:r>
          </a:p>
          <a:p>
            <a:pPr algn="just"/>
            <a:r>
              <a:rPr lang="en-IN" dirty="0" smtClean="0"/>
              <a:t>Protruded </a:t>
            </a:r>
            <a:r>
              <a:rPr lang="en-IN" dirty="0" err="1" smtClean="0"/>
              <a:t>dulla</a:t>
            </a:r>
            <a:r>
              <a:rPr lang="en-IN" dirty="0" smtClean="0"/>
              <a:t> is vulnerable to get trauma by sharp molar or canine of same animal or violent fighting between two male</a:t>
            </a:r>
            <a:endParaRPr lang="en-IN" dirty="0"/>
          </a:p>
        </p:txBody>
      </p:sp>
      <p:sp>
        <p:nvSpPr>
          <p:cNvPr id="2050" name="AutoShape 2" descr="dhula - Topic - Digital Jour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52" name="AutoShape 4" descr="dhula - Topic - Digital Jour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054" name="Picture 6" descr="dhula - Topic - Digital Jour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495151"/>
            <a:ext cx="3857652" cy="2576791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143380"/>
            <a:ext cx="3786214" cy="2539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 smtClean="0"/>
              <a:t>Trachea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/>
              <a:t>Rhinotomy</a:t>
            </a:r>
            <a:r>
              <a:rPr lang="en-US" dirty="0" smtClean="0"/>
              <a:t>-Incision into nasal cavity</a:t>
            </a:r>
          </a:p>
          <a:p>
            <a:r>
              <a:rPr lang="en-US" dirty="0" err="1" smtClean="0"/>
              <a:t>Tracheostomy</a:t>
            </a:r>
            <a:r>
              <a:rPr lang="en-US" dirty="0" smtClean="0"/>
              <a:t>-Creation of temporary to permanent opening into the trachea.</a:t>
            </a:r>
          </a:p>
          <a:p>
            <a:r>
              <a:rPr lang="en-US" dirty="0" smtClean="0"/>
              <a:t>Vocal </a:t>
            </a:r>
            <a:r>
              <a:rPr lang="en-US" dirty="0" err="1" smtClean="0"/>
              <a:t>cordectomy</a:t>
            </a:r>
            <a:r>
              <a:rPr lang="en-US" dirty="0" smtClean="0"/>
              <a:t>- </a:t>
            </a:r>
            <a:r>
              <a:rPr lang="en-US" dirty="0" smtClean="0"/>
              <a:t>)Debarking or Devocalization)-Resection of vocal cord.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 err="1" smtClean="0"/>
              <a:t>Dulla</a:t>
            </a:r>
            <a:r>
              <a:rPr lang="en-IN" dirty="0" smtClean="0"/>
              <a:t> in Camel</a:t>
            </a:r>
            <a:endParaRPr lang="en-IN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93545"/>
            <a:ext cx="2097986" cy="229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500173"/>
            <a:ext cx="2285985" cy="229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857628"/>
            <a:ext cx="4143404" cy="284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57158" y="1571612"/>
            <a:ext cx="4000528" cy="4401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IN" sz="2800" dirty="0" smtClean="0"/>
              <a:t>Amputate soft </a:t>
            </a:r>
            <a:r>
              <a:rPr lang="en-IN" sz="2800" dirty="0" err="1" smtClean="0"/>
              <a:t>palte</a:t>
            </a:r>
            <a:r>
              <a:rPr lang="en-IN" sz="2800" dirty="0" smtClean="0"/>
              <a:t> from its caudal </a:t>
            </a:r>
            <a:r>
              <a:rPr lang="en-IN" sz="2800" dirty="0" err="1" smtClean="0"/>
              <a:t>attachement</a:t>
            </a:r>
            <a:r>
              <a:rPr lang="en-IN" sz="2800" dirty="0" smtClean="0"/>
              <a:t> under deep sedation and local infiltration with 2% </a:t>
            </a:r>
            <a:r>
              <a:rPr lang="en-IN" sz="2800" dirty="0" err="1" smtClean="0"/>
              <a:t>lignocaine</a:t>
            </a:r>
            <a:endParaRPr lang="en-IN" sz="2800" dirty="0" smtClean="0"/>
          </a:p>
          <a:p>
            <a:pPr algn="just">
              <a:buFont typeface="Wingdings" pitchFamily="2" charset="2"/>
              <a:buChar char="v"/>
            </a:pPr>
            <a:r>
              <a:rPr lang="en-IN" sz="2800" dirty="0" smtClean="0"/>
              <a:t>Large stump may sucked into the laryngeal cavity that may cause death by asphyxia</a:t>
            </a:r>
            <a:endParaRPr lang="en-IN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IN" dirty="0" smtClean="0"/>
              <a:t>Resection of soft palate in Horse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57742" cy="45259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IN" dirty="0" smtClean="0"/>
              <a:t>Indications: Dorsal displacement of soft palate(DDSP)</a:t>
            </a:r>
          </a:p>
          <a:p>
            <a:r>
              <a:rPr lang="en-IN" dirty="0" smtClean="0"/>
              <a:t>Resection of </a:t>
            </a:r>
            <a:r>
              <a:rPr lang="en-IN" dirty="0" err="1" smtClean="0"/>
              <a:t>cyste</a:t>
            </a:r>
            <a:r>
              <a:rPr lang="en-IN" dirty="0" smtClean="0"/>
              <a:t>/</a:t>
            </a:r>
            <a:r>
              <a:rPr lang="en-IN" dirty="0" err="1" smtClean="0"/>
              <a:t>Granuloma</a:t>
            </a:r>
            <a:endParaRPr lang="en-IN" dirty="0" smtClean="0"/>
          </a:p>
          <a:p>
            <a:pPr>
              <a:buNone/>
            </a:pPr>
            <a:r>
              <a:rPr lang="en-IN" dirty="0" err="1" smtClean="0"/>
              <a:t>Itiology</a:t>
            </a:r>
            <a:r>
              <a:rPr lang="en-IN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         Neuropathy of the pharyngeal branch of    	</a:t>
            </a:r>
            <a:r>
              <a:rPr lang="en-IN" dirty="0" err="1" smtClean="0"/>
              <a:t>Vagus</a:t>
            </a:r>
            <a:r>
              <a:rPr lang="en-IN" dirty="0" smtClean="0"/>
              <a:t> nerve.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Guttural pouch mycosis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Retropharyngeal </a:t>
            </a:r>
            <a:r>
              <a:rPr lang="en-IN" dirty="0" err="1" smtClean="0"/>
              <a:t>lymphadenopathy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        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9853" y="1571612"/>
            <a:ext cx="3823881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Trachea Injury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IN" dirty="0" smtClean="0"/>
              <a:t>Bites, Bullet injury and automobile accident etc.</a:t>
            </a:r>
          </a:p>
          <a:p>
            <a:r>
              <a:rPr lang="en-IN" dirty="0" smtClean="0"/>
              <a:t>Sign: Respiratory distress, bleeding from nose.</a:t>
            </a:r>
          </a:p>
          <a:p>
            <a:r>
              <a:rPr lang="en-IN" dirty="0" smtClean="0"/>
              <a:t>Conservative Treatment: ASD, Broad spectrum </a:t>
            </a:r>
            <a:r>
              <a:rPr lang="en-IN" dirty="0" err="1" smtClean="0"/>
              <a:t>antbiotics</a:t>
            </a:r>
            <a:r>
              <a:rPr lang="en-IN" dirty="0" smtClean="0"/>
              <a:t>, NSAID.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/>
              <a:t> </a:t>
            </a:r>
            <a:r>
              <a:rPr lang="en-IN" dirty="0" smtClean="0"/>
              <a:t>   Avoid entering Antiseptic solution into trachea- it leads to inflammation and fatal </a:t>
            </a:r>
            <a:r>
              <a:rPr lang="en-IN" dirty="0" err="1" smtClean="0"/>
              <a:t>broncho</a:t>
            </a:r>
            <a:r>
              <a:rPr lang="en-IN" dirty="0" smtClean="0"/>
              <a:t>-pneumonia.       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0126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240"/>
            <a:ext cx="4614866" cy="371477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Tracheal obstruction caused by cartilage flaccidity and fattening.</a:t>
            </a:r>
          </a:p>
          <a:p>
            <a:r>
              <a:rPr lang="en-US" dirty="0" smtClean="0"/>
              <a:t>Cartilage rings flaccidity </a:t>
            </a:r>
            <a:r>
              <a:rPr lang="en-US" dirty="0"/>
              <a:t>and </a:t>
            </a:r>
            <a:r>
              <a:rPr lang="en-US" dirty="0" smtClean="0"/>
              <a:t>fattening:</a:t>
            </a:r>
          </a:p>
          <a:p>
            <a:r>
              <a:rPr lang="en-US" dirty="0"/>
              <a:t> </a:t>
            </a:r>
            <a:r>
              <a:rPr lang="en-US" dirty="0" smtClean="0"/>
              <a:t>Congenital/</a:t>
            </a:r>
            <a:r>
              <a:rPr lang="en-US" dirty="0" err="1" smtClean="0"/>
              <a:t>Aqured</a:t>
            </a:r>
            <a:endParaRPr lang="en-US" dirty="0" smtClean="0"/>
          </a:p>
          <a:p>
            <a:r>
              <a:rPr lang="en-US" dirty="0" err="1" smtClean="0"/>
              <a:t>Congenital:Deficiency-Gycosaminoglycans</a:t>
            </a:r>
            <a:r>
              <a:rPr lang="en-US" dirty="0" smtClean="0"/>
              <a:t>, </a:t>
            </a:r>
            <a:r>
              <a:rPr lang="en-US" dirty="0" err="1" smtClean="0"/>
              <a:t>Chondroitine</a:t>
            </a:r>
            <a:r>
              <a:rPr lang="en-US" dirty="0" smtClean="0"/>
              <a:t>, calcium and glycoprotein.</a:t>
            </a:r>
          </a:p>
          <a:p>
            <a:r>
              <a:rPr lang="en-US" dirty="0" err="1" smtClean="0"/>
              <a:t>Aquired</a:t>
            </a:r>
            <a:r>
              <a:rPr lang="en-US" dirty="0" smtClean="0"/>
              <a:t>: Cushing’s Syndrome, chronic respiratory tract disease.</a:t>
            </a:r>
          </a:p>
          <a:p>
            <a:r>
              <a:rPr lang="en-US" dirty="0" smtClean="0"/>
              <a:t>Obesity</a:t>
            </a:r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28704" y="600077"/>
            <a:ext cx="6400816" cy="68578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3600" dirty="0" smtClean="0"/>
              <a:t>Tracheal Collapse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>
              <a:buFont typeface="Arial" pitchFamily="34" charset="0"/>
              <a:buNone/>
            </a:pPr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231693"/>
            <a:ext cx="2838448" cy="205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119" y="2643182"/>
            <a:ext cx="2709971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6351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IN" dirty="0" smtClean="0"/>
              <a:t>Clinical sign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928802"/>
            <a:ext cx="5186370" cy="432913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IN" dirty="0" smtClean="0">
                <a:solidFill>
                  <a:srgbClr val="0070C0"/>
                </a:solidFill>
              </a:rPr>
              <a:t>Cervical part</a:t>
            </a:r>
            <a:r>
              <a:rPr lang="en-IN" dirty="0" smtClean="0"/>
              <a:t>: </a:t>
            </a:r>
            <a:r>
              <a:rPr lang="en-IN" sz="2800" dirty="0"/>
              <a:t>Trachea c</a:t>
            </a:r>
            <a:r>
              <a:rPr lang="en-IN" sz="2800" dirty="0" smtClean="0"/>
              <a:t>ollapsed during </a:t>
            </a:r>
            <a:r>
              <a:rPr lang="en-IN" sz="2800" dirty="0" smtClean="0">
                <a:solidFill>
                  <a:srgbClr val="0070C0"/>
                </a:solidFill>
              </a:rPr>
              <a:t>Inspiration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Thoracic Part</a:t>
            </a:r>
            <a:r>
              <a:rPr lang="en-IN" dirty="0" smtClean="0"/>
              <a:t>: </a:t>
            </a:r>
            <a:r>
              <a:rPr lang="en-IN" sz="2800" dirty="0" smtClean="0"/>
              <a:t>Trachea collapsed during </a:t>
            </a:r>
            <a:r>
              <a:rPr lang="en-IN" sz="2800" dirty="0" smtClean="0">
                <a:solidFill>
                  <a:srgbClr val="FF0000"/>
                </a:solidFill>
              </a:rPr>
              <a:t>Expiration</a:t>
            </a:r>
          </a:p>
          <a:p>
            <a:r>
              <a:rPr lang="en-IN" sz="2800" dirty="0" smtClean="0"/>
              <a:t>Coughing during excitation</a:t>
            </a:r>
          </a:p>
          <a:p>
            <a:r>
              <a:rPr lang="en-IN" sz="2800" dirty="0" err="1" smtClean="0"/>
              <a:t>Dyspnea</a:t>
            </a:r>
            <a:r>
              <a:rPr lang="en-IN" sz="2800" dirty="0" smtClean="0"/>
              <a:t> and Gagging while eating.</a:t>
            </a:r>
            <a:endParaRPr lang="en-IN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3899" y="2214554"/>
            <a:ext cx="3464847" cy="310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0732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909638"/>
            <a:ext cx="42005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05818"/>
            <a:ext cx="3962400" cy="266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 b="18060"/>
          <a:stretch>
            <a:fillRect/>
          </a:stretch>
        </p:blipFill>
        <p:spPr bwMode="auto">
          <a:xfrm>
            <a:off x="2571736" y="3643314"/>
            <a:ext cx="298133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rot="5400000">
            <a:off x="785786" y="2285992"/>
            <a:ext cx="1143008" cy="1428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178695" y="2107397"/>
            <a:ext cx="214314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85918" y="3571876"/>
            <a:ext cx="92869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 smtClean="0"/>
              <a:t>Normal</a:t>
            </a:r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5500694" y="3500438"/>
            <a:ext cx="207170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 smtClean="0"/>
              <a:t>Tracheal collapse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285720" y="4143380"/>
            <a:ext cx="271464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 smtClean="0"/>
              <a:t>Trachea diameter should be 20% of Thoracic  inlets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Grading</a:t>
            </a:r>
            <a:endParaRPr lang="en-IN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4856" y="1881206"/>
            <a:ext cx="6675664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3364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Medicinal 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 err="1" smtClean="0"/>
              <a:t>Theophylline</a:t>
            </a:r>
            <a:r>
              <a:rPr lang="en-US" dirty="0" smtClean="0"/>
              <a:t> @10 mg/kg 12 hours</a:t>
            </a:r>
          </a:p>
          <a:p>
            <a:r>
              <a:rPr lang="en-US" dirty="0" err="1" smtClean="0"/>
              <a:t>Prednisolone</a:t>
            </a:r>
            <a:r>
              <a:rPr lang="en-US" dirty="0" smtClean="0"/>
              <a:t>: @1-2 mg 12-24 hrs.</a:t>
            </a:r>
          </a:p>
          <a:p>
            <a:r>
              <a:rPr lang="en-US" dirty="0" err="1" smtClean="0"/>
              <a:t>Amoxycillin</a:t>
            </a:r>
            <a:r>
              <a:rPr lang="en-US" dirty="0" smtClean="0"/>
              <a:t>:@22 mg/kg 12 hours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165577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372739">
            <a:off x="1287173" y="-27226"/>
            <a:ext cx="33051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714480" y="304800"/>
            <a:ext cx="5500726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3200" dirty="0" smtClean="0"/>
              <a:t>SURGICAL CORRECTION</a:t>
            </a:r>
            <a:endParaRPr lang="en-IN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429000"/>
            <a:ext cx="486148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2792</TotalTime>
  <Words>521</Words>
  <Application>Microsoft Office PowerPoint</Application>
  <PresentationFormat>On-screen Show (4:3)</PresentationFormat>
  <Paragraphs>80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Surgical Affections of Trachea</vt:lpstr>
      <vt:lpstr>Trachea</vt:lpstr>
      <vt:lpstr>Trachea Injury</vt:lpstr>
      <vt:lpstr>Slide 4</vt:lpstr>
      <vt:lpstr>Clinical sign</vt:lpstr>
      <vt:lpstr>Slide 6</vt:lpstr>
      <vt:lpstr>Grading</vt:lpstr>
      <vt:lpstr>Medicinal Treatment</vt:lpstr>
      <vt:lpstr>Slide 9</vt:lpstr>
      <vt:lpstr>Slide 10</vt:lpstr>
      <vt:lpstr>Slide 11</vt:lpstr>
      <vt:lpstr>Tracheostomy</vt:lpstr>
      <vt:lpstr>Slide 13</vt:lpstr>
      <vt:lpstr>Tracheostomy in Horse</vt:lpstr>
      <vt:lpstr>Slide 15</vt:lpstr>
      <vt:lpstr>Roaring</vt:lpstr>
      <vt:lpstr>Slide 17</vt:lpstr>
      <vt:lpstr>Vocal-cordectomy</vt:lpstr>
      <vt:lpstr>Soft Palate Injury in Camel</vt:lpstr>
      <vt:lpstr>Dulla in Camel</vt:lpstr>
      <vt:lpstr>Resection of soft palate in Horse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Ram</dc:creator>
  <cp:lastModifiedBy>BMP</cp:lastModifiedBy>
  <cp:revision>73</cp:revision>
  <dcterms:created xsi:type="dcterms:W3CDTF">2006-08-16T00:00:00Z</dcterms:created>
  <dcterms:modified xsi:type="dcterms:W3CDTF">2020-04-23T06:46:11Z</dcterms:modified>
</cp:coreProperties>
</file>