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91" r:id="rId3"/>
    <p:sldId id="292" r:id="rId4"/>
    <p:sldId id="293" r:id="rId5"/>
    <p:sldId id="294" r:id="rId6"/>
    <p:sldId id="295"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90" r:id="rId40"/>
    <p:sldId id="289"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100" d="100"/>
          <a:sy n="100" d="100"/>
        </p:scale>
        <p:origin x="-516"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B00D61-11C4-4984-BC7C-0390623DEB67}" type="datetimeFigureOut">
              <a:rPr lang="en-US" smtClean="0"/>
              <a:pPr/>
              <a:t>26/04/2020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FA456E0-9048-43E9-9087-01FA6265BB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FA456E0-9048-43E9-9087-01FA6265BBB2}" type="slidenum">
              <a:rPr lang="en-US" smtClean="0"/>
              <a:pPr/>
              <a:t>34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26/04/2020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26/04/2020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26/04/2020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26/04/2020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26/04/2020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coursesonline.iasri.res.in/mod/page/view.php?id=59402" TargetMode="External"/><Relationship Id="rId2" Type="http://schemas.openxmlformats.org/officeDocument/2006/relationships/hyperlink" Target="http://ecoursesonline.iasri.res.in/mod/page/view.php?id=60668"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715" TargetMode="External"/><Relationship Id="rId4" Type="http://schemas.openxmlformats.org/officeDocument/2006/relationships/hyperlink" Target="http://ecoursesonline.iasri.res.in/mod/page/view.php?id=6063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ecoursesonline.iasri.res.in/mod/page/view.php?id=60636" TargetMode="External"/><Relationship Id="rId2" Type="http://schemas.openxmlformats.org/officeDocument/2006/relationships/hyperlink" Target="http://ecoursesonline.iasri.res.in/mod/page/view.php?id=60718"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59494" TargetMode="External"/><Relationship Id="rId4" Type="http://schemas.openxmlformats.org/officeDocument/2006/relationships/hyperlink" Target="http://ecoursesonline.iasri.res.in/mod/page/view.php?id=59312"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coursesonline.iasri.res.in/mod/page/view.php?id=60718" TargetMode="External"/><Relationship Id="rId2" Type="http://schemas.openxmlformats.org/officeDocument/2006/relationships/hyperlink" Target="http://14.139.56.154:82/mod/resource/view.php?id=23444"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oursesonline.iasri.res.in/mod/page/view.php?id=59392" TargetMode="External"/><Relationship Id="rId2" Type="http://schemas.openxmlformats.org/officeDocument/2006/relationships/hyperlink" Target="http://ecoursesonline.iasri.res.in/mod/page/view.php?id=59469"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312"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ecoursesonline.iasri.res.in/mod/page/view.php?id=60744" TargetMode="External"/><Relationship Id="rId2" Type="http://schemas.openxmlformats.org/officeDocument/2006/relationships/hyperlink" Target="http://ecoursesonline.iasri.res.in/mod/page/view.php?id=6066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coursesonline.iasri.res.in/mod/page/view.php?id=59402"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668"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ecoursesonline.iasri.res.in/mod/page/view.php?id=60668"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ecoursesonline.iasri.res.in/mod/page/view.php?id=60668"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ecoursesonline.iasri.res.in/mod/page/view.php?id=60720" TargetMode="External"/><Relationship Id="rId2" Type="http://schemas.openxmlformats.org/officeDocument/2006/relationships/hyperlink" Target="http://ecoursesonline.iasri.res.in/mod/page/view.php?id=60718"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636" TargetMode="External"/><Relationship Id="rId4" Type="http://schemas.openxmlformats.org/officeDocument/2006/relationships/hyperlink" Target="http://ecoursesonline.iasri.res.in/mod/page/view.php?id=59312"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ecoursesonline.iasri.res.in/mod/page/view.php?id=60720"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1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ecoursesonline.iasri.res.in/mod/page/view.php?id=60668"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07"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ecoursesonline.iasri.res.in/mod/page/view.php?id=60718"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ecoursesonline.iasri.res.in/mod/page/view.php?id=60718" TargetMode="External"/><Relationship Id="rId2" Type="http://schemas.openxmlformats.org/officeDocument/2006/relationships/hyperlink" Target="http://ecoursesonline.iasri.res.in/mod/page/view.php?id=60920"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ecoursesonline.iasri.res.in/mod/page/view.php?id=60718" TargetMode="External"/><Relationship Id="rId2" Type="http://schemas.openxmlformats.org/officeDocument/2006/relationships/hyperlink" Target="http://ecoursesonline.iasri.res.in/mod/page/view.php?id=60668"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ecoursesonline.iasri.res.in/mod/page/view.php?id=60718"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ecoursesonline.iasri.res.in/mod/page/view.php?id=60892"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18"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ecoursesonline.iasri.res.in/mod/page/view.php?id=60630" TargetMode="External"/><Relationship Id="rId2" Type="http://schemas.openxmlformats.org/officeDocument/2006/relationships/hyperlink" Target="http://ecoursesonline.iasri.res.in/mod/page/view.php?id=60668"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18"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60718"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740" TargetMode="External"/><Relationship Id="rId4" Type="http://schemas.openxmlformats.org/officeDocument/2006/relationships/hyperlink" Target="http://ecoursesonline.iasri.res.in/mod/page/view.php?id=60636"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ecoursesonline.iasri.res.in/mod/page/view.php?id=59500" TargetMode="External"/><Relationship Id="rId2" Type="http://schemas.openxmlformats.org/officeDocument/2006/relationships/hyperlink" Target="http://ecoursesonline.iasri.res.in/mod/page/view.php?id=60723"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636" TargetMode="External"/><Relationship Id="rId4" Type="http://schemas.openxmlformats.org/officeDocument/2006/relationships/hyperlink" Target="http://ecoursesonline.iasri.res.in/mod/page/view.php?id=59312"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ecoursesonline.iasri.res.in/mod/page/view.php?id=59814"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coursesonline.iasri.res.in/mod/page/view.php?id=60707"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08"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ecoursesonline.iasri.res.in/mod/page/view.php?id=60636" TargetMode="External"/><Relationship Id="rId2" Type="http://schemas.openxmlformats.org/officeDocument/2006/relationships/hyperlink" Target="http://ecoursesonline.iasri.res.in/mod/page/view.php?id=59392"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59312" TargetMode="External"/><Relationship Id="rId4" Type="http://schemas.openxmlformats.org/officeDocument/2006/relationships/hyperlink" Target="http://ecoursesonline.iasri.res.in/mod/page/view.php?id=60723" TargetMode="External"/></Relationships>
</file>

<file path=ppt/slides/_rels/slide31.xml.rels><?xml version="1.0" encoding="UTF-8" standalone="yes"?>
<Relationships xmlns="http://schemas.openxmlformats.org/package/2006/relationships"><Relationship Id="rId3" Type="http://schemas.openxmlformats.org/officeDocument/2006/relationships/hyperlink" Target="http://ecoursesonline.iasri.res.in/mod/page/view.php?id=59453" TargetMode="External"/><Relationship Id="rId2" Type="http://schemas.openxmlformats.org/officeDocument/2006/relationships/hyperlink" Target="http://ecoursesonline.iasri.res.in/mod/page/view.php?id=59392"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668" TargetMode="External"/><Relationship Id="rId4" Type="http://schemas.openxmlformats.org/officeDocument/2006/relationships/hyperlink" Target="http://ecoursesonline.iasri.res.in/mod/page/view.php?id=59402"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23"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ecoursesonline.iasri.res.in/mod/page/view.php?id=59402"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 Id="rId6" Type="http://schemas.openxmlformats.org/officeDocument/2006/relationships/hyperlink" Target="http://ecoursesonline.iasri.res.in/mod/page/view.php?id=60668" TargetMode="External"/><Relationship Id="rId5" Type="http://schemas.openxmlformats.org/officeDocument/2006/relationships/hyperlink" Target="http://ecoursesonline.iasri.res.in/mod/page/view.php?id=60744" TargetMode="External"/><Relationship Id="rId4" Type="http://schemas.openxmlformats.org/officeDocument/2006/relationships/hyperlink" Target="http://ecoursesonline.iasri.res.in/mod/page/view.php?id=60630"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ecoursesonline.iasri.res.in/mod/page/view.php?id=60723" TargetMode="External"/><Relationship Id="rId4" Type="http://schemas.openxmlformats.org/officeDocument/2006/relationships/hyperlink" Target="http://ecoursesonline.iasri.res.in/mod/page/view.php?id=60636"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coursesonline.iasri.res.in/mod/page/view.php?id=60723" TargetMode="External"/><Relationship Id="rId2" Type="http://schemas.openxmlformats.org/officeDocument/2006/relationships/hyperlink" Target="http://ecoursesonline.iasri.res.in/mod/page/view.php?id=60724" TargetMode="External"/><Relationship Id="rId1" Type="http://schemas.openxmlformats.org/officeDocument/2006/relationships/slideLayout" Target="../slideLayouts/slideLayout2.xml"/><Relationship Id="rId6" Type="http://schemas.openxmlformats.org/officeDocument/2006/relationships/hyperlink" Target="http://ecoursesonline.iasri.res.in/mod/page/view.php?id=59814" TargetMode="External"/><Relationship Id="rId5" Type="http://schemas.openxmlformats.org/officeDocument/2006/relationships/hyperlink" Target="http://ecoursesonline.iasri.res.in/mod/page/view.php?id=59312" TargetMode="External"/><Relationship Id="rId4" Type="http://schemas.openxmlformats.org/officeDocument/2006/relationships/hyperlink" Target="http://ecoursesonline.iasri.res.in/mod/page/view.php?id=60636"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ecoursesonline.iasri.res.in/mod/page/view.php?id=60668" TargetMode="External"/><Relationship Id="rId7" Type="http://schemas.openxmlformats.org/officeDocument/2006/relationships/hyperlink" Target="http://ecoursesonline.iasri.res.in/mod/page/view.php?id=60752" TargetMode="External"/><Relationship Id="rId2" Type="http://schemas.openxmlformats.org/officeDocument/2006/relationships/hyperlink" Target="http://ecoursesonline.iasri.res.in/mod/page/view.php?id=60724" TargetMode="External"/><Relationship Id="rId1" Type="http://schemas.openxmlformats.org/officeDocument/2006/relationships/slideLayout" Target="../slideLayouts/slideLayout2.xml"/><Relationship Id="rId6" Type="http://schemas.openxmlformats.org/officeDocument/2006/relationships/hyperlink" Target="http://ecoursesonline.iasri.res.in/mod/page/view.php?id=59312" TargetMode="External"/><Relationship Id="rId5" Type="http://schemas.openxmlformats.org/officeDocument/2006/relationships/hyperlink" Target="http://ecoursesonline.iasri.res.in/mod/page/view.php?id=59544" TargetMode="External"/><Relationship Id="rId4" Type="http://schemas.openxmlformats.org/officeDocument/2006/relationships/hyperlink" Target="http://ecoursesonline.iasri.res.in/mod/page/view.php?id=60636"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ecoursesonline.iasri.res.in/mod/page/view.php?id=60648" TargetMode="External"/><Relationship Id="rId2" Type="http://schemas.openxmlformats.org/officeDocument/2006/relationships/hyperlink" Target="http://ecoursesonline.iasri.res.in/mod/page/view.php?id=6075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59312" TargetMode="External"/></Relationships>
</file>

<file path=ppt/slides/_rels/slide38.xml.rels><?xml version="1.0" encoding="UTF-8" standalone="yes"?>
<Relationships xmlns="http://schemas.openxmlformats.org/package/2006/relationships"><Relationship Id="rId8" Type="http://schemas.openxmlformats.org/officeDocument/2006/relationships/hyperlink" Target="http://ecoursesonline.iasri.res.in/mod/page/view.php?id=60668" TargetMode="External"/><Relationship Id="rId3" Type="http://schemas.openxmlformats.org/officeDocument/2006/relationships/hyperlink" Target="http://ecoursesonline.iasri.res.in/mod/page/view.php?id=60636" TargetMode="External"/><Relationship Id="rId7" Type="http://schemas.openxmlformats.org/officeDocument/2006/relationships/hyperlink" Target="http://ecoursesonline.iasri.res.in/mod/page/view.php?id=59402" TargetMode="External"/><Relationship Id="rId2" Type="http://schemas.openxmlformats.org/officeDocument/2006/relationships/hyperlink" Target="http://ecoursesonline.iasri.res.in/mod/page/view.php?id=60630" TargetMode="External"/><Relationship Id="rId1" Type="http://schemas.openxmlformats.org/officeDocument/2006/relationships/slideLayout" Target="../slideLayouts/slideLayout2.xml"/><Relationship Id="rId6" Type="http://schemas.openxmlformats.org/officeDocument/2006/relationships/hyperlink" Target="http://ecoursesonline.iasri.res.in/mod/page/view.php?id=60647" TargetMode="External"/><Relationship Id="rId11" Type="http://schemas.openxmlformats.org/officeDocument/2006/relationships/hyperlink" Target="http://ecoursesonline.iasri.res.in/mod/page/view.php?id=60740" TargetMode="External"/><Relationship Id="rId5" Type="http://schemas.openxmlformats.org/officeDocument/2006/relationships/hyperlink" Target="http://ecoursesonline.iasri.res.in/mod/page/view.php?id=60648" TargetMode="External"/><Relationship Id="rId10" Type="http://schemas.openxmlformats.org/officeDocument/2006/relationships/hyperlink" Target="http://ecoursesonline.iasri.res.in/mod/page/view.php?id=59551" TargetMode="External"/><Relationship Id="rId4" Type="http://schemas.openxmlformats.org/officeDocument/2006/relationships/hyperlink" Target="http://ecoursesonline.iasri.res.in/mod/page/view.php?id=60756" TargetMode="External"/><Relationship Id="rId9" Type="http://schemas.openxmlformats.org/officeDocument/2006/relationships/hyperlink" Target="http://ecoursesonline.iasri.res.in/mod/page/view.php?id=60652" TargetMode="External"/></Relationships>
</file>

<file path=ppt/slides/_rels/slide39.xml.rels><?xml version="1.0" encoding="UTF-8" standalone="yes"?>
<Relationships xmlns="http://schemas.openxmlformats.org/package/2006/relationships"><Relationship Id="rId8" Type="http://schemas.openxmlformats.org/officeDocument/2006/relationships/hyperlink" Target="http://ecoursesonline.iasri.res.in/mod/page/view.php?id=59402" TargetMode="External"/><Relationship Id="rId3" Type="http://schemas.openxmlformats.org/officeDocument/2006/relationships/hyperlink" Target="http://ecoursesonline.iasri.res.in/mod/page/view.php?id=60636" TargetMode="External"/><Relationship Id="rId7" Type="http://schemas.openxmlformats.org/officeDocument/2006/relationships/hyperlink" Target="http://ecoursesonline.iasri.res.in/mod/page/view.php?id=60648" TargetMode="External"/><Relationship Id="rId2" Type="http://schemas.openxmlformats.org/officeDocument/2006/relationships/hyperlink" Target="http://ecoursesonline.iasri.res.in/mod/page/view.php?id=60955" TargetMode="External"/><Relationship Id="rId1" Type="http://schemas.openxmlformats.org/officeDocument/2006/relationships/slideLayout" Target="../slideLayouts/slideLayout2.xml"/><Relationship Id="rId6" Type="http://schemas.openxmlformats.org/officeDocument/2006/relationships/hyperlink" Target="http://ecoursesonline.iasri.res.in/mod/page/view.php?id=60756" TargetMode="External"/><Relationship Id="rId5" Type="http://schemas.openxmlformats.org/officeDocument/2006/relationships/hyperlink" Target="http://ecoursesonline.iasri.res.in/mod/page/view.php?id=60647" TargetMode="External"/><Relationship Id="rId4" Type="http://schemas.openxmlformats.org/officeDocument/2006/relationships/hyperlink" Target="http://ecoursesonline.iasri.res.in/mod/page/view.php?id=60668"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60707"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636" TargetMode="External"/><Relationship Id="rId4" Type="http://schemas.openxmlformats.org/officeDocument/2006/relationships/hyperlink" Target="http://ecoursesonline.iasri.res.in/mod/page/view.php?id=60708" TargetMode="External"/></Relationships>
</file>

<file path=ppt/slides/_rels/slide40.xml.rels><?xml version="1.0" encoding="UTF-8" standalone="yes"?>
<Relationships xmlns="http://schemas.openxmlformats.org/package/2006/relationships"><Relationship Id="rId2" Type="http://schemas.openxmlformats.org/officeDocument/2006/relationships/hyperlink" Target="http://ecoursesonline.iasri.res.in/mod/page/view.php?id=60757"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ecoursesonline.iasri.res.in/mod/page/view.php?id=59469"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5" Type="http://schemas.openxmlformats.org/officeDocument/2006/relationships/hyperlink" Target="http://ecoursesonline.iasri.res.in/mod/page/view.php?id=60708" TargetMode="External"/><Relationship Id="rId4" Type="http://schemas.openxmlformats.org/officeDocument/2006/relationships/hyperlink" Target="http://ecoursesonline.iasri.res.in/mod/page/view.php?id=60872"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ecoursesonline.iasri.res.in/mod/page/view.php?id=60708"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636"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60715"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coursesonline.iasri.res.in/mod/page/view.php?id=59402" TargetMode="External"/><Relationship Id="rId2" Type="http://schemas.openxmlformats.org/officeDocument/2006/relationships/hyperlink" Target="http://ecoursesonline.iasri.res.in/mod/page/view.php?id=59312"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66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ecoursesonline.iasri.res.in/mod/page/view.php?id=59312" TargetMode="External"/><Relationship Id="rId2" Type="http://schemas.openxmlformats.org/officeDocument/2006/relationships/hyperlink" Target="http://ecoursesonline.iasri.res.in/mod/page/view.php?id=60636" TargetMode="External"/><Relationship Id="rId1" Type="http://schemas.openxmlformats.org/officeDocument/2006/relationships/slideLayout" Target="../slideLayouts/slideLayout2.xml"/><Relationship Id="rId4" Type="http://schemas.openxmlformats.org/officeDocument/2006/relationships/hyperlink" Target="http://ecoursesonline.iasri.res.in/mod/page/view.php?id=6071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1"/>
            <a:ext cx="7772400" cy="1982162"/>
          </a:xfrm>
        </p:spPr>
        <p:txBody>
          <a:bodyPr>
            <a:normAutofit fontScale="90000"/>
          </a:bodyPr>
          <a:lstStyle/>
          <a:p>
            <a:pPr algn="ctr"/>
            <a:r>
              <a:rPr lang="en-US" dirty="0" smtClean="0">
                <a:latin typeface="Algerian" pitchFamily="82" charset="0"/>
              </a:rPr>
              <a:t>Systemic histology and </a:t>
            </a:r>
            <a:r>
              <a:rPr lang="en-US" dirty="0" err="1" smtClean="0">
                <a:latin typeface="Algerian" pitchFamily="82" charset="0"/>
              </a:rPr>
              <a:t>ultrastructure</a:t>
            </a:r>
            <a:r>
              <a:rPr lang="en-US" dirty="0" smtClean="0">
                <a:latin typeface="Algerian" pitchFamily="82" charset="0"/>
              </a:rPr>
              <a:t> </a:t>
            </a:r>
            <a:br>
              <a:rPr lang="en-US" dirty="0" smtClean="0">
                <a:latin typeface="Algerian" pitchFamily="82" charset="0"/>
              </a:rPr>
            </a:br>
            <a:r>
              <a:rPr lang="en-US" dirty="0" smtClean="0">
                <a:latin typeface="Algerian" pitchFamily="82" charset="0"/>
              </a:rPr>
              <a:t>VAN-607</a:t>
            </a:r>
            <a:endParaRPr lang="en-US" dirty="0">
              <a:latin typeface="Algerian" pitchFamily="82" charset="0"/>
            </a:endParaRPr>
          </a:p>
        </p:txBody>
      </p:sp>
      <p:sp>
        <p:nvSpPr>
          <p:cNvPr id="3" name="Subtitle 2"/>
          <p:cNvSpPr>
            <a:spLocks noGrp="1"/>
          </p:cNvSpPr>
          <p:nvPr>
            <p:ph type="subTitle" idx="1"/>
          </p:nvPr>
        </p:nvSpPr>
        <p:spPr/>
        <p:txBody>
          <a:bodyPr/>
          <a:lstStyle/>
          <a:p>
            <a:pPr algn="ctr"/>
            <a:r>
              <a:rPr lang="en-US" dirty="0" smtClean="0">
                <a:solidFill>
                  <a:srgbClr val="FF0000"/>
                </a:solidFill>
                <a:latin typeface="Algerian" pitchFamily="82" charset="0"/>
              </a:rPr>
              <a:t>Dr. SANJAY KUMAR BHARTI</a:t>
            </a:r>
          </a:p>
          <a:p>
            <a:pPr algn="ctr"/>
            <a:r>
              <a:rPr lang="en-US" dirty="0" smtClean="0">
                <a:solidFill>
                  <a:schemeClr val="accent2">
                    <a:lumMod val="50000"/>
                  </a:schemeClr>
                </a:solidFill>
                <a:latin typeface="Algerian" pitchFamily="82" charset="0"/>
              </a:rPr>
              <a:t>HEAD,VETERINARY ANATOMY</a:t>
            </a:r>
            <a:endParaRPr lang="en-US" dirty="0">
              <a:solidFill>
                <a:schemeClr val="accent2">
                  <a:lumMod val="50000"/>
                </a:schemeClr>
              </a:solidFill>
              <a:latin typeface="Algerian" pitchFamily="82"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b="1" dirty="0" smtClean="0">
                <a:solidFill>
                  <a:srgbClr val="FF0000"/>
                </a:solidFill>
                <a:latin typeface="Times New Roman" pitchFamily="18" charset="0"/>
                <a:cs typeface="Times New Roman" pitchFamily="18" charset="0"/>
              </a:rPr>
              <a:t>Tunica </a:t>
            </a:r>
            <a:r>
              <a:rPr lang="en-US" b="1" dirty="0" err="1" smtClean="0">
                <a:solidFill>
                  <a:srgbClr val="FF0000"/>
                </a:solidFill>
                <a:latin typeface="Times New Roman" pitchFamily="18" charset="0"/>
                <a:cs typeface="Times New Roman" pitchFamily="18" charset="0"/>
              </a:rPr>
              <a:t>muscularis</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It is made up of striated </a:t>
            </a:r>
            <a:r>
              <a:rPr lang="en-US" dirty="0" smtClean="0">
                <a:latin typeface="Times New Roman" pitchFamily="18" charset="0"/>
                <a:cs typeface="Times New Roman" pitchFamily="18" charset="0"/>
                <a:hlinkClick r:id="rId2" tooltip="Muscle"/>
              </a:rPr>
              <a:t>muscle</a:t>
            </a:r>
            <a:r>
              <a:rPr lang="en-US" dirty="0" smtClean="0">
                <a:latin typeface="Times New Roman" pitchFamily="18" charset="0"/>
                <a:cs typeface="Times New Roman" pitchFamily="18" charset="0"/>
              </a:rPr>
              <a:t> with some </a:t>
            </a:r>
            <a:r>
              <a:rPr lang="en-US" dirty="0" smtClean="0">
                <a:latin typeface="Times New Roman" pitchFamily="18" charset="0"/>
                <a:cs typeface="Times New Roman" pitchFamily="18" charset="0"/>
                <a:hlinkClick r:id="rId3" tooltip="Smooth muscle"/>
              </a:rPr>
              <a:t>smooth muscle</a:t>
            </a:r>
            <a:r>
              <a:rPr lang="en-US" dirty="0" smtClean="0">
                <a:latin typeface="Times New Roman" pitchFamily="18" charset="0"/>
                <a:cs typeface="Times New Roman" pitchFamily="18" charset="0"/>
              </a:rPr>
              <a:t> at the caudal end.</a:t>
            </a:r>
          </a:p>
          <a:p>
            <a:pPr lvl="0" algn="just"/>
            <a:r>
              <a:rPr lang="en-US" dirty="0" smtClean="0">
                <a:latin typeface="Times New Roman" pitchFamily="18" charset="0"/>
                <a:cs typeface="Times New Roman" pitchFamily="18" charset="0"/>
              </a:rPr>
              <a:t>It consists of two layers, which course spirally at the beginning and become distinctly an inner and outer longitudinal layer gradually.</a:t>
            </a:r>
          </a:p>
          <a:p>
            <a:pPr algn="just"/>
            <a:r>
              <a:rPr lang="en-US" b="1" dirty="0" smtClean="0">
                <a:solidFill>
                  <a:srgbClr val="FF0000"/>
                </a:solidFill>
                <a:latin typeface="Times New Roman" pitchFamily="18" charset="0"/>
                <a:cs typeface="Times New Roman" pitchFamily="18" charset="0"/>
              </a:rPr>
              <a:t>Tunica </a:t>
            </a:r>
            <a:r>
              <a:rPr lang="en-US" b="1" dirty="0" err="1" smtClean="0">
                <a:solidFill>
                  <a:srgbClr val="FF0000"/>
                </a:solidFill>
                <a:latin typeface="Times New Roman" pitchFamily="18" charset="0"/>
                <a:cs typeface="Times New Roman" pitchFamily="18" charset="0"/>
              </a:rPr>
              <a:t>fibrosa</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This is composed of </a:t>
            </a:r>
            <a:r>
              <a:rPr lang="en-US" dirty="0" smtClean="0">
                <a:latin typeface="Times New Roman" pitchFamily="18" charset="0"/>
                <a:cs typeface="Times New Roman" pitchFamily="18" charset="0"/>
                <a:hlinkClick r:id="rId4" tooltip="Loose connective tissue"/>
              </a:rPr>
              <a:t>loose connective tissue</a:t>
            </a:r>
            <a:r>
              <a:rPr lang="en-US" dirty="0" smtClean="0">
                <a:latin typeface="Times New Roman" pitchFamily="18" charset="0"/>
                <a:cs typeface="Times New Roman" pitchFamily="18" charset="0"/>
              </a:rPr>
              <a:t> which binds the </a:t>
            </a:r>
            <a:r>
              <a:rPr lang="en-US" dirty="0" err="1" smtClean="0">
                <a:latin typeface="Times New Roman" pitchFamily="18" charset="0"/>
                <a:cs typeface="Times New Roman" pitchFamily="18" charset="0"/>
                <a:hlinkClick r:id="rId5" tooltip="Oesophagus"/>
              </a:rPr>
              <a:t>oesophagus</a:t>
            </a:r>
            <a:r>
              <a:rPr lang="en-US" dirty="0" smtClean="0">
                <a:latin typeface="Times New Roman" pitchFamily="18" charset="0"/>
                <a:cs typeface="Times New Roman" pitchFamily="18" charset="0"/>
              </a:rPr>
              <a:t> to the surrounding structures in the cervical region.</a:t>
            </a:r>
          </a:p>
          <a:p>
            <a:pPr lvl="0" algn="just"/>
            <a:r>
              <a:rPr lang="en-US" dirty="0" smtClean="0">
                <a:latin typeface="Times New Roman" pitchFamily="18" charset="0"/>
                <a:cs typeface="Times New Roman" pitchFamily="18" charset="0"/>
              </a:rPr>
              <a:t>In the thoracic region there is </a:t>
            </a:r>
            <a:r>
              <a:rPr lang="en-US" dirty="0" err="1" smtClean="0">
                <a:latin typeface="Times New Roman" pitchFamily="18" charset="0"/>
                <a:cs typeface="Times New Roman" pitchFamily="18" charset="0"/>
              </a:rPr>
              <a:t>serosa</a:t>
            </a:r>
            <a:r>
              <a:rPr lang="en-US" dirty="0" smtClean="0">
                <a:latin typeface="Times New Roman" pitchFamily="18" charset="0"/>
                <a:cs typeface="Times New Roman" pitchFamily="18" charset="0"/>
              </a:rPr>
              <a:t>, covering the muscular coat.</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OESOPHAGUS  of ruminant CONTI..</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400" dirty="0" smtClean="0">
                <a:latin typeface="Times New Roman" pitchFamily="18" charset="0"/>
                <a:cs typeface="Times New Roman" pitchFamily="18" charset="0"/>
              </a:rPr>
              <a:t>The wall of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consists of a </a:t>
            </a:r>
            <a:r>
              <a:rPr lang="en-US" sz="2400" b="1" dirty="0" smtClean="0">
                <a:latin typeface="Times New Roman" pitchFamily="18" charset="0"/>
                <a:cs typeface="Times New Roman" pitchFamily="18" charset="0"/>
              </a:rPr>
              <a:t>mucosa</a:t>
            </a:r>
            <a:r>
              <a:rPr lang="en-US" sz="24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submucosa</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muscularis</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and </a:t>
            </a:r>
            <a:r>
              <a:rPr lang="en-US" sz="2400" b="1" dirty="0" err="1" smtClean="0">
                <a:latin typeface="Times New Roman" pitchFamily="18" charset="0"/>
                <a:cs typeface="Times New Roman" pitchFamily="18" charset="0"/>
              </a:rPr>
              <a:t>serosa</a:t>
            </a:r>
            <a:r>
              <a:rPr lang="en-US" sz="2400" b="1" dirty="0" smtClean="0">
                <a:latin typeface="Times New Roman" pitchFamily="18" charset="0"/>
                <a:cs typeface="Times New Roman" pitchFamily="18" charset="0"/>
              </a:rPr>
              <a:t> tunics</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The true gastric mucosa is characterized by the presence of </a:t>
            </a:r>
            <a:r>
              <a:rPr lang="en-US" sz="2400" b="1" dirty="0" smtClean="0">
                <a:latin typeface="Times New Roman" pitchFamily="18" charset="0"/>
                <a:cs typeface="Times New Roman" pitchFamily="18" charset="0"/>
              </a:rPr>
              <a:t>gastric </a:t>
            </a:r>
            <a:r>
              <a:rPr lang="en-US" sz="2400" b="1" dirty="0" smtClean="0">
                <a:latin typeface="Times New Roman" pitchFamily="18" charset="0"/>
                <a:cs typeface="Times New Roman" pitchFamily="18" charset="0"/>
                <a:hlinkClick r:id="rId3" tooltip="Glands"/>
              </a:rPr>
              <a:t>glands</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Only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of man and carnivores are lined by gastric mucosa exclusively.</a:t>
            </a:r>
          </a:p>
          <a:p>
            <a:pPr lvl="0" algn="just"/>
            <a:r>
              <a:rPr lang="en-US" sz="2400" dirty="0" smtClean="0">
                <a:latin typeface="Times New Roman" pitchFamily="18" charset="0"/>
                <a:cs typeface="Times New Roman" pitchFamily="18" charset="0"/>
              </a:rPr>
              <a:t>In </a:t>
            </a:r>
            <a:r>
              <a:rPr lang="en-US" sz="2400" dirty="0" err="1" smtClean="0">
                <a:latin typeface="Times New Roman" pitchFamily="18" charset="0"/>
                <a:cs typeface="Times New Roman" pitchFamily="18" charset="0"/>
              </a:rPr>
              <a:t>solipeds</a:t>
            </a:r>
            <a:r>
              <a:rPr lang="en-US" sz="2400" dirty="0" smtClean="0">
                <a:latin typeface="Times New Roman" pitchFamily="18" charset="0"/>
                <a:cs typeface="Times New Roman" pitchFamily="18" charset="0"/>
              </a:rPr>
              <a:t> and swine the </a:t>
            </a:r>
            <a:r>
              <a:rPr lang="en-US" sz="2400" dirty="0" err="1" smtClean="0">
                <a:latin typeface="Times New Roman" pitchFamily="18" charset="0"/>
                <a:cs typeface="Times New Roman" pitchFamily="18" charset="0"/>
              </a:rPr>
              <a:t>oesophageal</a:t>
            </a:r>
            <a:r>
              <a:rPr lang="en-US" sz="2400" dirty="0" smtClean="0">
                <a:latin typeface="Times New Roman" pitchFamily="18" charset="0"/>
                <a:cs typeface="Times New Roman" pitchFamily="18" charset="0"/>
              </a:rPr>
              <a:t> portion of the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bears a </a:t>
            </a:r>
            <a:r>
              <a:rPr lang="en-US" sz="2400" dirty="0" err="1" smtClean="0">
                <a:latin typeface="Times New Roman" pitchFamily="18" charset="0"/>
                <a:cs typeface="Times New Roman" pitchFamily="18" charset="0"/>
              </a:rPr>
              <a:t>cutaneous</a:t>
            </a:r>
            <a:r>
              <a:rPr lang="en-US" sz="2400" dirty="0" smtClean="0">
                <a:latin typeface="Times New Roman" pitchFamily="18" charset="0"/>
                <a:cs typeface="Times New Roman" pitchFamily="18" charset="0"/>
              </a:rPr>
              <a:t> mucosa (stratified </a:t>
            </a:r>
            <a:r>
              <a:rPr lang="en-US" sz="2400" dirty="0" err="1" smtClean="0">
                <a:latin typeface="Times New Roman" pitchFamily="18" charset="0"/>
                <a:cs typeface="Times New Roman" pitchFamily="18" charset="0"/>
              </a:rPr>
              <a:t>squamous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4" tooltip="Epithelium"/>
              </a:rPr>
              <a:t>epithelium</a:t>
            </a:r>
            <a:r>
              <a:rPr lang="en-US" sz="2400" dirty="0" smtClean="0">
                <a:latin typeface="Times New Roman" pitchFamily="18" charset="0"/>
                <a:cs typeface="Times New Roman" pitchFamily="18" charset="0"/>
              </a:rPr>
              <a:t>).</a:t>
            </a:r>
          </a:p>
          <a:p>
            <a:pPr lvl="0" algn="just"/>
            <a:r>
              <a:rPr lang="en-US" sz="2400" dirty="0" smtClean="0">
                <a:latin typeface="Times New Roman" pitchFamily="18" charset="0"/>
                <a:cs typeface="Times New Roman" pitchFamily="18" charset="0"/>
              </a:rPr>
              <a:t>Ruminants have a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consisting of four compartments, three </a:t>
            </a:r>
            <a:r>
              <a:rPr lang="en-US" sz="2400" dirty="0" err="1" smtClean="0">
                <a:latin typeface="Times New Roman" pitchFamily="18" charset="0"/>
                <a:cs typeface="Times New Roman" pitchFamily="18" charset="0"/>
              </a:rPr>
              <a:t>nonglandular</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diverticula</a:t>
            </a:r>
            <a:r>
              <a:rPr lang="en-US" sz="2400" dirty="0" smtClean="0">
                <a:latin typeface="Times New Roman" pitchFamily="18" charset="0"/>
                <a:cs typeface="Times New Roman" pitchFamily="18" charset="0"/>
              </a:rPr>
              <a:t> comprising the fore </a:t>
            </a:r>
            <a:r>
              <a:rPr lang="en-US" sz="2400" dirty="0" smtClean="0">
                <a:latin typeface="Times New Roman" pitchFamily="18" charset="0"/>
                <a:cs typeface="Times New Roman" pitchFamily="18" charset="0"/>
                <a:hlinkClick r:id="rId2" tooltip="Stomach"/>
              </a:rPr>
              <a:t>stomach</a:t>
            </a:r>
            <a:r>
              <a:rPr lang="en-US" sz="2400" dirty="0" smtClean="0">
                <a:latin typeface="Times New Roman" pitchFamily="18" charset="0"/>
                <a:cs typeface="Times New Roman" pitchFamily="18" charset="0"/>
              </a:rPr>
              <a:t> and a true </a:t>
            </a:r>
            <a:r>
              <a:rPr lang="en-US" sz="2400" dirty="0" smtClean="0">
                <a:latin typeface="Times New Roman" pitchFamily="18" charset="0"/>
                <a:cs typeface="Times New Roman" pitchFamily="18" charset="0"/>
                <a:hlinkClick r:id="rId5" tooltip="Glandular stomach"/>
              </a:rPr>
              <a:t>glandular stomach</a:t>
            </a:r>
            <a:r>
              <a:rPr lang="en-US" sz="2400" dirty="0" smtClean="0">
                <a:latin typeface="Times New Roman" pitchFamily="18" charset="0"/>
                <a:cs typeface="Times New Roman" pitchFamily="18" charset="0"/>
              </a:rPr>
              <a:t>.</a:t>
            </a:r>
          </a:p>
        </p:txBody>
      </p:sp>
      <p:sp>
        <p:nvSpPr>
          <p:cNvPr id="3" name="Title 2"/>
          <p:cNvSpPr>
            <a:spLocks noGrp="1"/>
          </p:cNvSpPr>
          <p:nvPr>
            <p:ph type="title"/>
          </p:nvPr>
        </p:nvSpPr>
        <p:spPr/>
        <p:txBody>
          <a:bodyPr>
            <a:normAutofit fontScale="90000"/>
          </a:bodyPr>
          <a:lstStyle/>
          <a:p>
            <a:pPr algn="ctr"/>
            <a:r>
              <a:rPr lang="en-US" sz="3200" dirty="0" smtClean="0">
                <a:solidFill>
                  <a:srgbClr val="FF0000"/>
                </a:solidFill>
                <a:latin typeface="Algerian" pitchFamily="82" charset="0"/>
              </a:rPr>
              <a:t>LIGHT Microscopic AND ULTRASTRUCTURE of STOMACH  of ruminant </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US" sz="2400" dirty="0" smtClean="0">
                <a:latin typeface="Times New Roman" pitchFamily="18" charset="0"/>
                <a:cs typeface="Times New Roman" pitchFamily="18" charset="0"/>
              </a:rPr>
              <a:t>The </a:t>
            </a:r>
            <a:r>
              <a:rPr lang="en-US" sz="2400" dirty="0" err="1" smtClean="0">
                <a:latin typeface="Times New Roman" pitchFamily="18" charset="0"/>
                <a:cs typeface="Times New Roman" pitchFamily="18" charset="0"/>
              </a:rPr>
              <a:t>forestomach</a:t>
            </a:r>
            <a:r>
              <a:rPr lang="en-US" sz="2400" dirty="0" smtClean="0">
                <a:latin typeface="Times New Roman" pitchFamily="18" charset="0"/>
                <a:cs typeface="Times New Roman" pitchFamily="18" charset="0"/>
              </a:rPr>
              <a:t> consists of four compartments,</a:t>
            </a:r>
          </a:p>
          <a:p>
            <a:pPr lvl="1" algn="just"/>
            <a:r>
              <a:rPr lang="en-US" sz="2400" dirty="0" smtClean="0">
                <a:solidFill>
                  <a:srgbClr val="FF0000"/>
                </a:solidFill>
                <a:latin typeface="Times New Roman" pitchFamily="18" charset="0"/>
                <a:cs typeface="Times New Roman" pitchFamily="18" charset="0"/>
                <a:hlinkClick r:id="rId2"/>
              </a:rPr>
              <a:t>Rumen</a:t>
            </a:r>
            <a:r>
              <a:rPr lang="en-US" sz="2400" dirty="0" smtClean="0">
                <a:solidFill>
                  <a:srgbClr val="FF0000"/>
                </a:solidFill>
                <a:latin typeface="Times New Roman" pitchFamily="18" charset="0"/>
                <a:cs typeface="Times New Roman" pitchFamily="18" charset="0"/>
              </a:rPr>
              <a:t>, </a:t>
            </a:r>
          </a:p>
          <a:p>
            <a:pPr lvl="1" algn="just"/>
            <a:r>
              <a:rPr lang="en-US" sz="2400" dirty="0" smtClean="0">
                <a:solidFill>
                  <a:srgbClr val="FF0000"/>
                </a:solidFill>
                <a:latin typeface="Times New Roman" pitchFamily="18" charset="0"/>
                <a:cs typeface="Times New Roman" pitchFamily="18" charset="0"/>
                <a:hlinkClick r:id="rId2"/>
              </a:rPr>
              <a:t>Reticulum</a:t>
            </a:r>
            <a:r>
              <a:rPr lang="en-US" sz="2400" dirty="0" smtClean="0">
                <a:solidFill>
                  <a:srgbClr val="FF0000"/>
                </a:solidFill>
                <a:latin typeface="Times New Roman" pitchFamily="18" charset="0"/>
                <a:cs typeface="Times New Roman" pitchFamily="18" charset="0"/>
              </a:rPr>
              <a:t>,</a:t>
            </a:r>
          </a:p>
          <a:p>
            <a:pPr lvl="1" algn="just"/>
            <a:r>
              <a:rPr lang="en-US" sz="2400" dirty="0" err="1" smtClean="0">
                <a:solidFill>
                  <a:srgbClr val="FF0000"/>
                </a:solidFill>
                <a:latin typeface="Times New Roman" pitchFamily="18" charset="0"/>
                <a:cs typeface="Times New Roman" pitchFamily="18" charset="0"/>
              </a:rPr>
              <a:t>Omasum</a:t>
            </a:r>
            <a:r>
              <a:rPr lang="en-US" sz="2400" dirty="0" smtClean="0">
                <a:solidFill>
                  <a:srgbClr val="FF0000"/>
                </a:solidFill>
                <a:latin typeface="Times New Roman" pitchFamily="18" charset="0"/>
                <a:cs typeface="Times New Roman" pitchFamily="18" charset="0"/>
              </a:rPr>
              <a:t> and </a:t>
            </a:r>
          </a:p>
          <a:p>
            <a:pPr lvl="1" algn="just"/>
            <a:r>
              <a:rPr lang="en-US" sz="2400" dirty="0" err="1" smtClean="0">
                <a:solidFill>
                  <a:srgbClr val="FF0000"/>
                </a:solidFill>
                <a:latin typeface="Times New Roman" pitchFamily="18" charset="0"/>
                <a:cs typeface="Times New Roman" pitchFamily="18" charset="0"/>
              </a:rPr>
              <a:t>Abomasum</a:t>
            </a:r>
            <a:endParaRPr lang="en-US" sz="2400" dirty="0" smtClean="0">
              <a:solidFill>
                <a:srgbClr val="FF0000"/>
              </a:solidFill>
              <a:latin typeface="Times New Roman" pitchFamily="18" charset="0"/>
              <a:cs typeface="Times New Roman" pitchFamily="18" charset="0"/>
            </a:endParaRPr>
          </a:p>
          <a:p>
            <a:pPr lvl="1" algn="just"/>
            <a:endParaRPr lang="en-US" sz="2400" dirty="0" smtClean="0">
              <a:solidFill>
                <a:srgbClr val="FF0000"/>
              </a:solidFill>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wall of the fore </a:t>
            </a:r>
            <a:r>
              <a:rPr lang="en-US" sz="2400" dirty="0" smtClean="0">
                <a:latin typeface="Times New Roman" pitchFamily="18" charset="0"/>
                <a:cs typeface="Times New Roman" pitchFamily="18" charset="0"/>
                <a:hlinkClick r:id="rId3" tooltip="Stomach"/>
              </a:rPr>
              <a:t>stomach</a:t>
            </a:r>
            <a:r>
              <a:rPr lang="en-US" sz="2400" dirty="0" smtClean="0">
                <a:latin typeface="Times New Roman" pitchFamily="18" charset="0"/>
                <a:cs typeface="Times New Roman" pitchFamily="18" charset="0"/>
              </a:rPr>
              <a:t> consists of a non-glandular mucous membrane, a two-layered muscular tunic, and a </a:t>
            </a:r>
            <a:r>
              <a:rPr lang="en-US" sz="2400" dirty="0" err="1" smtClean="0">
                <a:latin typeface="Times New Roman" pitchFamily="18" charset="0"/>
                <a:cs typeface="Times New Roman" pitchFamily="18" charset="0"/>
              </a:rPr>
              <a:t>serosa</a:t>
            </a:r>
            <a:r>
              <a:rPr lang="en-US" sz="2400" dirty="0" smtClean="0">
                <a:latin typeface="Times New Roman" pitchFamily="18" charset="0"/>
                <a:cs typeface="Times New Roman" pitchFamily="18" charset="0"/>
              </a:rPr>
              <a:t>.</a:t>
            </a:r>
          </a:p>
          <a:p>
            <a:pPr lvl="1" algn="just"/>
            <a:endParaRPr lang="en-US" sz="2400" dirty="0" smtClean="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of STOMACH  of ruminant CONTI…</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rgbClr val="FF0000"/>
                </a:solidFill>
                <a:latin typeface="Times New Roman" pitchFamily="18" charset="0"/>
                <a:cs typeface="Times New Roman" pitchFamily="18" charset="0"/>
              </a:rPr>
              <a:t>Rumen</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mucosa forms large </a:t>
            </a:r>
            <a:r>
              <a:rPr lang="en-US" dirty="0" smtClean="0">
                <a:latin typeface="Times New Roman" pitchFamily="18" charset="0"/>
                <a:cs typeface="Times New Roman" pitchFamily="18" charset="0"/>
                <a:hlinkClick r:id="rId2" tooltip="Tongue"/>
              </a:rPr>
              <a:t>tongue</a:t>
            </a:r>
            <a:r>
              <a:rPr lang="en-US" dirty="0" smtClean="0">
                <a:latin typeface="Times New Roman" pitchFamily="18" charset="0"/>
                <a:cs typeface="Times New Roman" pitchFamily="18" charset="0"/>
              </a:rPr>
              <a:t> shaped or conical papillae. The mucosa has neither gland nor </a:t>
            </a:r>
            <a:r>
              <a:rPr lang="en-US" dirty="0" smtClean="0">
                <a:latin typeface="Times New Roman" pitchFamily="18" charset="0"/>
                <a:cs typeface="Times New Roman" pitchFamily="18" charset="0"/>
                <a:hlinkClick r:id="rId3" tooltip="Lymph"/>
              </a:rPr>
              <a:t>lymph</a:t>
            </a:r>
            <a:r>
              <a:rPr lang="en-US" dirty="0" smtClean="0">
                <a:latin typeface="Times New Roman" pitchFamily="18" charset="0"/>
                <a:cs typeface="Times New Roman" pitchFamily="18" charset="0"/>
              </a:rPr>
              <a:t> nodules.</a:t>
            </a:r>
          </a:p>
          <a:p>
            <a:pPr lvl="0" algn="just"/>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stratified </a:t>
            </a:r>
            <a:r>
              <a:rPr lang="en-US" b="1" dirty="0" err="1" smtClean="0">
                <a:latin typeface="Times New Roman" pitchFamily="18" charset="0"/>
                <a:cs typeface="Times New Roman" pitchFamily="18" charset="0"/>
              </a:rPr>
              <a:t>squamous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4" tooltip="Epithelium"/>
              </a:rPr>
              <a:t>epithelium</a:t>
            </a:r>
            <a:r>
              <a:rPr lang="en-US" dirty="0" smtClean="0">
                <a:latin typeface="Times New Roman" pitchFamily="18" charset="0"/>
                <a:cs typeface="Times New Roman" pitchFamily="18" charset="0"/>
              </a:rPr>
              <a:t> is of the </a:t>
            </a:r>
            <a:r>
              <a:rPr lang="en-US" dirty="0" err="1" smtClean="0">
                <a:latin typeface="Times New Roman" pitchFamily="18" charset="0"/>
                <a:cs typeface="Times New Roman" pitchFamily="18" charset="0"/>
              </a:rPr>
              <a:t>cornifying</a:t>
            </a:r>
            <a:r>
              <a:rPr lang="en-US" dirty="0" smtClean="0">
                <a:latin typeface="Times New Roman" pitchFamily="18" charset="0"/>
                <a:cs typeface="Times New Roman" pitchFamily="18" charset="0"/>
              </a:rPr>
              <a:t> type and the stratum </a:t>
            </a:r>
            <a:r>
              <a:rPr lang="en-US" dirty="0" err="1" smtClean="0">
                <a:latin typeface="Times New Roman" pitchFamily="18" charset="0"/>
                <a:cs typeface="Times New Roman" pitchFamily="18" charset="0"/>
              </a:rPr>
              <a:t>corneum</a:t>
            </a:r>
            <a:r>
              <a:rPr lang="en-US" dirty="0" smtClean="0">
                <a:latin typeface="Times New Roman" pitchFamily="18" charset="0"/>
                <a:cs typeface="Times New Roman" pitchFamily="18" charset="0"/>
              </a:rPr>
              <a:t> forms relatively thick layer on the summits of the papillae.</a:t>
            </a:r>
          </a:p>
          <a:p>
            <a:pPr lvl="0" algn="just"/>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stratum </a:t>
            </a:r>
            <a:r>
              <a:rPr lang="en-US" b="1" dirty="0" err="1" smtClean="0">
                <a:latin typeface="Times New Roman" pitchFamily="18" charset="0"/>
                <a:cs typeface="Times New Roman" pitchFamily="18" charset="0"/>
              </a:rPr>
              <a:t>granulosum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b="1" dirty="0" smtClean="0">
                <a:latin typeface="Times New Roman" pitchFamily="18" charset="0"/>
                <a:cs typeface="Times New Roman" pitchFamily="18" charset="0"/>
              </a:rPr>
              <a:t>stratum </a:t>
            </a:r>
            <a:r>
              <a:rPr lang="en-US" b="1" dirty="0" err="1" smtClean="0">
                <a:latin typeface="Times New Roman" pitchFamily="18" charset="0"/>
                <a:cs typeface="Times New Roman" pitchFamily="18" charset="0"/>
              </a:rPr>
              <a:t>lucidum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 more or less continuous.</a:t>
            </a:r>
          </a:p>
          <a:p>
            <a:pPr lvl="0" algn="just"/>
            <a:r>
              <a:rPr lang="en-US" dirty="0" smtClean="0">
                <a:latin typeface="Times New Roman" pitchFamily="18" charset="0"/>
                <a:cs typeface="Times New Roman" pitchFamily="18" charset="0"/>
              </a:rPr>
              <a:t>Cells of the of </a:t>
            </a:r>
            <a:r>
              <a:rPr lang="en-US" b="1" dirty="0" smtClean="0">
                <a:latin typeface="Times New Roman" pitchFamily="18" charset="0"/>
                <a:cs typeface="Times New Roman" pitchFamily="18" charset="0"/>
              </a:rPr>
              <a:t>stratum </a:t>
            </a:r>
            <a:r>
              <a:rPr lang="en-US" b="1" dirty="0" err="1" smtClean="0">
                <a:latin typeface="Times New Roman" pitchFamily="18" charset="0"/>
                <a:cs typeface="Times New Roman" pitchFamily="18" charset="0"/>
              </a:rPr>
              <a:t>lucidum</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often swells up to become nucleated vesicles, with a </a:t>
            </a:r>
            <a:r>
              <a:rPr lang="en-US" dirty="0" err="1" smtClean="0">
                <a:latin typeface="Times New Roman" pitchFamily="18" charset="0"/>
                <a:cs typeface="Times New Roman" pitchFamily="18" charset="0"/>
              </a:rPr>
              <a:t>cornified</a:t>
            </a:r>
            <a:r>
              <a:rPr lang="en-US" dirty="0" smtClean="0">
                <a:latin typeface="Times New Roman" pitchFamily="18" charset="0"/>
                <a:cs typeface="Times New Roman" pitchFamily="18" charset="0"/>
              </a:rPr>
              <a:t> wall and non-</a:t>
            </a:r>
            <a:r>
              <a:rPr lang="en-US" dirty="0" err="1" smtClean="0">
                <a:latin typeface="Times New Roman" pitchFamily="18" charset="0"/>
                <a:cs typeface="Times New Roman" pitchFamily="18" charset="0"/>
              </a:rPr>
              <a:t>stailnable</a:t>
            </a:r>
            <a:r>
              <a:rPr lang="en-US" dirty="0" smtClean="0">
                <a:latin typeface="Times New Roman" pitchFamily="18" charset="0"/>
                <a:cs typeface="Times New Roman" pitchFamily="18" charset="0"/>
              </a:rPr>
              <a:t> cytoplasm.</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Structure of STOMACH  of ruminant CONTI…</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r>
              <a:rPr lang="en-US" sz="2800" dirty="0" smtClean="0">
                <a:latin typeface="Times New Roman" pitchFamily="18" charset="0"/>
                <a:cs typeface="Times New Roman" pitchFamily="18" charset="0"/>
              </a:rPr>
              <a:t>The </a:t>
            </a:r>
            <a:r>
              <a:rPr lang="en-US" sz="2800" b="1" dirty="0" smtClean="0">
                <a:latin typeface="Times New Roman" pitchFamily="18" charset="0"/>
                <a:cs typeface="Times New Roman" pitchFamily="18" charset="0"/>
              </a:rPr>
              <a:t>lamina </a:t>
            </a:r>
            <a:r>
              <a:rPr lang="en-US" sz="2800" b="1" dirty="0" err="1" smtClean="0">
                <a:latin typeface="Times New Roman" pitchFamily="18" charset="0"/>
                <a:cs typeface="Times New Roman" pitchFamily="18" charset="0"/>
              </a:rPr>
              <a:t>propria</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consists of a dense filtered of fine </a:t>
            </a:r>
            <a:r>
              <a:rPr lang="en-US" sz="2800" dirty="0" err="1" smtClean="0">
                <a:latin typeface="Times New Roman" pitchFamily="18" charset="0"/>
                <a:cs typeface="Times New Roman" pitchFamily="18" charset="0"/>
              </a:rPr>
              <a:t>collagenous</a:t>
            </a:r>
            <a:r>
              <a:rPr lang="en-US" sz="2800" dirty="0" smtClean="0">
                <a:latin typeface="Times New Roman" pitchFamily="18" charset="0"/>
                <a:cs typeface="Times New Roman" pitchFamily="18" charset="0"/>
              </a:rPr>
              <a:t> and many elastic </a:t>
            </a:r>
            <a:r>
              <a:rPr lang="en-US" sz="2800" dirty="0" err="1" smtClean="0">
                <a:latin typeface="Times New Roman" pitchFamily="18" charset="0"/>
                <a:cs typeface="Times New Roman" pitchFamily="18" charset="0"/>
              </a:rPr>
              <a:t>fibres</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Muscularis</a:t>
            </a:r>
            <a:r>
              <a:rPr lang="en-US" sz="2800" dirty="0" smtClean="0">
                <a:latin typeface="Times New Roman" pitchFamily="18" charset="0"/>
                <a:cs typeface="Times New Roman" pitchFamily="18" charset="0"/>
              </a:rPr>
              <a:t> mucosa is absent.</a:t>
            </a:r>
          </a:p>
          <a:p>
            <a:pPr lvl="0"/>
            <a:r>
              <a:rPr lang="en-US" sz="2800" b="1" dirty="0" err="1" smtClean="0">
                <a:latin typeface="Times New Roman" pitchFamily="18" charset="0"/>
                <a:cs typeface="Times New Roman" pitchFamily="18" charset="0"/>
              </a:rPr>
              <a:t>Submucosa</a:t>
            </a:r>
            <a:r>
              <a:rPr lang="en-US" sz="2800" dirty="0" smtClean="0">
                <a:latin typeface="Times New Roman" pitchFamily="18" charset="0"/>
                <a:cs typeface="Times New Roman" pitchFamily="18" charset="0"/>
              </a:rPr>
              <a:t> is loose and blends with the lamina </a:t>
            </a:r>
            <a:r>
              <a:rPr lang="en-US" sz="2800" dirty="0" err="1" smtClean="0">
                <a:latin typeface="Times New Roman" pitchFamily="18" charset="0"/>
                <a:cs typeface="Times New Roman" pitchFamily="18" charset="0"/>
              </a:rPr>
              <a:t>propria</a:t>
            </a:r>
            <a:r>
              <a:rPr lang="en-US" sz="2800" dirty="0" smtClean="0">
                <a:latin typeface="Times New Roman" pitchFamily="18" charset="0"/>
                <a:cs typeface="Times New Roman" pitchFamily="18" charset="0"/>
              </a:rPr>
              <a:t> without any line of demarcation.</a:t>
            </a:r>
          </a:p>
          <a:p>
            <a:pPr lvl="0"/>
            <a:r>
              <a:rPr lang="en-US" sz="2800" b="1" dirty="0" smtClean="0">
                <a:latin typeface="Times New Roman" pitchFamily="18" charset="0"/>
                <a:cs typeface="Times New Roman" pitchFamily="18" charset="0"/>
              </a:rPr>
              <a:t>Tunica </a:t>
            </a:r>
            <a:r>
              <a:rPr lang="en-US" sz="2800" b="1" dirty="0" err="1" smtClean="0">
                <a:latin typeface="Times New Roman" pitchFamily="18" charset="0"/>
                <a:cs typeface="Times New Roman" pitchFamily="18" charset="0"/>
              </a:rPr>
              <a:t>muscularis</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has two layers – an outer longitudinal and inner circular (of plain </a:t>
            </a:r>
            <a:r>
              <a:rPr lang="en-US" sz="2800" dirty="0" smtClean="0">
                <a:latin typeface="Times New Roman" pitchFamily="18" charset="0"/>
                <a:cs typeface="Times New Roman" pitchFamily="18" charset="0"/>
                <a:hlinkClick r:id="rId2" tooltip="Muscle"/>
              </a:rPr>
              <a:t>muscle</a:t>
            </a:r>
            <a:r>
              <a:rPr lang="en-US" sz="2800" dirty="0" smtClean="0">
                <a:latin typeface="Times New Roman" pitchFamily="18" charset="0"/>
                <a:cs typeface="Times New Roman" pitchFamily="18" charset="0"/>
              </a:rPr>
              <a:t>).</a:t>
            </a:r>
          </a:p>
          <a:p>
            <a:pPr lvl="0"/>
            <a:r>
              <a:rPr lang="en-US" sz="2800" b="1" dirty="0" smtClean="0">
                <a:latin typeface="Times New Roman" pitchFamily="18" charset="0"/>
                <a:cs typeface="Times New Roman" pitchFamily="18" charset="0"/>
              </a:rPr>
              <a:t>The </a:t>
            </a:r>
            <a:r>
              <a:rPr lang="en-US" sz="2800" b="1" dirty="0" err="1" smtClean="0">
                <a:latin typeface="Times New Roman" pitchFamily="18" charset="0"/>
                <a:cs typeface="Times New Roman" pitchFamily="18" charset="0"/>
              </a:rPr>
              <a:t>serosa</a:t>
            </a:r>
            <a:r>
              <a:rPr lang="en-US" sz="2800" b="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bridges the </a:t>
            </a:r>
            <a:r>
              <a:rPr lang="en-US" sz="2800" dirty="0" err="1" smtClean="0">
                <a:latin typeface="Times New Roman" pitchFamily="18" charset="0"/>
                <a:cs typeface="Times New Roman" pitchFamily="18" charset="0"/>
              </a:rPr>
              <a:t>ruminal</a:t>
            </a:r>
            <a:r>
              <a:rPr lang="en-US" sz="2800" dirty="0" smtClean="0">
                <a:latin typeface="Times New Roman" pitchFamily="18" charset="0"/>
                <a:cs typeface="Times New Roman" pitchFamily="18" charset="0"/>
              </a:rPr>
              <a:t> grooves, where the </a:t>
            </a:r>
            <a:r>
              <a:rPr lang="en-US" sz="2800" dirty="0" err="1" smtClean="0">
                <a:latin typeface="Times New Roman" pitchFamily="18" charset="0"/>
                <a:cs typeface="Times New Roman" pitchFamily="18" charset="0"/>
              </a:rPr>
              <a:t>subserous</a:t>
            </a:r>
            <a:r>
              <a:rPr lang="en-US" sz="2800" dirty="0" smtClean="0">
                <a:latin typeface="Times New Roman" pitchFamily="18" charset="0"/>
                <a:cs typeface="Times New Roman" pitchFamily="18" charset="0"/>
              </a:rPr>
              <a:t> connective tissue is thick with fat, nerves and </a:t>
            </a:r>
            <a:r>
              <a:rPr lang="en-US" sz="2800" dirty="0" smtClean="0">
                <a:latin typeface="Times New Roman" pitchFamily="18" charset="0"/>
                <a:cs typeface="Times New Roman" pitchFamily="18" charset="0"/>
                <a:hlinkClick r:id="rId3" tooltip="Blood Vessels"/>
              </a:rPr>
              <a:t>blood vessels</a:t>
            </a:r>
            <a:r>
              <a:rPr lang="en-US" sz="2800" dirty="0" smtClean="0">
                <a:latin typeface="Times New Roman" pitchFamily="18" charset="0"/>
                <a:cs typeface="Times New Roman" pitchFamily="18" charset="0"/>
              </a:rPr>
              <a:t>.</a:t>
            </a:r>
          </a:p>
          <a:p>
            <a:endParaRPr lang="en-US" sz="28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3600" dirty="0" smtClean="0">
                <a:solidFill>
                  <a:srgbClr val="FF0000"/>
                </a:solidFill>
                <a:latin typeface="Algerian" pitchFamily="82" charset="0"/>
              </a:rPr>
              <a:t>LIGHT Microscopic Structure of STOMACH  of ruminant CONTI…</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2000" b="1" dirty="0" smtClean="0">
                <a:solidFill>
                  <a:srgbClr val="FF0000"/>
                </a:solidFill>
                <a:latin typeface="Times New Roman" pitchFamily="18" charset="0"/>
                <a:cs typeface="Times New Roman" pitchFamily="18" charset="0"/>
              </a:rPr>
              <a:t>Reticulum</a:t>
            </a:r>
            <a:endParaRPr lang="en-US" sz="2000" dirty="0" smtClean="0">
              <a:solidFill>
                <a:srgbClr val="FF0000"/>
              </a:solidFill>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Macroscopically the mucous membrane forms permanent folds </a:t>
            </a:r>
            <a:r>
              <a:rPr lang="en-US" sz="2000" b="1" dirty="0" smtClean="0">
                <a:latin typeface="Times New Roman" pitchFamily="18" charset="0"/>
                <a:cs typeface="Times New Roman" pitchFamily="18" charset="0"/>
              </a:rPr>
              <a:t>enclosing 4 or 6 sided spaces or cells</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Smaller folds subdivide the cells. These folds bear microscopic papillae on their sides.</a:t>
            </a:r>
          </a:p>
          <a:p>
            <a:pPr lvl="0" algn="just"/>
            <a:r>
              <a:rPr lang="en-US" sz="2000" dirty="0" smtClean="0">
                <a:latin typeface="Times New Roman" pitchFamily="18" charset="0"/>
                <a:cs typeface="Times New Roman" pitchFamily="18" charset="0"/>
              </a:rPr>
              <a:t>The folds and the papillae have a central core of connective tissue and are lined by </a:t>
            </a:r>
            <a:r>
              <a:rPr lang="en-US" sz="2000" b="1" dirty="0" smtClean="0">
                <a:latin typeface="Times New Roman" pitchFamily="18" charset="0"/>
                <a:cs typeface="Times New Roman" pitchFamily="18" charset="0"/>
              </a:rPr>
              <a:t>stratified </a:t>
            </a:r>
            <a:r>
              <a:rPr lang="en-US" sz="2000" b="1" dirty="0" err="1" smtClean="0">
                <a:latin typeface="Times New Roman" pitchFamily="18" charset="0"/>
                <a:cs typeface="Times New Roman" pitchFamily="18" charset="0"/>
              </a:rPr>
              <a:t>squamous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cornified</a:t>
            </a:r>
            <a:r>
              <a:rPr lang="en-US" sz="2000" b="1" dirty="0" smtClean="0">
                <a:latin typeface="Times New Roman" pitchFamily="18" charset="0"/>
                <a:cs typeface="Times New Roman" pitchFamily="18" charset="0"/>
              </a:rPr>
              <a:t> type of </a:t>
            </a:r>
            <a:r>
              <a:rPr lang="en-US" sz="2000" b="1"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A dense layer of stratum </a:t>
            </a:r>
            <a:r>
              <a:rPr lang="en-US" sz="2000" dirty="0" err="1" smtClean="0">
                <a:latin typeface="Times New Roman" pitchFamily="18" charset="0"/>
                <a:cs typeface="Times New Roman" pitchFamily="18" charset="0"/>
              </a:rPr>
              <a:t>corneum</a:t>
            </a:r>
            <a:r>
              <a:rPr lang="en-US" sz="2000" dirty="0" smtClean="0">
                <a:latin typeface="Times New Roman" pitchFamily="18" charset="0"/>
                <a:cs typeface="Times New Roman" pitchFamily="18" charset="0"/>
              </a:rPr>
              <a:t> covers the tip of the papillae and the folds.</a:t>
            </a:r>
          </a:p>
          <a:p>
            <a:pPr lvl="0" algn="just"/>
            <a:r>
              <a:rPr lang="en-US" sz="2000" dirty="0" smtClean="0">
                <a:latin typeface="Times New Roman" pitchFamily="18" charset="0"/>
                <a:cs typeface="Times New Roman" pitchFamily="18" charset="0"/>
              </a:rPr>
              <a:t>In very large fold a band of </a:t>
            </a:r>
            <a:r>
              <a:rPr lang="en-US" sz="2000" b="1" dirty="0" smtClean="0">
                <a:solidFill>
                  <a:srgbClr val="FF0000"/>
                </a:solidFill>
                <a:latin typeface="Times New Roman" pitchFamily="18" charset="0"/>
                <a:cs typeface="Times New Roman" pitchFamily="18" charset="0"/>
                <a:hlinkClick r:id="rId3" tooltip="Smooth muscle"/>
              </a:rPr>
              <a:t>smooth muscle</a:t>
            </a:r>
            <a:r>
              <a:rPr lang="en-US" sz="2000" b="1" dirty="0" smtClean="0">
                <a:solidFill>
                  <a:srgbClr val="FF0000"/>
                </a:solidFill>
                <a:latin typeface="Times New Roman" pitchFamily="18" charset="0"/>
                <a:cs typeface="Times New Roman" pitchFamily="18" charset="0"/>
              </a:rPr>
              <a:t> </a:t>
            </a:r>
            <a:r>
              <a:rPr lang="en-US" sz="2000" b="1" dirty="0" err="1" smtClean="0">
                <a:solidFill>
                  <a:srgbClr val="FF0000"/>
                </a:solidFill>
                <a:latin typeface="Times New Roman" pitchFamily="18" charset="0"/>
                <a:cs typeface="Times New Roman" pitchFamily="18" charset="0"/>
              </a:rPr>
              <a:t>fibres</a:t>
            </a:r>
            <a:r>
              <a:rPr lang="en-US" sz="2000" b="1"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occurs running in the same direction as the fold itself.</a:t>
            </a:r>
          </a:p>
          <a:p>
            <a:pPr lvl="0" algn="just"/>
            <a:r>
              <a:rPr lang="en-US" sz="2000" b="1" dirty="0" err="1" smtClean="0">
                <a:latin typeface="Times New Roman" pitchFamily="18" charset="0"/>
                <a:cs typeface="Times New Roman" pitchFamily="18" charset="0"/>
              </a:rPr>
              <a:t>Muscularis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mucosae</a:t>
            </a:r>
            <a:r>
              <a:rPr lang="en-US" sz="2000" b="1" dirty="0" smtClean="0">
                <a:latin typeface="Times New Roman" pitchFamily="18" charset="0"/>
                <a:cs typeface="Times New Roman" pitchFamily="18" charset="0"/>
              </a:rPr>
              <a:t> are otherwise absent</a:t>
            </a:r>
            <a:r>
              <a:rPr lang="en-US" sz="2000" dirty="0" smtClean="0">
                <a:latin typeface="Times New Roman" pitchFamily="18" charset="0"/>
                <a:cs typeface="Times New Roman" pitchFamily="18" charset="0"/>
              </a:rPr>
              <a:t>. The two layers of muscular tunic (of plain </a:t>
            </a:r>
            <a:r>
              <a:rPr lang="en-US" sz="2000" dirty="0" smtClean="0">
                <a:latin typeface="Times New Roman" pitchFamily="18" charset="0"/>
                <a:cs typeface="Times New Roman" pitchFamily="18" charset="0"/>
                <a:hlinkClick r:id="rId4" tooltip="Muscle"/>
              </a:rPr>
              <a:t>muscle</a:t>
            </a:r>
            <a:r>
              <a:rPr lang="en-US" sz="2000" dirty="0" smtClean="0">
                <a:latin typeface="Times New Roman" pitchFamily="18" charset="0"/>
                <a:cs typeface="Times New Roman" pitchFamily="18" charset="0"/>
              </a:rPr>
              <a:t>) follow an oblique course and cross at right angles. A </a:t>
            </a:r>
            <a:r>
              <a:rPr lang="en-US" sz="2000" b="1" dirty="0" smtClean="0">
                <a:latin typeface="Times New Roman" pitchFamily="18" charset="0"/>
                <a:cs typeface="Times New Roman" pitchFamily="18" charset="0"/>
              </a:rPr>
              <a:t>tunica </a:t>
            </a:r>
            <a:r>
              <a:rPr lang="en-US" sz="2000" b="1" dirty="0" err="1" smtClean="0">
                <a:latin typeface="Times New Roman" pitchFamily="18" charset="0"/>
                <a:cs typeface="Times New Roman" pitchFamily="18" charset="0"/>
              </a:rPr>
              <a:t>serosa</a:t>
            </a:r>
            <a:r>
              <a:rPr lang="en-US" sz="2000" b="1" dirty="0" smtClean="0">
                <a:latin typeface="Times New Roman" pitchFamily="18" charset="0"/>
                <a:cs typeface="Times New Roman" pitchFamily="18" charset="0"/>
              </a:rPr>
              <a:t> is present.</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sz="4000" dirty="0" smtClean="0">
                <a:solidFill>
                  <a:srgbClr val="FF0000"/>
                </a:solidFill>
                <a:latin typeface="Algerian" pitchFamily="82" charset="0"/>
              </a:rPr>
              <a:t>LIGHT Microscopic Structure of STOMACH  of ruminant CONTI</a:t>
            </a:r>
            <a:r>
              <a:rPr lang="en-US" sz="4400"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b="1" dirty="0" err="1" smtClean="0">
                <a:solidFill>
                  <a:srgbClr val="FF0000"/>
                </a:solidFill>
              </a:rPr>
              <a:t>Omasum</a:t>
            </a:r>
            <a:endParaRPr lang="en-US" dirty="0" smtClean="0">
              <a:solidFill>
                <a:srgbClr val="FF0000"/>
              </a:solidFill>
            </a:endParaRPr>
          </a:p>
          <a:p>
            <a:pPr lvl="0" algn="just"/>
            <a:r>
              <a:rPr lang="en-US" sz="3100" dirty="0" smtClean="0">
                <a:latin typeface="Times New Roman" pitchFamily="18" charset="0"/>
                <a:cs typeface="Times New Roman" pitchFamily="18" charset="0"/>
              </a:rPr>
              <a:t>The mucosa forms numerous folds or </a:t>
            </a:r>
            <a:r>
              <a:rPr lang="en-US" sz="3100" b="1" dirty="0" err="1" smtClean="0">
                <a:latin typeface="Times New Roman" pitchFamily="18" charset="0"/>
                <a:cs typeface="Times New Roman" pitchFamily="18" charset="0"/>
              </a:rPr>
              <a:t>Omasal</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laminae</a:t>
            </a: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of different sizes. These folds or </a:t>
            </a:r>
            <a:r>
              <a:rPr lang="en-US" sz="3100" dirty="0" err="1" smtClean="0">
                <a:latin typeface="Times New Roman" pitchFamily="18" charset="0"/>
                <a:cs typeface="Times New Roman" pitchFamily="18" charset="0"/>
              </a:rPr>
              <a:t>laminae</a:t>
            </a:r>
            <a:r>
              <a:rPr lang="en-US" sz="3100" dirty="0" smtClean="0">
                <a:latin typeface="Times New Roman" pitchFamily="18" charset="0"/>
                <a:cs typeface="Times New Roman" pitchFamily="18" charset="0"/>
              </a:rPr>
              <a:t> are studded with </a:t>
            </a:r>
            <a:r>
              <a:rPr lang="en-US" sz="3100" b="1" dirty="0" smtClean="0">
                <a:latin typeface="Times New Roman" pitchFamily="18" charset="0"/>
                <a:cs typeface="Times New Roman" pitchFamily="18" charset="0"/>
              </a:rPr>
              <a:t>numerous papillae</a:t>
            </a:r>
            <a:r>
              <a:rPr lang="en-US" sz="3100" dirty="0" smtClean="0">
                <a:latin typeface="Times New Roman" pitchFamily="18" charset="0"/>
                <a:cs typeface="Times New Roman" pitchFamily="18" charset="0"/>
              </a:rPr>
              <a:t>.</a:t>
            </a:r>
          </a:p>
          <a:p>
            <a:pPr lvl="0" algn="just"/>
            <a:r>
              <a:rPr lang="en-US" sz="3100" dirty="0" smtClean="0">
                <a:latin typeface="Times New Roman" pitchFamily="18" charset="0"/>
                <a:cs typeface="Times New Roman" pitchFamily="18" charset="0"/>
              </a:rPr>
              <a:t>Each lamina includes the entire </a:t>
            </a:r>
            <a:r>
              <a:rPr lang="en-US" sz="3100" b="1" dirty="0" smtClean="0">
                <a:latin typeface="Times New Roman" pitchFamily="18" charset="0"/>
                <a:cs typeface="Times New Roman" pitchFamily="18" charset="0"/>
              </a:rPr>
              <a:t>mucosa, </a:t>
            </a:r>
            <a:r>
              <a:rPr lang="en-US" sz="3100" b="1" dirty="0" err="1" smtClean="0">
                <a:latin typeface="Times New Roman" pitchFamily="18" charset="0"/>
                <a:cs typeface="Times New Roman" pitchFamily="18" charset="0"/>
              </a:rPr>
              <a:t>muscularis</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mucosae</a:t>
            </a:r>
            <a:r>
              <a:rPr lang="en-US" sz="3100" b="1" dirty="0" smtClean="0">
                <a:latin typeface="Times New Roman" pitchFamily="18" charset="0"/>
                <a:cs typeface="Times New Roman" pitchFamily="18" charset="0"/>
              </a:rPr>
              <a:t> and </a:t>
            </a:r>
            <a:r>
              <a:rPr lang="en-US" sz="3100" b="1" dirty="0" err="1" smtClean="0">
                <a:latin typeface="Times New Roman" pitchFamily="18" charset="0"/>
                <a:cs typeface="Times New Roman" pitchFamily="18" charset="0"/>
              </a:rPr>
              <a:t>submucosa</a:t>
            </a:r>
            <a:r>
              <a:rPr lang="en-US" sz="3100" b="1" dirty="0" smtClean="0">
                <a:latin typeface="Times New Roman" pitchFamily="18" charset="0"/>
                <a:cs typeface="Times New Roman" pitchFamily="18" charset="0"/>
              </a:rPr>
              <a:t>.</a:t>
            </a:r>
          </a:p>
          <a:p>
            <a:pPr lvl="0" algn="just"/>
            <a:r>
              <a:rPr lang="en-US" sz="3100" dirty="0" smtClean="0">
                <a:latin typeface="Times New Roman" pitchFamily="18" charset="0"/>
                <a:cs typeface="Times New Roman" pitchFamily="18" charset="0"/>
              </a:rPr>
              <a:t>The </a:t>
            </a:r>
            <a:r>
              <a:rPr lang="en-US" sz="3100" b="1" dirty="0" smtClean="0">
                <a:latin typeface="Times New Roman" pitchFamily="18" charset="0"/>
                <a:cs typeface="Times New Roman" pitchFamily="18" charset="0"/>
              </a:rPr>
              <a:t>mucous membrane </a:t>
            </a:r>
            <a:r>
              <a:rPr lang="en-US" sz="3100" dirty="0" smtClean="0">
                <a:latin typeface="Times New Roman" pitchFamily="18" charset="0"/>
                <a:cs typeface="Times New Roman" pitchFamily="18" charset="0"/>
              </a:rPr>
              <a:t>is lined by </a:t>
            </a:r>
            <a:r>
              <a:rPr lang="en-US" sz="3100" dirty="0" smtClean="0">
                <a:solidFill>
                  <a:srgbClr val="FF0000"/>
                </a:solidFill>
                <a:latin typeface="Times New Roman" pitchFamily="18" charset="0"/>
                <a:cs typeface="Times New Roman" pitchFamily="18" charset="0"/>
              </a:rPr>
              <a:t>stratified </a:t>
            </a:r>
            <a:r>
              <a:rPr lang="en-US" sz="3100" dirty="0" err="1" smtClean="0">
                <a:solidFill>
                  <a:srgbClr val="FF0000"/>
                </a:solidFill>
                <a:latin typeface="Times New Roman" pitchFamily="18" charset="0"/>
                <a:cs typeface="Times New Roman" pitchFamily="18" charset="0"/>
              </a:rPr>
              <a:t>squamous</a:t>
            </a:r>
            <a:r>
              <a:rPr lang="en-US" sz="3100" dirty="0" smtClean="0">
                <a:solidFill>
                  <a:srgbClr val="FF0000"/>
                </a:solidFill>
                <a:latin typeface="Times New Roman" pitchFamily="18" charset="0"/>
                <a:cs typeface="Times New Roman" pitchFamily="18" charset="0"/>
              </a:rPr>
              <a:t> </a:t>
            </a:r>
            <a:r>
              <a:rPr lang="en-US" sz="3100" dirty="0" smtClean="0">
                <a:solidFill>
                  <a:srgbClr val="FF0000"/>
                </a:solidFill>
                <a:latin typeface="Times New Roman" pitchFamily="18" charset="0"/>
                <a:cs typeface="Times New Roman" pitchFamily="18" charset="0"/>
                <a:hlinkClick r:id="rId2" tooltip="Epithelium"/>
              </a:rPr>
              <a:t>epithelium</a:t>
            </a:r>
            <a:r>
              <a:rPr lang="en-US" sz="3100" dirty="0" smtClean="0">
                <a:solidFill>
                  <a:srgbClr val="FF0000"/>
                </a:solidFill>
                <a:latin typeface="Times New Roman" pitchFamily="18" charset="0"/>
                <a:cs typeface="Times New Roman" pitchFamily="18" charset="0"/>
              </a:rPr>
              <a:t> </a:t>
            </a:r>
            <a:r>
              <a:rPr lang="en-US" sz="3100" dirty="0" smtClean="0">
                <a:latin typeface="Times New Roman" pitchFamily="18" charset="0"/>
                <a:cs typeface="Times New Roman" pitchFamily="18" charset="0"/>
              </a:rPr>
              <a:t>and dense capillary nets are found under the </a:t>
            </a:r>
            <a:r>
              <a:rPr lang="en-US" sz="3100" dirty="0" smtClean="0">
                <a:latin typeface="Times New Roman" pitchFamily="18" charset="0"/>
                <a:cs typeface="Times New Roman" pitchFamily="18" charset="0"/>
                <a:hlinkClick r:id="rId2" tooltip="Epithelium"/>
              </a:rPr>
              <a:t>epithelium</a:t>
            </a:r>
            <a:r>
              <a:rPr lang="en-US" sz="3100" dirty="0" smtClean="0">
                <a:latin typeface="Times New Roman" pitchFamily="18" charset="0"/>
                <a:cs typeface="Times New Roman" pitchFamily="18" charset="0"/>
              </a:rPr>
              <a:t>.</a:t>
            </a:r>
          </a:p>
          <a:p>
            <a:pPr lvl="0" algn="just"/>
            <a:r>
              <a:rPr lang="en-US" sz="3100" dirty="0" smtClean="0">
                <a:latin typeface="Times New Roman" pitchFamily="18" charset="0"/>
                <a:cs typeface="Times New Roman" pitchFamily="18" charset="0"/>
              </a:rPr>
              <a:t>The </a:t>
            </a:r>
            <a:r>
              <a:rPr lang="en-US" sz="3100" b="1" dirty="0" err="1" smtClean="0">
                <a:latin typeface="Times New Roman" pitchFamily="18" charset="0"/>
                <a:cs typeface="Times New Roman" pitchFamily="18" charset="0"/>
              </a:rPr>
              <a:t>muscularis</a:t>
            </a:r>
            <a:r>
              <a:rPr lang="en-US" sz="3100" b="1" dirty="0" smtClean="0">
                <a:latin typeface="Times New Roman" pitchFamily="18" charset="0"/>
                <a:cs typeface="Times New Roman" pitchFamily="18" charset="0"/>
              </a:rPr>
              <a:t> </a:t>
            </a:r>
            <a:r>
              <a:rPr lang="en-US" sz="3100" b="1" dirty="0" err="1" smtClean="0">
                <a:latin typeface="Times New Roman" pitchFamily="18" charset="0"/>
                <a:cs typeface="Times New Roman" pitchFamily="18" charset="0"/>
              </a:rPr>
              <a:t>mucosae</a:t>
            </a:r>
            <a:r>
              <a:rPr lang="en-US" sz="3100" b="1" dirty="0" smtClean="0">
                <a:latin typeface="Times New Roman" pitchFamily="18" charset="0"/>
                <a:cs typeface="Times New Roman" pitchFamily="18" charset="0"/>
              </a:rPr>
              <a:t> </a:t>
            </a:r>
            <a:r>
              <a:rPr lang="en-US" sz="3100" dirty="0" smtClean="0">
                <a:latin typeface="Times New Roman" pitchFamily="18" charset="0"/>
                <a:cs typeface="Times New Roman" pitchFamily="18" charset="0"/>
              </a:rPr>
              <a:t>are distinct and extend into the folds and may occasionally send </a:t>
            </a:r>
            <a:r>
              <a:rPr lang="en-US" sz="3100" dirty="0" err="1" smtClean="0">
                <a:latin typeface="Times New Roman" pitchFamily="18" charset="0"/>
                <a:cs typeface="Times New Roman" pitchFamily="18" charset="0"/>
              </a:rPr>
              <a:t>fibres</a:t>
            </a:r>
            <a:r>
              <a:rPr lang="en-US" sz="3100" dirty="0" smtClean="0">
                <a:latin typeface="Times New Roman" pitchFamily="18" charset="0"/>
                <a:cs typeface="Times New Roman" pitchFamily="18" charset="0"/>
              </a:rPr>
              <a:t> into the papillae on the </a:t>
            </a:r>
            <a:r>
              <a:rPr lang="en-US" sz="3100" dirty="0" err="1" smtClean="0">
                <a:latin typeface="Times New Roman" pitchFamily="18" charset="0"/>
                <a:cs typeface="Times New Roman" pitchFamily="18" charset="0"/>
              </a:rPr>
              <a:t>laminae</a:t>
            </a:r>
            <a:r>
              <a:rPr lang="en-US" sz="3100" dirty="0" smtClean="0">
                <a:latin typeface="Times New Roman" pitchFamily="18" charset="0"/>
                <a:cs typeface="Times New Roman" pitchFamily="18" charset="0"/>
              </a:rPr>
              <a:t>.</a:t>
            </a:r>
          </a:p>
          <a:p>
            <a:pPr lvl="0" algn="just"/>
            <a:r>
              <a:rPr lang="en-US" sz="3100" dirty="0" smtClean="0">
                <a:latin typeface="Times New Roman" pitchFamily="18" charset="0"/>
                <a:cs typeface="Times New Roman" pitchFamily="18" charset="0"/>
              </a:rPr>
              <a:t>The larger folds are composed of tissue, which resembles mucous connective tissue.</a:t>
            </a:r>
          </a:p>
          <a:p>
            <a:pPr lvl="0" algn="just"/>
            <a:r>
              <a:rPr lang="en-US" sz="3100" dirty="0" smtClean="0">
                <a:latin typeface="Times New Roman" pitchFamily="18" charset="0"/>
                <a:cs typeface="Times New Roman" pitchFamily="18" charset="0"/>
              </a:rPr>
              <a:t>The muscular coat consists of </a:t>
            </a:r>
            <a:r>
              <a:rPr lang="en-US" sz="3100" b="1" dirty="0" smtClean="0">
                <a:latin typeface="Times New Roman" pitchFamily="18" charset="0"/>
                <a:cs typeface="Times New Roman" pitchFamily="18" charset="0"/>
              </a:rPr>
              <a:t>two layers </a:t>
            </a:r>
            <a:r>
              <a:rPr lang="en-US" sz="3100" dirty="0" smtClean="0">
                <a:latin typeface="Times New Roman" pitchFamily="18" charset="0"/>
                <a:cs typeface="Times New Roman" pitchFamily="18" charset="0"/>
              </a:rPr>
              <a:t>of plain </a:t>
            </a:r>
            <a:r>
              <a:rPr lang="en-US" sz="3100" dirty="0" smtClean="0">
                <a:latin typeface="Times New Roman" pitchFamily="18" charset="0"/>
                <a:cs typeface="Times New Roman" pitchFamily="18" charset="0"/>
                <a:hlinkClick r:id="rId3" tooltip="Muscle"/>
              </a:rPr>
              <a:t>muscle</a:t>
            </a:r>
            <a:r>
              <a:rPr lang="en-US" sz="3100" dirty="0" smtClean="0">
                <a:latin typeface="Times New Roman" pitchFamily="18" charset="0"/>
                <a:cs typeface="Times New Roman" pitchFamily="18" charset="0"/>
              </a:rPr>
              <a:t> – an outer thin longitudinal layer and inner thick circular layer.</a:t>
            </a:r>
          </a:p>
          <a:p>
            <a:pPr algn="just"/>
            <a:endParaRPr lang="en-US" dirty="0"/>
          </a:p>
        </p:txBody>
      </p:sp>
      <p:sp>
        <p:nvSpPr>
          <p:cNvPr id="3" name="Title 2"/>
          <p:cNvSpPr>
            <a:spLocks noGrp="1"/>
          </p:cNvSpPr>
          <p:nvPr>
            <p:ph type="title"/>
          </p:nvPr>
        </p:nvSpPr>
        <p:spPr/>
        <p:txBody>
          <a:bodyPr>
            <a:normAutofit fontScale="90000"/>
          </a:bodyPr>
          <a:lstStyle/>
          <a:p>
            <a:pPr algn="ctr"/>
            <a:r>
              <a:rPr lang="en-US" sz="4000" dirty="0" smtClean="0">
                <a:solidFill>
                  <a:srgbClr val="FF0000"/>
                </a:solidFill>
                <a:latin typeface="Algerian" pitchFamily="82" charset="0"/>
              </a:rPr>
              <a:t>LIGHT Microscopic Structure of STOMACH  of ruminant CONTI</a:t>
            </a:r>
            <a:r>
              <a:rPr lang="en-US" sz="4800"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err="1" smtClean="0">
                <a:solidFill>
                  <a:srgbClr val="FF0000"/>
                </a:solidFill>
              </a:rPr>
              <a:t>Omasum</a:t>
            </a:r>
            <a:r>
              <a:rPr lang="en-US" dirty="0" smtClean="0">
                <a:solidFill>
                  <a:srgbClr val="FF0000"/>
                </a:solidFill>
              </a:rPr>
              <a:t>…</a:t>
            </a:r>
          </a:p>
          <a:p>
            <a:pPr lvl="0" algn="just"/>
            <a:r>
              <a:rPr lang="en-US" dirty="0" smtClean="0">
                <a:latin typeface="Times New Roman" pitchFamily="18" charset="0"/>
                <a:cs typeface="Times New Roman" pitchFamily="18" charset="0"/>
              </a:rPr>
              <a:t>From the inner layer, bundles extend into the folds so that the large folds show on section, </a:t>
            </a:r>
            <a:r>
              <a:rPr lang="en-US"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 on both sides deeper to which lies the </a:t>
            </a:r>
            <a:r>
              <a:rPr lang="en-US"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mucosae</a:t>
            </a:r>
            <a:r>
              <a:rPr lang="en-US" dirty="0" smtClean="0">
                <a:latin typeface="Times New Roman" pitchFamily="18" charset="0"/>
                <a:cs typeface="Times New Roman" pitchFamily="18" charset="0"/>
              </a:rPr>
              <a:t> on each side.</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 A thin stratum of </a:t>
            </a:r>
            <a:r>
              <a:rPr lang="en-US" b="1" dirty="0" err="1" smtClean="0">
                <a:latin typeface="Times New Roman" pitchFamily="18" charset="0"/>
                <a:cs typeface="Times New Roman" pitchFamily="18" charset="0"/>
              </a:rPr>
              <a:t>submucosa</a:t>
            </a:r>
            <a:r>
              <a:rPr lang="en-US" dirty="0" smtClean="0">
                <a:latin typeface="Times New Roman" pitchFamily="18" charset="0"/>
                <a:cs typeface="Times New Roman" pitchFamily="18" charset="0"/>
              </a:rPr>
              <a:t> separate the </a:t>
            </a:r>
            <a:r>
              <a:rPr lang="en-US"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mucosae</a:t>
            </a:r>
            <a:r>
              <a:rPr lang="en-US" dirty="0" smtClean="0">
                <a:latin typeface="Times New Roman" pitchFamily="18" charset="0"/>
                <a:cs typeface="Times New Roman" pitchFamily="18" charset="0"/>
              </a:rPr>
              <a:t> on each side form the central band of muscular layer derived form the inner circular layer of </a:t>
            </a:r>
            <a:r>
              <a:rPr lang="en-US" b="1"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At the free edge of the folds the central layer of </a:t>
            </a:r>
            <a:r>
              <a:rPr lang="en-US" dirty="0" smtClean="0">
                <a:latin typeface="Times New Roman" pitchFamily="18" charset="0"/>
                <a:cs typeface="Times New Roman" pitchFamily="18" charset="0"/>
                <a:hlinkClick r:id="rId3" tooltip="Muscle"/>
              </a:rPr>
              <a:t>muscle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fuses with the marginal thickening of </a:t>
            </a:r>
            <a:r>
              <a:rPr lang="en-US"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mucosae</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A </a:t>
            </a:r>
            <a:r>
              <a:rPr lang="en-US" b="1" dirty="0" err="1" smtClean="0">
                <a:latin typeface="Times New Roman" pitchFamily="18" charset="0"/>
                <a:cs typeface="Times New Roman" pitchFamily="18" charset="0"/>
              </a:rPr>
              <a:t>serosa</a:t>
            </a:r>
            <a:r>
              <a:rPr lang="en-US" b="1" dirty="0" smtClean="0">
                <a:latin typeface="Times New Roman" pitchFamily="18" charset="0"/>
                <a:cs typeface="Times New Roman" pitchFamily="18" charset="0"/>
              </a:rPr>
              <a:t> is present.</a:t>
            </a:r>
            <a:endParaRPr lang="en-US" b="1"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3600" dirty="0" smtClean="0">
                <a:solidFill>
                  <a:srgbClr val="FF0000"/>
                </a:solidFill>
                <a:latin typeface="Algerian" pitchFamily="82" charset="0"/>
              </a:rPr>
              <a:t>LIGHT Microscopic Structure of STOMACH  of ruminant CONTI…</a:t>
            </a:r>
            <a:endParaRPr lang="en-US" sz="36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0" algn="just"/>
            <a:r>
              <a:rPr lang="en-US" sz="2000" dirty="0" smtClean="0">
                <a:latin typeface="Times New Roman" pitchFamily="18" charset="0"/>
                <a:cs typeface="Times New Roman" pitchFamily="18" charset="0"/>
              </a:rPr>
              <a:t>The wall of the </a:t>
            </a:r>
            <a:r>
              <a:rPr lang="en-US" sz="2000" dirty="0" smtClean="0">
                <a:latin typeface="Times New Roman" pitchFamily="18" charset="0"/>
                <a:cs typeface="Times New Roman" pitchFamily="18" charset="0"/>
                <a:hlinkClick r:id="rId2" tooltip="Stomach"/>
              </a:rPr>
              <a:t>stomach</a:t>
            </a:r>
            <a:r>
              <a:rPr lang="en-US" sz="2000" dirty="0" smtClean="0">
                <a:latin typeface="Times New Roman" pitchFamily="18" charset="0"/>
                <a:cs typeface="Times New Roman" pitchFamily="18" charset="0"/>
              </a:rPr>
              <a:t> is composed of a mucosa, </a:t>
            </a:r>
            <a:r>
              <a:rPr lang="en-US" sz="2000" dirty="0" err="1" smtClean="0">
                <a:latin typeface="Times New Roman" pitchFamily="18" charset="0"/>
                <a:cs typeface="Times New Roman" pitchFamily="18" charset="0"/>
              </a:rPr>
              <a:t>submucosa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muscularis</a:t>
            </a:r>
            <a:r>
              <a:rPr lang="en-US" sz="2000" dirty="0" smtClean="0">
                <a:latin typeface="Times New Roman" pitchFamily="18" charset="0"/>
                <a:cs typeface="Times New Roman" pitchFamily="18" charset="0"/>
              </a:rPr>
              <a:t> and </a:t>
            </a:r>
            <a:r>
              <a:rPr lang="en-US" sz="2000" dirty="0" err="1" smtClean="0">
                <a:latin typeface="Times New Roman" pitchFamily="18" charset="0"/>
                <a:cs typeface="Times New Roman" pitchFamily="18" charset="0"/>
              </a:rPr>
              <a:t>serosa</a:t>
            </a:r>
            <a:r>
              <a:rPr lang="en-US" sz="2000" dirty="0" smtClean="0">
                <a:latin typeface="Times New Roman" pitchFamily="18" charset="0"/>
                <a:cs typeface="Times New Roman" pitchFamily="18" charset="0"/>
              </a:rPr>
              <a:t>.</a:t>
            </a:r>
          </a:p>
          <a:p>
            <a:pPr marL="365760" lvl="1" indent="-256032" algn="just">
              <a:spcBef>
                <a:spcPts val="400"/>
              </a:spcBef>
              <a:buSzPct val="68000"/>
              <a:buFont typeface="Wingdings 3"/>
              <a:buChar char=""/>
            </a:pPr>
            <a:r>
              <a:rPr lang="en-US" sz="2000" dirty="0" smtClean="0">
                <a:latin typeface="Times New Roman" pitchFamily="18" charset="0"/>
                <a:cs typeface="Times New Roman" pitchFamily="18" charset="0"/>
              </a:rPr>
              <a:t>Tunica mucosa consists of </a:t>
            </a:r>
            <a:r>
              <a:rPr lang="en-US" sz="2000" dirty="0" smtClean="0">
                <a:latin typeface="Times New Roman" pitchFamily="18" charset="0"/>
                <a:cs typeface="Times New Roman" pitchFamily="18" charset="0"/>
                <a:hlinkClick r:id="rId3"/>
              </a:rPr>
              <a:t>Surface epithelium</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hlinkClick r:id="rId3"/>
              </a:rPr>
              <a:t> The glandular lamina </a:t>
            </a:r>
            <a:r>
              <a:rPr lang="en-US" sz="2000" dirty="0" err="1" smtClean="0">
                <a:latin typeface="Times New Roman" pitchFamily="18" charset="0"/>
                <a:cs typeface="Times New Roman" pitchFamily="18" charset="0"/>
                <a:hlinkClick r:id="rId3"/>
              </a:rPr>
              <a:t>propria</a:t>
            </a:r>
            <a:r>
              <a:rPr lang="en-US" sz="2000"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Muscularis</a:t>
            </a:r>
            <a:r>
              <a:rPr lang="en-US" sz="2000" dirty="0" smtClean="0">
                <a:latin typeface="Times New Roman" pitchFamily="18" charset="0"/>
                <a:cs typeface="Times New Roman" pitchFamily="18" charset="0"/>
                <a:hlinkClick r:id="rId3"/>
              </a:rPr>
              <a:t> </a:t>
            </a:r>
            <a:r>
              <a:rPr lang="en-US" sz="2000" dirty="0" err="1" smtClean="0">
                <a:latin typeface="Times New Roman" pitchFamily="18" charset="0"/>
                <a:cs typeface="Times New Roman" pitchFamily="18" charset="0"/>
                <a:hlinkClick r:id="rId3"/>
              </a:rPr>
              <a:t>mucosae</a:t>
            </a:r>
            <a:r>
              <a:rPr lang="en-US" sz="2000" dirty="0" smtClean="0">
                <a:latin typeface="Times New Roman" pitchFamily="18" charset="0"/>
                <a:cs typeface="Times New Roman" pitchFamily="18" charset="0"/>
              </a:rPr>
              <a:t>.</a:t>
            </a:r>
          </a:p>
          <a:p>
            <a:pPr algn="just"/>
            <a:r>
              <a:rPr lang="en-US" sz="2000" b="1" dirty="0" smtClean="0">
                <a:solidFill>
                  <a:srgbClr val="FF0000"/>
                </a:solidFill>
                <a:latin typeface="Times New Roman" pitchFamily="18" charset="0"/>
                <a:cs typeface="Times New Roman" pitchFamily="18" charset="0"/>
              </a:rPr>
              <a:t>Mucosa</a:t>
            </a:r>
          </a:p>
          <a:p>
            <a:pPr lvl="0" algn="just"/>
            <a:r>
              <a:rPr lang="en-US" sz="2000" dirty="0" smtClean="0">
                <a:solidFill>
                  <a:srgbClr val="FF0000"/>
                </a:solidFill>
                <a:latin typeface="Times New Roman" pitchFamily="18" charset="0"/>
                <a:cs typeface="Times New Roman" pitchFamily="18" charset="0"/>
              </a:rPr>
              <a:t>Surface</a:t>
            </a:r>
            <a:r>
              <a:rPr lang="en-US" sz="2000" i="1" dirty="0" smtClean="0">
                <a:solidFill>
                  <a:srgbClr val="FF0000"/>
                </a:solidFill>
                <a:latin typeface="Times New Roman" pitchFamily="18" charset="0"/>
                <a:cs typeface="Times New Roman" pitchFamily="18" charset="0"/>
              </a:rPr>
              <a:t> </a:t>
            </a:r>
            <a:r>
              <a:rPr lang="en-US" sz="2000" dirty="0" smtClean="0">
                <a:solidFill>
                  <a:srgbClr val="FF0000"/>
                </a:solidFill>
                <a:latin typeface="Times New Roman" pitchFamily="18" charset="0"/>
                <a:cs typeface="Times New Roman" pitchFamily="18" charset="0"/>
                <a:hlinkClick r:id="rId4" tooltip="Epithelium"/>
              </a:rPr>
              <a:t>epithelium</a:t>
            </a:r>
            <a:endParaRPr lang="en-US" sz="2000" dirty="0" smtClean="0">
              <a:solidFill>
                <a:srgbClr val="FF0000"/>
              </a:solidFill>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It begins abruptly at the jagged border of stratified </a:t>
            </a:r>
            <a:r>
              <a:rPr lang="en-US" sz="2000" dirty="0" err="1" smtClean="0">
                <a:latin typeface="Times New Roman" pitchFamily="18" charset="0"/>
                <a:cs typeface="Times New Roman" pitchFamily="18" charset="0"/>
              </a:rPr>
              <a:t>squamous</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tooltip="Epithelium"/>
              </a:rPr>
              <a:t>epithelium</a:t>
            </a:r>
            <a:r>
              <a:rPr lang="en-US" sz="2000" dirty="0" smtClean="0">
                <a:latin typeface="Times New Roman" pitchFamily="18" charset="0"/>
                <a:cs typeface="Times New Roman" pitchFamily="18" charset="0"/>
              </a:rPr>
              <a:t> of the </a:t>
            </a:r>
            <a:r>
              <a:rPr lang="en-US" sz="2000" dirty="0" err="1" smtClean="0">
                <a:latin typeface="Times New Roman" pitchFamily="18" charset="0"/>
                <a:cs typeface="Times New Roman" pitchFamily="18" charset="0"/>
              </a:rPr>
              <a:t>oesophageal</a:t>
            </a:r>
            <a:r>
              <a:rPr lang="en-US" sz="2000" dirty="0" smtClean="0">
                <a:latin typeface="Times New Roman" pitchFamily="18" charset="0"/>
                <a:cs typeface="Times New Roman" pitchFamily="18" charset="0"/>
              </a:rPr>
              <a:t> mucosa. It consists of a single layer of high columnar cells. The oval nucleus lies in the basal part of the cell.</a:t>
            </a:r>
          </a:p>
          <a:p>
            <a:pPr lvl="1" algn="just"/>
            <a:r>
              <a:rPr lang="en-US" sz="2000" dirty="0" smtClean="0">
                <a:latin typeface="Times New Roman" pitchFamily="18" charset="0"/>
                <a:cs typeface="Times New Roman" pitchFamily="18" charset="0"/>
              </a:rPr>
              <a:t>No distinct striated border can be seen with light microscope. The surface </a:t>
            </a:r>
            <a:r>
              <a:rPr lang="en-US" sz="2000" dirty="0" smtClean="0">
                <a:latin typeface="Times New Roman" pitchFamily="18" charset="0"/>
                <a:cs typeface="Times New Roman" pitchFamily="18" charset="0"/>
                <a:hlinkClick r:id="rId4" tooltip="Epithelium"/>
              </a:rPr>
              <a:t>epithelium</a:t>
            </a:r>
            <a:r>
              <a:rPr lang="en-US" sz="2000" dirty="0" smtClean="0">
                <a:latin typeface="Times New Roman" pitchFamily="18" charset="0"/>
                <a:cs typeface="Times New Roman" pitchFamily="18" charset="0"/>
              </a:rPr>
              <a:t> is continued into depression in the gastric mucosa - the gastric pits, bottom of which show shorter and broader cells. The </a:t>
            </a:r>
            <a:r>
              <a:rPr lang="en-US" sz="2000" dirty="0" smtClean="0">
                <a:latin typeface="Times New Roman" pitchFamily="18" charset="0"/>
                <a:cs typeface="Times New Roman" pitchFamily="18" charset="0"/>
                <a:hlinkClick r:id="rId5" tooltip="Glands"/>
              </a:rPr>
              <a:t>glands</a:t>
            </a:r>
            <a:r>
              <a:rPr lang="en-US" sz="2000" dirty="0" smtClean="0">
                <a:latin typeface="Times New Roman" pitchFamily="18" charset="0"/>
                <a:cs typeface="Times New Roman" pitchFamily="18" charset="0"/>
              </a:rPr>
              <a:t> open into the bottoms of gastric pits, which correspond to ducts.</a:t>
            </a:r>
          </a:p>
          <a:p>
            <a:endParaRPr lang="en-US" sz="2000" dirty="0"/>
          </a:p>
        </p:txBody>
      </p:sp>
      <p:sp>
        <p:nvSpPr>
          <p:cNvPr id="3" name="Title 2"/>
          <p:cNvSpPr>
            <a:spLocks noGrp="1"/>
          </p:cNvSpPr>
          <p:nvPr>
            <p:ph type="title"/>
          </p:nvPr>
        </p:nvSpPr>
        <p:spPr/>
        <p:txBody>
          <a:bodyPr>
            <a:normAutofit fontScale="90000"/>
          </a:bodyPr>
          <a:lstStyle/>
          <a:p>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2" tooltip="Stomach"/>
              </a:rPr>
              <a:t>STOMACH</a:t>
            </a:r>
            <a:endParaRPr lang="en-US"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r>
              <a:rPr lang="en-US" sz="2400" dirty="0" smtClean="0">
                <a:solidFill>
                  <a:srgbClr val="FF0000"/>
                </a:solidFill>
                <a:latin typeface="Times New Roman" pitchFamily="18" charset="0"/>
                <a:cs typeface="Times New Roman" pitchFamily="18" charset="0"/>
              </a:rPr>
              <a:t>Lamina</a:t>
            </a:r>
            <a:r>
              <a:rPr lang="en-US" sz="2400" i="1" dirty="0" smtClean="0">
                <a:solidFill>
                  <a:srgbClr val="FF0000"/>
                </a:solidFill>
                <a:latin typeface="Times New Roman" pitchFamily="18" charset="0"/>
                <a:cs typeface="Times New Roman" pitchFamily="18" charset="0"/>
              </a:rPr>
              <a:t> </a:t>
            </a:r>
            <a:r>
              <a:rPr lang="en-US" sz="2400" dirty="0" err="1" smtClean="0">
                <a:solidFill>
                  <a:srgbClr val="FF0000"/>
                </a:solidFill>
                <a:latin typeface="Times New Roman" pitchFamily="18" charset="0"/>
                <a:cs typeface="Times New Roman" pitchFamily="18" charset="0"/>
              </a:rPr>
              <a:t>propria</a:t>
            </a:r>
            <a:endParaRPr lang="en-US" sz="2400" dirty="0" smtClean="0">
              <a:solidFill>
                <a:srgbClr val="FF0000"/>
              </a:solidFill>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Contains gastric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supported by delicate connective tissue framework. The connective tissue contains fibroblasts and </a:t>
            </a:r>
            <a:r>
              <a:rPr lang="en-US" sz="2400" dirty="0" err="1" smtClean="0">
                <a:latin typeface="Times New Roman" pitchFamily="18" charset="0"/>
                <a:cs typeface="Times New Roman" pitchFamily="18" charset="0"/>
              </a:rPr>
              <a:t>histiocytes</a:t>
            </a:r>
            <a:r>
              <a:rPr lang="en-US" sz="2400" dirty="0" smtClean="0">
                <a:latin typeface="Times New Roman" pitchFamily="18" charset="0"/>
                <a:cs typeface="Times New Roman" pitchFamily="18" charset="0"/>
              </a:rPr>
              <a:t> and there is diffuse infiltration with lymphocytes. There is less connective tissue between the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than between the pits. The gastric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are simple branched tubular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Several of them open into one gastric pit. These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are of three types:</a:t>
            </a:r>
          </a:p>
          <a:p>
            <a:pPr lvl="2" algn="just"/>
            <a:r>
              <a:rPr lang="en-US" sz="2400" dirty="0" err="1" smtClean="0">
                <a:latin typeface="Times New Roman" pitchFamily="18" charset="0"/>
                <a:cs typeface="Times New Roman" pitchFamily="18" charset="0"/>
                <a:hlinkClick r:id="rId3"/>
              </a:rPr>
              <a:t>fundic</a:t>
            </a:r>
            <a:r>
              <a:rPr lang="en-US" sz="2400" dirty="0" smtClean="0">
                <a:latin typeface="Times New Roman" pitchFamily="18" charset="0"/>
                <a:cs typeface="Times New Roman" pitchFamily="18" charset="0"/>
              </a:rPr>
              <a:t>,</a:t>
            </a:r>
          </a:p>
          <a:p>
            <a:pPr lvl="2" algn="just"/>
            <a:r>
              <a:rPr lang="en-US" sz="2400" dirty="0" smtClean="0">
                <a:latin typeface="Times New Roman" pitchFamily="18" charset="0"/>
                <a:cs typeface="Times New Roman" pitchFamily="18" charset="0"/>
                <a:hlinkClick r:id="rId3"/>
              </a:rPr>
              <a:t>pyloric</a:t>
            </a:r>
            <a:r>
              <a:rPr lang="en-US" sz="2400" dirty="0" smtClean="0">
                <a:latin typeface="Times New Roman" pitchFamily="18" charset="0"/>
                <a:cs typeface="Times New Roman" pitchFamily="18" charset="0"/>
              </a:rPr>
              <a:t> and</a:t>
            </a:r>
          </a:p>
          <a:p>
            <a:pPr lvl="2" algn="just"/>
            <a:r>
              <a:rPr lang="en-US" sz="2400" dirty="0" smtClean="0">
                <a:latin typeface="Times New Roman" pitchFamily="18" charset="0"/>
                <a:cs typeface="Times New Roman" pitchFamily="18" charset="0"/>
                <a:hlinkClick r:id="rId3"/>
              </a:rPr>
              <a:t>cardiac glands</a:t>
            </a:r>
            <a:endParaRPr lang="en-US"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4"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lvl="0" algn="just"/>
            <a:r>
              <a:rPr lang="en-US" sz="2000" dirty="0" smtClean="0">
                <a:latin typeface="Times New Roman" pitchFamily="18" charset="0"/>
                <a:cs typeface="Times New Roman" pitchFamily="18" charset="0"/>
              </a:rPr>
              <a:t>This organ consists essentially of a lining of stratified </a:t>
            </a:r>
            <a:r>
              <a:rPr lang="en-US" sz="2000" b="1" dirty="0" err="1" smtClean="0">
                <a:latin typeface="Times New Roman" pitchFamily="18" charset="0"/>
                <a:cs typeface="Times New Roman" pitchFamily="18" charset="0"/>
              </a:rPr>
              <a:t>squamous</a:t>
            </a:r>
            <a:r>
              <a:rPr lang="en-US" sz="2000" b="1"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 and striated </a:t>
            </a:r>
            <a:r>
              <a:rPr lang="en-US" sz="2000" u="sng" dirty="0" smtClean="0">
                <a:latin typeface="Times New Roman" pitchFamily="18" charset="0"/>
                <a:cs typeface="Times New Roman" pitchFamily="18" charset="0"/>
                <a:hlinkClick r:id="rId3" tooltip="Muscle"/>
              </a:rPr>
              <a:t>muscle</a:t>
            </a:r>
            <a:r>
              <a:rPr lang="en-US" sz="2000" dirty="0" smtClean="0">
                <a:latin typeface="Times New Roman" pitchFamily="18" charset="0"/>
                <a:cs typeface="Times New Roman" pitchFamily="18" charset="0"/>
              </a:rPr>
              <a:t>, arranged in a number of layers. The connective tissue attaches the tough mucous membrane of the </a:t>
            </a:r>
            <a:r>
              <a:rPr lang="en-US" sz="2000" u="sng" dirty="0" smtClean="0">
                <a:latin typeface="Times New Roman" pitchFamily="18" charset="0"/>
                <a:cs typeface="Times New Roman" pitchFamily="18" charset="0"/>
                <a:hlinkClick r:id="rId4" tooltip="Tongue"/>
              </a:rPr>
              <a:t>tongue</a:t>
            </a:r>
            <a:r>
              <a:rPr lang="en-US" sz="2000" dirty="0" smtClean="0">
                <a:latin typeface="Times New Roman" pitchFamily="18" charset="0"/>
                <a:cs typeface="Times New Roman" pitchFamily="18" charset="0"/>
              </a:rPr>
              <a:t> to the muscular mass.</a:t>
            </a:r>
          </a:p>
          <a:p>
            <a:pPr lvl="0" algn="just"/>
            <a:r>
              <a:rPr lang="en-US" sz="2000" dirty="0" smtClean="0">
                <a:latin typeface="Times New Roman" pitchFamily="18" charset="0"/>
                <a:cs typeface="Times New Roman" pitchFamily="18" charset="0"/>
              </a:rPr>
              <a:t>The </a:t>
            </a:r>
            <a:r>
              <a:rPr lang="en-US" sz="2000" u="sng"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 of the </a:t>
            </a:r>
            <a:r>
              <a:rPr lang="en-US" sz="2000" u="sng" dirty="0" smtClean="0">
                <a:latin typeface="Times New Roman" pitchFamily="18" charset="0"/>
                <a:cs typeface="Times New Roman" pitchFamily="18" charset="0"/>
                <a:hlinkClick r:id="rId4" tooltip="Tongue"/>
              </a:rPr>
              <a:t>tongue</a:t>
            </a:r>
            <a:r>
              <a:rPr lang="en-US" sz="2000" dirty="0" smtClean="0">
                <a:latin typeface="Times New Roman" pitchFamily="18" charset="0"/>
                <a:cs typeface="Times New Roman" pitchFamily="18" charset="0"/>
              </a:rPr>
              <a:t> is thickest and has the </a:t>
            </a:r>
            <a:r>
              <a:rPr lang="en-US" sz="2000" dirty="0" smtClean="0">
                <a:solidFill>
                  <a:srgbClr val="FF0000"/>
                </a:solidFill>
                <a:latin typeface="Times New Roman" pitchFamily="18" charset="0"/>
                <a:cs typeface="Times New Roman" pitchFamily="18" charset="0"/>
              </a:rPr>
              <a:t>heaviest stratum </a:t>
            </a:r>
            <a:r>
              <a:rPr lang="en-US" sz="2000" dirty="0" err="1" smtClean="0">
                <a:solidFill>
                  <a:srgbClr val="FF0000"/>
                </a:solidFill>
                <a:latin typeface="Times New Roman" pitchFamily="18" charset="0"/>
                <a:cs typeface="Times New Roman" pitchFamily="18" charset="0"/>
              </a:rPr>
              <a:t>corneum</a:t>
            </a:r>
            <a:r>
              <a:rPr lang="en-US" sz="2000" dirty="0" smtClean="0">
                <a:solidFill>
                  <a:srgbClr val="FF000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on the dorsal surface. The </a:t>
            </a:r>
            <a:r>
              <a:rPr lang="en-US" sz="2000" u="sng" dirty="0" smtClean="0">
                <a:latin typeface="Times New Roman" pitchFamily="18" charset="0"/>
                <a:cs typeface="Times New Roman" pitchFamily="18" charset="0"/>
                <a:hlinkClick r:id="rId4" tooltip="Tongue"/>
              </a:rPr>
              <a:t>tongue</a:t>
            </a:r>
            <a:r>
              <a:rPr lang="en-US" sz="2000" dirty="0" smtClean="0">
                <a:latin typeface="Times New Roman" pitchFamily="18" charset="0"/>
                <a:cs typeface="Times New Roman" pitchFamily="18" charset="0"/>
              </a:rPr>
              <a:t> bears various papillae, which are named for their characteristic gross morphology.</a:t>
            </a:r>
          </a:p>
          <a:p>
            <a:pPr lvl="0" algn="just"/>
            <a:r>
              <a:rPr lang="en-US" sz="2000" dirty="0" smtClean="0">
                <a:latin typeface="Times New Roman" pitchFamily="18" charset="0"/>
                <a:cs typeface="Times New Roman" pitchFamily="18" charset="0"/>
              </a:rPr>
              <a:t>The</a:t>
            </a:r>
            <a:r>
              <a:rPr lang="en-US" sz="2000" i="1" dirty="0" smtClean="0">
                <a:latin typeface="Times New Roman" pitchFamily="18" charset="0"/>
                <a:cs typeface="Times New Roman" pitchFamily="18" charset="0"/>
              </a:rPr>
              <a:t> </a:t>
            </a:r>
            <a:r>
              <a:rPr lang="en-US" sz="2000" b="1" i="1" dirty="0" smtClean="0">
                <a:latin typeface="Times New Roman" pitchFamily="18" charset="0"/>
                <a:cs typeface="Times New Roman" pitchFamily="18" charset="0"/>
              </a:rPr>
              <a:t>papillae</a:t>
            </a:r>
            <a:r>
              <a:rPr lang="en-US" sz="2000" b="1" dirty="0" smtClean="0">
                <a:latin typeface="Times New Roman" pitchFamily="18" charset="0"/>
                <a:cs typeface="Times New Roman" pitchFamily="18" charset="0"/>
              </a:rPr>
              <a:t> are macroscopic projections </a:t>
            </a:r>
            <a:r>
              <a:rPr lang="en-US" sz="2000" dirty="0" smtClean="0">
                <a:latin typeface="Times New Roman" pitchFamily="18" charset="0"/>
                <a:cs typeface="Times New Roman" pitchFamily="18" charset="0"/>
              </a:rPr>
              <a:t>formed with a central core of connective tissue and a covering layer of stratified </a:t>
            </a:r>
            <a:r>
              <a:rPr lang="en-US" sz="2000" dirty="0" err="1" smtClean="0">
                <a:latin typeface="Times New Roman" pitchFamily="18" charset="0"/>
                <a:cs typeface="Times New Roman" pitchFamily="18" charset="0"/>
              </a:rPr>
              <a:t>squamous</a:t>
            </a:r>
            <a:r>
              <a:rPr lang="en-US" sz="2000" dirty="0" smtClean="0">
                <a:latin typeface="Times New Roman" pitchFamily="18" charset="0"/>
                <a:cs typeface="Times New Roman" pitchFamily="18" charset="0"/>
              </a:rPr>
              <a:t> </a:t>
            </a:r>
            <a:r>
              <a:rPr lang="en-US" sz="2000" u="sng"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a:t>
            </a:r>
          </a:p>
          <a:p>
            <a:pPr lvl="0" algn="just"/>
            <a:r>
              <a:rPr lang="en-US" sz="2000" dirty="0" smtClean="0">
                <a:latin typeface="Times New Roman" pitchFamily="18" charset="0"/>
                <a:cs typeface="Times New Roman" pitchFamily="18" charset="0"/>
              </a:rPr>
              <a:t>The tissue core may give rise to small microscopic papillae (commonly referred to as papillary bodies) over which the </a:t>
            </a:r>
            <a:r>
              <a:rPr lang="en-US" sz="2000" u="sng"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 is </a:t>
            </a:r>
            <a:r>
              <a:rPr lang="en-US" sz="2000" dirty="0" err="1" smtClean="0">
                <a:latin typeface="Times New Roman" pitchFamily="18" charset="0"/>
                <a:cs typeface="Times New Roman" pitchFamily="18" charset="0"/>
              </a:rPr>
              <a:t>moulded</a:t>
            </a:r>
            <a:r>
              <a:rPr lang="en-US" sz="2000" dirty="0" smtClean="0">
                <a:latin typeface="Times New Roman" pitchFamily="18" charset="0"/>
                <a:cs typeface="Times New Roman" pitchFamily="18" charset="0"/>
              </a:rPr>
              <a:t>. According to the shape, the (macroscopic) papillae of the </a:t>
            </a:r>
            <a:r>
              <a:rPr lang="en-US" sz="2000" u="sng" dirty="0" smtClean="0">
                <a:latin typeface="Times New Roman" pitchFamily="18" charset="0"/>
                <a:cs typeface="Times New Roman" pitchFamily="18" charset="0"/>
                <a:hlinkClick r:id="rId4" tooltip="Tongue"/>
              </a:rPr>
              <a:t>tongue</a:t>
            </a:r>
            <a:r>
              <a:rPr lang="en-US" sz="2000" dirty="0" smtClean="0">
                <a:latin typeface="Times New Roman" pitchFamily="18" charset="0"/>
                <a:cs typeface="Times New Roman" pitchFamily="18" charset="0"/>
              </a:rPr>
              <a:t> are divided into various types.</a:t>
            </a:r>
          </a:p>
          <a:p>
            <a:pPr lvl="1" algn="just"/>
            <a:r>
              <a:rPr lang="en-US" sz="2000" dirty="0" err="1" smtClean="0">
                <a:latin typeface="Times New Roman" pitchFamily="18" charset="0"/>
                <a:cs typeface="Times New Roman" pitchFamily="18" charset="0"/>
              </a:rPr>
              <a:t>Filliform</a:t>
            </a:r>
            <a:r>
              <a:rPr lang="en-US" sz="2000" dirty="0" smtClean="0">
                <a:latin typeface="Times New Roman" pitchFamily="18" charset="0"/>
                <a:cs typeface="Times New Roman" pitchFamily="18" charset="0"/>
              </a:rPr>
              <a:t>,</a:t>
            </a:r>
          </a:p>
          <a:p>
            <a:pPr lvl="1" algn="just"/>
            <a:r>
              <a:rPr lang="en-US" sz="2000" dirty="0" err="1" smtClean="0">
                <a:latin typeface="Times New Roman" pitchFamily="18" charset="0"/>
                <a:cs typeface="Times New Roman" pitchFamily="18" charset="0"/>
              </a:rPr>
              <a:t>Fungiform</a:t>
            </a:r>
            <a:r>
              <a:rPr lang="en-US" sz="2000" dirty="0" smtClean="0">
                <a:latin typeface="Times New Roman" pitchFamily="18" charset="0"/>
                <a:cs typeface="Times New Roman" pitchFamily="18" charset="0"/>
              </a:rPr>
              <a:t>,</a:t>
            </a:r>
          </a:p>
          <a:p>
            <a:pPr lvl="1" algn="just"/>
            <a:r>
              <a:rPr lang="en-US" sz="2000" dirty="0" err="1" smtClean="0">
                <a:latin typeface="Times New Roman" pitchFamily="18" charset="0"/>
                <a:cs typeface="Times New Roman" pitchFamily="18" charset="0"/>
              </a:rPr>
              <a:t>Cirucumvallate</a:t>
            </a:r>
            <a:r>
              <a:rPr lang="en-US" sz="2000" dirty="0" smtClean="0">
                <a:latin typeface="Times New Roman" pitchFamily="18" charset="0"/>
                <a:cs typeface="Times New Roman" pitchFamily="18" charset="0"/>
              </a:rPr>
              <a:t> (present in all animals) and</a:t>
            </a:r>
          </a:p>
          <a:p>
            <a:pPr lvl="1" algn="just"/>
            <a:r>
              <a:rPr lang="en-US" sz="2000" dirty="0" smtClean="0">
                <a:latin typeface="Times New Roman" pitchFamily="18" charset="0"/>
                <a:cs typeface="Times New Roman" pitchFamily="18" charset="0"/>
              </a:rPr>
              <a:t>Foliate (present in horse, donkey, ).</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TONGUE  of ruminant</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lvl="1"/>
            <a:r>
              <a:rPr lang="en-US" sz="2400" b="1" dirty="0" err="1" smtClean="0">
                <a:solidFill>
                  <a:srgbClr val="FF0000"/>
                </a:solidFill>
              </a:rPr>
              <a:t>Fundic</a:t>
            </a:r>
            <a:r>
              <a:rPr lang="en-US" sz="2400" b="1" dirty="0" smtClean="0">
                <a:solidFill>
                  <a:srgbClr val="FF0000"/>
                </a:solidFill>
              </a:rPr>
              <a:t> </a:t>
            </a:r>
            <a:r>
              <a:rPr lang="en-US" sz="2400" b="1" dirty="0" smtClean="0">
                <a:solidFill>
                  <a:srgbClr val="FF0000"/>
                </a:solidFill>
                <a:hlinkClick r:id="rId2" tooltip="Glands"/>
              </a:rPr>
              <a:t>glands</a:t>
            </a:r>
            <a:endParaRPr lang="en-US" sz="2400" b="1" dirty="0" smtClean="0">
              <a:solidFill>
                <a:srgbClr val="FF0000"/>
              </a:solidFill>
            </a:endParaRPr>
          </a:p>
          <a:p>
            <a:pPr lvl="2"/>
            <a:r>
              <a:rPr lang="en-US" sz="2400" dirty="0" smtClean="0">
                <a:latin typeface="Times New Roman" pitchFamily="18" charset="0"/>
                <a:cs typeface="Times New Roman" pitchFamily="18" charset="0"/>
              </a:rPr>
              <a:t>They are distributed through the greater part of gastric mucosa. Each gland consists of a body or main part, which ends below in a blind and dilated extremity (the </a:t>
            </a:r>
            <a:r>
              <a:rPr lang="en-US" sz="2400" dirty="0" err="1" smtClean="0">
                <a:latin typeface="Times New Roman" pitchFamily="18" charset="0"/>
                <a:cs typeface="Times New Roman" pitchFamily="18" charset="0"/>
              </a:rPr>
              <a:t>fundus</a:t>
            </a:r>
            <a:r>
              <a:rPr lang="en-US" sz="2400" dirty="0" smtClean="0">
                <a:latin typeface="Times New Roman" pitchFamily="18" charset="0"/>
                <a:cs typeface="Times New Roman" pitchFamily="18" charset="0"/>
              </a:rPr>
              <a:t>) and is continued upwards into a constricted portion, the neck, which opens into the bottom of a gastric pit. The body of the gland contains two kinds of cells- </a:t>
            </a:r>
            <a:r>
              <a:rPr lang="en-US" sz="2400" b="1" dirty="0" smtClean="0">
                <a:latin typeface="Times New Roman" pitchFamily="18" charset="0"/>
                <a:cs typeface="Times New Roman" pitchFamily="18" charset="0"/>
              </a:rPr>
              <a:t>Chief and parietal</a:t>
            </a:r>
            <a:r>
              <a:rPr lang="en-US" sz="2400" dirty="0" smtClean="0">
                <a:latin typeface="Times New Roman" pitchFamily="18" charset="0"/>
                <a:cs typeface="Times New Roman" pitchFamily="18" charset="0"/>
              </a:rPr>
              <a:t>.</a:t>
            </a:r>
          </a:p>
          <a:p>
            <a:pPr lvl="2"/>
            <a:r>
              <a:rPr lang="en-US" sz="2400" b="1" i="1" dirty="0" smtClean="0">
                <a:latin typeface="Times New Roman" pitchFamily="18" charset="0"/>
                <a:cs typeface="Times New Roman" pitchFamily="18" charset="0"/>
              </a:rPr>
              <a:t>Chief cells</a:t>
            </a:r>
            <a:endParaRPr lang="en-US" sz="2400" b="1" dirty="0" smtClean="0">
              <a:latin typeface="Times New Roman" pitchFamily="18" charset="0"/>
              <a:cs typeface="Times New Roman" pitchFamily="18" charset="0"/>
            </a:endParaRPr>
          </a:p>
          <a:p>
            <a:pPr lvl="3"/>
            <a:r>
              <a:rPr lang="en-US" sz="2400" dirty="0" smtClean="0">
                <a:latin typeface="Times New Roman" pitchFamily="18" charset="0"/>
                <a:cs typeface="Times New Roman" pitchFamily="18" charset="0"/>
              </a:rPr>
              <a:t>These are </a:t>
            </a:r>
            <a:r>
              <a:rPr lang="en-US" sz="2400" dirty="0" err="1" smtClean="0">
                <a:latin typeface="Times New Roman" pitchFamily="18" charset="0"/>
                <a:cs typeface="Times New Roman" pitchFamily="18" charset="0"/>
              </a:rPr>
              <a:t>cuboidal</a:t>
            </a:r>
            <a:r>
              <a:rPr lang="en-US" sz="2400" dirty="0" smtClean="0">
                <a:latin typeface="Times New Roman" pitchFamily="18" charset="0"/>
                <a:cs typeface="Times New Roman" pitchFamily="18" charset="0"/>
              </a:rPr>
              <a:t> or pyramidal and contain coarse </a:t>
            </a:r>
            <a:r>
              <a:rPr lang="en-US" sz="2400" dirty="0" err="1" smtClean="0">
                <a:latin typeface="Times New Roman" pitchFamily="18" charset="0"/>
                <a:cs typeface="Times New Roman" pitchFamily="18" charset="0"/>
              </a:rPr>
              <a:t>secretory</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zymogen</a:t>
            </a:r>
            <a:r>
              <a:rPr lang="en-US" sz="2400" dirty="0" smtClean="0">
                <a:latin typeface="Times New Roman" pitchFamily="18" charset="0"/>
                <a:cs typeface="Times New Roman" pitchFamily="18" charset="0"/>
              </a:rPr>
              <a:t>) granules. In H and E preparations the cytoplasm of chief cells stain blue. Nuclei are spheroid and are at the basal end, Chief cells secrete </a:t>
            </a:r>
            <a:r>
              <a:rPr lang="en-US" sz="2400" i="1" dirty="0" smtClean="0">
                <a:latin typeface="Times New Roman" pitchFamily="18" charset="0"/>
                <a:cs typeface="Times New Roman" pitchFamily="18" charset="0"/>
              </a:rPr>
              <a:t>pepsin</a:t>
            </a:r>
            <a:r>
              <a:rPr lang="en-US" sz="2000" i="1"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3"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2" algn="just"/>
            <a:r>
              <a:rPr lang="en-US" sz="2000" dirty="0" err="1" smtClean="0">
                <a:solidFill>
                  <a:srgbClr val="FF0000"/>
                </a:solidFill>
              </a:rPr>
              <a:t>Fundic</a:t>
            </a:r>
            <a:r>
              <a:rPr lang="en-US" sz="2000" dirty="0" smtClean="0">
                <a:solidFill>
                  <a:srgbClr val="FF0000"/>
                </a:solidFill>
              </a:rPr>
              <a:t> Gland- </a:t>
            </a:r>
            <a:r>
              <a:rPr lang="en-US" sz="2000" b="1" i="1" dirty="0" smtClean="0">
                <a:latin typeface="Times New Roman" pitchFamily="18" charset="0"/>
                <a:cs typeface="Times New Roman" pitchFamily="18" charset="0"/>
              </a:rPr>
              <a:t>Parietal cells</a:t>
            </a:r>
            <a:endParaRPr lang="en-US" sz="2000" b="1" dirty="0" smtClean="0">
              <a:latin typeface="Times New Roman" pitchFamily="18" charset="0"/>
              <a:cs typeface="Times New Roman" pitchFamily="18" charset="0"/>
            </a:endParaRPr>
          </a:p>
          <a:p>
            <a:pPr lvl="3" algn="just"/>
            <a:r>
              <a:rPr lang="en-US" sz="2000" dirty="0" smtClean="0">
                <a:latin typeface="Times New Roman" pitchFamily="18" charset="0"/>
                <a:cs typeface="Times New Roman" pitchFamily="18" charset="0"/>
              </a:rPr>
              <a:t>These are larger than chief cells, and are oval or polygonal; the finely granular cytoplasm stains deeply with acid dyes (eosin). </a:t>
            </a:r>
            <a:r>
              <a:rPr lang="en-US" sz="2000" b="1" dirty="0" smtClean="0">
                <a:latin typeface="Times New Roman" pitchFamily="18" charset="0"/>
                <a:cs typeface="Times New Roman" pitchFamily="18" charset="0"/>
              </a:rPr>
              <a:t>Nucleus is spherical </a:t>
            </a:r>
            <a:r>
              <a:rPr lang="en-US" sz="2000" dirty="0" smtClean="0">
                <a:latin typeface="Times New Roman" pitchFamily="18" charset="0"/>
                <a:cs typeface="Times New Roman" pitchFamily="18" charset="0"/>
              </a:rPr>
              <a:t>and centrally located in the cell. These cells lie outside the Chief cells or between them. They maintain connection with the lumen by </a:t>
            </a:r>
            <a:r>
              <a:rPr lang="en-US" sz="2000" b="1" dirty="0" smtClean="0">
                <a:latin typeface="Times New Roman" pitchFamily="18" charset="0"/>
                <a:cs typeface="Times New Roman" pitchFamily="18" charset="0"/>
              </a:rPr>
              <a:t>intercellular </a:t>
            </a:r>
            <a:r>
              <a:rPr lang="en-US" sz="2000" b="1" dirty="0" err="1" smtClean="0">
                <a:latin typeface="Times New Roman" pitchFamily="18" charset="0"/>
                <a:cs typeface="Times New Roman" pitchFamily="18" charset="0"/>
              </a:rPr>
              <a:t>canaliculi</a:t>
            </a:r>
            <a:r>
              <a:rPr lang="en-US" sz="2000" dirty="0" smtClean="0">
                <a:latin typeface="Times New Roman" pitchFamily="18" charset="0"/>
                <a:cs typeface="Times New Roman" pitchFamily="18" charset="0"/>
              </a:rPr>
              <a:t>, which extend between the chief cells. Intracellular </a:t>
            </a:r>
            <a:r>
              <a:rPr lang="en-US" sz="2000" dirty="0" err="1" smtClean="0">
                <a:latin typeface="Times New Roman" pitchFamily="18" charset="0"/>
                <a:cs typeface="Times New Roman" pitchFamily="18" charset="0"/>
              </a:rPr>
              <a:t>canaliculi</a:t>
            </a:r>
            <a:r>
              <a:rPr lang="en-US" sz="2000" dirty="0" smtClean="0">
                <a:latin typeface="Times New Roman" pitchFamily="18" charset="0"/>
                <a:cs typeface="Times New Roman" pitchFamily="18" charset="0"/>
              </a:rPr>
              <a:t> are also present. The </a:t>
            </a:r>
            <a:r>
              <a:rPr lang="en-US" sz="2000" b="1" dirty="0" smtClean="0">
                <a:latin typeface="Times New Roman" pitchFamily="18" charset="0"/>
                <a:cs typeface="Times New Roman" pitchFamily="18" charset="0"/>
              </a:rPr>
              <a:t>parietal cells/ </a:t>
            </a:r>
            <a:r>
              <a:rPr lang="en-US" sz="2000" b="1" dirty="0" err="1" smtClean="0">
                <a:latin typeface="Times New Roman" pitchFamily="18" charset="0"/>
                <a:cs typeface="Times New Roman" pitchFamily="18" charset="0"/>
              </a:rPr>
              <a:t>oxyntic</a:t>
            </a:r>
            <a:r>
              <a:rPr lang="en-US" sz="2000" b="1" dirty="0" smtClean="0">
                <a:latin typeface="Times New Roman" pitchFamily="18" charset="0"/>
                <a:cs typeface="Times New Roman" pitchFamily="18" charset="0"/>
              </a:rPr>
              <a:t> cells </a:t>
            </a:r>
            <a:r>
              <a:rPr lang="en-US" sz="2000" dirty="0" smtClean="0">
                <a:latin typeface="Times New Roman" pitchFamily="18" charset="0"/>
                <a:cs typeface="Times New Roman" pitchFamily="18" charset="0"/>
              </a:rPr>
              <a:t>secrete </a:t>
            </a:r>
            <a:r>
              <a:rPr lang="en-US" sz="2000" b="1" i="1" dirty="0" smtClean="0">
                <a:latin typeface="Times New Roman" pitchFamily="18" charset="0"/>
                <a:cs typeface="Times New Roman" pitchFamily="18" charset="0"/>
              </a:rPr>
              <a:t>hydrochloric acid.</a:t>
            </a:r>
            <a:endParaRPr lang="en-US" sz="2000" b="1" dirty="0" smtClean="0">
              <a:latin typeface="Times New Roman" pitchFamily="18" charset="0"/>
              <a:cs typeface="Times New Roman" pitchFamily="18" charset="0"/>
            </a:endParaRPr>
          </a:p>
          <a:p>
            <a:pPr lvl="3" algn="just"/>
            <a:r>
              <a:rPr lang="en-US" sz="2000" dirty="0" smtClean="0">
                <a:latin typeface="Times New Roman" pitchFamily="18" charset="0"/>
                <a:cs typeface="Times New Roman" pitchFamily="18" charset="0"/>
              </a:rPr>
              <a:t>The neck of the gland is made up of mucous cells, which may be interspersed among parietal cells. They are </a:t>
            </a:r>
            <a:r>
              <a:rPr lang="en-US" sz="2000" dirty="0" err="1" smtClean="0">
                <a:latin typeface="Times New Roman" pitchFamily="18" charset="0"/>
                <a:cs typeface="Times New Roman" pitchFamily="18" charset="0"/>
              </a:rPr>
              <a:t>cuboidal</a:t>
            </a:r>
            <a:r>
              <a:rPr lang="en-US" sz="2000" dirty="0" smtClean="0">
                <a:latin typeface="Times New Roman" pitchFamily="18" charset="0"/>
                <a:cs typeface="Times New Roman" pitchFamily="18" charset="0"/>
              </a:rPr>
              <a:t> with oval nuclei situated at the base of the cell. The cytoplasm stains light blue in ordinary preparations. These cells secrete mucous, it is believed that the mucous secreted by these cells contains </a:t>
            </a:r>
            <a:r>
              <a:rPr lang="en-US" sz="2000" dirty="0" err="1" smtClean="0">
                <a:latin typeface="Times New Roman" pitchFamily="18" charset="0"/>
                <a:cs typeface="Times New Roman" pitchFamily="18" charset="0"/>
              </a:rPr>
              <a:t>the</a:t>
            </a:r>
            <a:r>
              <a:rPr lang="en-US" sz="2000" i="1" dirty="0" err="1" smtClean="0">
                <a:latin typeface="Times New Roman" pitchFamily="18" charset="0"/>
                <a:cs typeface="Times New Roman" pitchFamily="18" charset="0"/>
              </a:rPr>
              <a:t>intrinsic</a:t>
            </a:r>
            <a:r>
              <a:rPr lang="en-US" sz="2000" i="1" dirty="0" smtClean="0">
                <a:latin typeface="Times New Roman" pitchFamily="18" charset="0"/>
                <a:cs typeface="Times New Roman" pitchFamily="18" charset="0"/>
              </a:rPr>
              <a:t> factor</a:t>
            </a:r>
            <a:r>
              <a:rPr lang="en-US" sz="2000" dirty="0" smtClean="0">
                <a:latin typeface="Times New Roman" pitchFamily="18" charset="0"/>
                <a:cs typeface="Times New Roman" pitchFamily="18" charset="0"/>
              </a:rPr>
              <a:t>, which enhances the absorption of </a:t>
            </a:r>
            <a:r>
              <a:rPr lang="en-US" sz="2000" b="1" i="1" dirty="0" smtClean="0">
                <a:latin typeface="Times New Roman" pitchFamily="18" charset="0"/>
                <a:cs typeface="Times New Roman" pitchFamily="18" charset="0"/>
              </a:rPr>
              <a:t>extrinsic factor</a:t>
            </a:r>
            <a:r>
              <a:rPr lang="en-US" sz="2000" b="1" dirty="0" smtClean="0">
                <a:latin typeface="Times New Roman" pitchFamily="18" charset="0"/>
                <a:cs typeface="Times New Roman" pitchFamily="18" charset="0"/>
              </a:rPr>
              <a:t> (Vitamin B12) necessary for </a:t>
            </a:r>
            <a:r>
              <a:rPr lang="en-US" sz="2000" b="1" dirty="0" err="1" smtClean="0">
                <a:latin typeface="Times New Roman" pitchFamily="18" charset="0"/>
                <a:cs typeface="Times New Roman" pitchFamily="18" charset="0"/>
                <a:hlinkClick r:id="rId2" tooltip="Haemopoiesis"/>
              </a:rPr>
              <a:t>haemopoiesis</a:t>
            </a:r>
            <a:r>
              <a:rPr lang="en-US" sz="2000" b="1" dirty="0" smtClean="0">
                <a:latin typeface="Times New Roman" pitchFamily="18" charset="0"/>
                <a:cs typeface="Times New Roman" pitchFamily="18" charset="0"/>
              </a:rPr>
              <a:t>.</a:t>
            </a:r>
          </a:p>
          <a:p>
            <a:pPr algn="just">
              <a:buNone/>
            </a:pPr>
            <a:r>
              <a:rPr lang="en-US" sz="2000" dirty="0" smtClean="0">
                <a:solidFill>
                  <a:srgbClr val="FF0000"/>
                </a:solidFill>
                <a:latin typeface="Times New Roman" pitchFamily="18" charset="0"/>
                <a:cs typeface="Times New Roman" pitchFamily="18" charset="0"/>
              </a:rPr>
              <a:t> </a:t>
            </a:r>
            <a:endParaRPr lang="en-US" sz="2000" dirty="0">
              <a:solidFill>
                <a:srgbClr val="FF0000"/>
              </a:solidFill>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3"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2"/>
            <a:r>
              <a:rPr lang="en-US" sz="2400" b="1" i="1" dirty="0" smtClean="0">
                <a:solidFill>
                  <a:srgbClr val="FF0000"/>
                </a:solidFill>
                <a:latin typeface="Times New Roman" pitchFamily="18" charset="0"/>
                <a:cs typeface="Times New Roman" pitchFamily="18" charset="0"/>
              </a:rPr>
              <a:t>FUNDIC GLAND-</a:t>
            </a:r>
          </a:p>
          <a:p>
            <a:pPr lvl="2"/>
            <a:endParaRPr lang="en-US" sz="2400" b="1" i="1" dirty="0" smtClean="0">
              <a:solidFill>
                <a:srgbClr val="FF0000"/>
              </a:solidFill>
              <a:latin typeface="Times New Roman" pitchFamily="18" charset="0"/>
              <a:cs typeface="Times New Roman" pitchFamily="18" charset="0"/>
            </a:endParaRPr>
          </a:p>
          <a:p>
            <a:pPr lvl="2"/>
            <a:r>
              <a:rPr lang="en-US" sz="2400" b="1" i="1" dirty="0" err="1" smtClean="0">
                <a:latin typeface="Times New Roman" pitchFamily="18" charset="0"/>
                <a:cs typeface="Times New Roman" pitchFamily="18" charset="0"/>
              </a:rPr>
              <a:t>Argentaffin</a:t>
            </a:r>
            <a:r>
              <a:rPr lang="en-US" sz="2400" b="1" i="1" dirty="0" smtClean="0">
                <a:latin typeface="Times New Roman" pitchFamily="18" charset="0"/>
                <a:cs typeface="Times New Roman" pitchFamily="18" charset="0"/>
              </a:rPr>
              <a:t> cells or (</a:t>
            </a:r>
            <a:r>
              <a:rPr lang="en-US" sz="2400" b="1" i="1" dirty="0" err="1" smtClean="0">
                <a:latin typeface="Times New Roman" pitchFamily="18" charset="0"/>
                <a:cs typeface="Times New Roman" pitchFamily="18" charset="0"/>
              </a:rPr>
              <a:t>Chromaffin</a:t>
            </a:r>
            <a:r>
              <a:rPr lang="en-US" sz="2400" b="1" i="1" dirty="0" smtClean="0">
                <a:latin typeface="Times New Roman" pitchFamily="18" charset="0"/>
                <a:cs typeface="Times New Roman" pitchFamily="18" charset="0"/>
              </a:rPr>
              <a:t> cells)</a:t>
            </a:r>
            <a:endParaRPr lang="en-US" sz="2400" b="1" dirty="0" smtClean="0">
              <a:latin typeface="Times New Roman" pitchFamily="18" charset="0"/>
              <a:cs typeface="Times New Roman" pitchFamily="18" charset="0"/>
            </a:endParaRPr>
          </a:p>
          <a:p>
            <a:pPr lvl="3" algn="just"/>
            <a:r>
              <a:rPr lang="en-US" sz="2400" dirty="0" smtClean="0">
                <a:latin typeface="Times New Roman" pitchFamily="18" charset="0"/>
                <a:cs typeface="Times New Roman" pitchFamily="18" charset="0"/>
              </a:rPr>
              <a:t>These cells show fine </a:t>
            </a:r>
            <a:r>
              <a:rPr lang="en-US" sz="2400" b="1" dirty="0" err="1" smtClean="0">
                <a:latin typeface="Times New Roman" pitchFamily="18" charset="0"/>
                <a:cs typeface="Times New Roman" pitchFamily="18" charset="0"/>
              </a:rPr>
              <a:t>cytoplasmic</a:t>
            </a:r>
            <a:r>
              <a:rPr lang="en-US" sz="2400" b="1" dirty="0" smtClean="0">
                <a:latin typeface="Times New Roman" pitchFamily="18" charset="0"/>
                <a:cs typeface="Times New Roman" pitchFamily="18" charset="0"/>
              </a:rPr>
              <a:t> granules, </a:t>
            </a:r>
            <a:r>
              <a:rPr lang="en-US" sz="2400" dirty="0" smtClean="0">
                <a:latin typeface="Times New Roman" pitchFamily="18" charset="0"/>
                <a:cs typeface="Times New Roman" pitchFamily="18" charset="0"/>
              </a:rPr>
              <a:t>staining black by </a:t>
            </a:r>
            <a:r>
              <a:rPr lang="en-US" sz="2400" b="1" dirty="0" smtClean="0">
                <a:latin typeface="Times New Roman" pitchFamily="18" charset="0"/>
                <a:cs typeface="Times New Roman" pitchFamily="18" charset="0"/>
              </a:rPr>
              <a:t>silver impregnation </a:t>
            </a:r>
            <a:r>
              <a:rPr lang="en-US" sz="2400" dirty="0" smtClean="0">
                <a:latin typeface="Times New Roman" pitchFamily="18" charset="0"/>
                <a:cs typeface="Times New Roman" pitchFamily="18" charset="0"/>
              </a:rPr>
              <a:t>technique may occur as isolated cells between the basement membrane and chief cells. They are said to contain, </a:t>
            </a:r>
            <a:r>
              <a:rPr lang="en-US" sz="2400" b="1" dirty="0" smtClean="0">
                <a:latin typeface="Times New Roman" pitchFamily="18" charset="0"/>
                <a:cs typeface="Times New Roman" pitchFamily="18" charset="0"/>
              </a:rPr>
              <a:t>serotonin, a vasoconstrictor substance, </a:t>
            </a:r>
            <a:r>
              <a:rPr lang="en-US" sz="2400" dirty="0" smtClean="0">
                <a:latin typeface="Times New Roman" pitchFamily="18" charset="0"/>
                <a:cs typeface="Times New Roman" pitchFamily="18" charset="0"/>
              </a:rPr>
              <a:t>which stimulates the contraction of plain </a:t>
            </a:r>
            <a:r>
              <a:rPr lang="en-US" sz="2400" dirty="0" smtClean="0">
                <a:latin typeface="Times New Roman" pitchFamily="18" charset="0"/>
                <a:cs typeface="Times New Roman" pitchFamily="18" charset="0"/>
                <a:hlinkClick r:id="rId2" tooltip="Muscle"/>
              </a:rPr>
              <a:t>muscle</a:t>
            </a:r>
            <a:endParaRPr lang="en-US" sz="2400" dirty="0" smtClean="0">
              <a:latin typeface="Times New Roman" pitchFamily="18" charset="0"/>
              <a:cs typeface="Times New Roman" pitchFamily="18" charset="0"/>
            </a:endParaRPr>
          </a:p>
          <a:p>
            <a:endParaRPr lang="en-US" sz="2400"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3"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1" algn="just"/>
            <a:r>
              <a:rPr lang="en-US" sz="2400" b="1" i="1" dirty="0" smtClean="0">
                <a:solidFill>
                  <a:srgbClr val="FF0000"/>
                </a:solidFill>
                <a:latin typeface="Times New Roman" pitchFamily="18" charset="0"/>
                <a:cs typeface="Times New Roman" pitchFamily="18" charset="0"/>
              </a:rPr>
              <a:t>Pyloric </a:t>
            </a:r>
            <a:r>
              <a:rPr lang="en-US" sz="2400" b="1" i="1" dirty="0" smtClean="0">
                <a:solidFill>
                  <a:srgbClr val="FF0000"/>
                </a:solidFill>
                <a:latin typeface="Times New Roman" pitchFamily="18" charset="0"/>
                <a:cs typeface="Times New Roman" pitchFamily="18" charset="0"/>
                <a:hlinkClick r:id="rId2" tooltip="Glands"/>
              </a:rPr>
              <a:t>glands</a:t>
            </a:r>
            <a:endParaRPr lang="en-US" sz="2400" b="1" dirty="0" smtClean="0">
              <a:solidFill>
                <a:srgbClr val="FF0000"/>
              </a:solidFill>
              <a:latin typeface="Times New Roman" pitchFamily="18" charset="0"/>
              <a:cs typeface="Times New Roman" pitchFamily="18" charset="0"/>
            </a:endParaRPr>
          </a:p>
          <a:p>
            <a:pPr lvl="2" algn="just"/>
            <a:r>
              <a:rPr lang="en-US" sz="2400" dirty="0" smtClean="0">
                <a:latin typeface="Times New Roman" pitchFamily="18" charset="0"/>
                <a:cs typeface="Times New Roman" pitchFamily="18" charset="0"/>
              </a:rPr>
              <a:t>These are coiled tubular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In sections mostly transverse and oblique sections of the tubule are seen. The ducts of the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are longer but the body is shorter and the cells of the body resemble mucous cells.</a:t>
            </a:r>
          </a:p>
          <a:p>
            <a:pPr lvl="2" algn="just"/>
            <a:endParaRPr lang="en-US" sz="2400" dirty="0" smtClean="0">
              <a:latin typeface="Times New Roman" pitchFamily="18" charset="0"/>
              <a:cs typeface="Times New Roman" pitchFamily="18" charset="0"/>
            </a:endParaRPr>
          </a:p>
          <a:p>
            <a:pPr lvl="2"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secrete mainly mucous. Between the cells of the gland, narrow </a:t>
            </a:r>
            <a:r>
              <a:rPr lang="en-US" sz="2400" b="1" dirty="0" err="1" smtClean="0">
                <a:latin typeface="Times New Roman" pitchFamily="18" charset="0"/>
                <a:cs typeface="Times New Roman" pitchFamily="18" charset="0"/>
              </a:rPr>
              <a:t>eosinophilic</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Stohr’s</a:t>
            </a:r>
            <a:r>
              <a:rPr lang="en-US" sz="2400" b="1" i="1" dirty="0" smtClean="0">
                <a:latin typeface="Times New Roman" pitchFamily="18" charset="0"/>
                <a:cs typeface="Times New Roman" pitchFamily="18" charset="0"/>
              </a:rPr>
              <a:t> cells</a:t>
            </a:r>
            <a:r>
              <a:rPr lang="en-US" sz="2400" dirty="0" smtClean="0">
                <a:latin typeface="Times New Roman" pitchFamily="18" charset="0"/>
                <a:cs typeface="Times New Roman" pitchFamily="18" charset="0"/>
              </a:rPr>
              <a:t> are often found. The gastric pits or ducts are longer (or deeper) and are lined by </a:t>
            </a:r>
            <a:r>
              <a:rPr lang="en-US" sz="2400" b="1" dirty="0" err="1" smtClean="0">
                <a:latin typeface="Times New Roman" pitchFamily="18" charset="0"/>
                <a:cs typeface="Times New Roman" pitchFamily="18" charset="0"/>
              </a:rPr>
              <a:t>eosinophilic</a:t>
            </a:r>
            <a:r>
              <a:rPr lang="en-US" sz="2400" b="1" dirty="0" smtClean="0">
                <a:latin typeface="Times New Roman" pitchFamily="18" charset="0"/>
                <a:cs typeface="Times New Roman" pitchFamily="18" charset="0"/>
              </a:rPr>
              <a:t> columnar cells</a:t>
            </a:r>
            <a:r>
              <a:rPr lang="en-US" sz="2400"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3"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1" algn="just"/>
            <a:r>
              <a:rPr lang="en-US" sz="2400" b="1" i="1" dirty="0" smtClean="0">
                <a:solidFill>
                  <a:srgbClr val="FF0000"/>
                </a:solidFill>
                <a:latin typeface="Times New Roman" pitchFamily="18" charset="0"/>
                <a:cs typeface="Times New Roman" pitchFamily="18" charset="0"/>
              </a:rPr>
              <a:t>Cardiac </a:t>
            </a:r>
            <a:r>
              <a:rPr lang="en-US" sz="2400" b="1" i="1" dirty="0" smtClean="0">
                <a:solidFill>
                  <a:srgbClr val="FF0000"/>
                </a:solidFill>
                <a:latin typeface="Times New Roman" pitchFamily="18" charset="0"/>
                <a:cs typeface="Times New Roman" pitchFamily="18" charset="0"/>
                <a:hlinkClick r:id="rId2" tooltip="Glands"/>
              </a:rPr>
              <a:t>glands</a:t>
            </a:r>
            <a:endParaRPr lang="en-US" sz="2400" b="1" dirty="0" smtClean="0">
              <a:solidFill>
                <a:srgbClr val="FF0000"/>
              </a:solidFill>
              <a:latin typeface="Times New Roman" pitchFamily="18" charset="0"/>
              <a:cs typeface="Times New Roman" pitchFamily="18" charset="0"/>
            </a:endParaRPr>
          </a:p>
          <a:p>
            <a:pPr lvl="2" algn="just"/>
            <a:r>
              <a:rPr lang="en-US" sz="2400" dirty="0" smtClean="0">
                <a:latin typeface="Times New Roman" pitchFamily="18" charset="0"/>
                <a:cs typeface="Times New Roman" pitchFamily="18" charset="0"/>
              </a:rPr>
              <a:t>They occur at the transition zone, between </a:t>
            </a:r>
            <a:r>
              <a:rPr lang="en-US" sz="2400" dirty="0" smtClean="0">
                <a:latin typeface="Times New Roman" pitchFamily="18" charset="0"/>
                <a:cs typeface="Times New Roman" pitchFamily="18" charset="0"/>
                <a:hlinkClick r:id="rId3" tooltip="Esophagus"/>
              </a:rPr>
              <a:t>esophagus</a:t>
            </a:r>
            <a:r>
              <a:rPr lang="en-US" sz="2400" dirty="0" smtClean="0">
                <a:latin typeface="Times New Roman" pitchFamily="18" charset="0"/>
                <a:cs typeface="Times New Roman" pitchFamily="18" charset="0"/>
              </a:rPr>
              <a:t> and </a:t>
            </a:r>
            <a:r>
              <a:rPr lang="en-US" sz="2400" dirty="0" smtClean="0">
                <a:latin typeface="Times New Roman" pitchFamily="18" charset="0"/>
                <a:cs typeface="Times New Roman" pitchFamily="18" charset="0"/>
                <a:hlinkClick r:id="rId4" tooltip="Stomach"/>
              </a:rPr>
              <a:t>stomach</a:t>
            </a:r>
            <a:r>
              <a:rPr lang="en-US" sz="2400" dirty="0" smtClean="0">
                <a:latin typeface="Times New Roman" pitchFamily="18" charset="0"/>
                <a:cs typeface="Times New Roman" pitchFamily="18" charset="0"/>
              </a:rPr>
              <a:t> in simple stomached animals. </a:t>
            </a:r>
            <a:r>
              <a:rPr lang="en-US" sz="2400" b="1" dirty="0" smtClean="0">
                <a:latin typeface="Times New Roman" pitchFamily="18" charset="0"/>
                <a:cs typeface="Times New Roman" pitchFamily="18" charset="0"/>
              </a:rPr>
              <a:t>In horse, </a:t>
            </a:r>
            <a:r>
              <a:rPr lang="en-US" sz="2400" dirty="0" smtClean="0">
                <a:latin typeface="Times New Roman" pitchFamily="18" charset="0"/>
                <a:cs typeface="Times New Roman" pitchFamily="18" charset="0"/>
              </a:rPr>
              <a:t>it is restricted to the narrow zone close to the </a:t>
            </a:r>
            <a:r>
              <a:rPr lang="en-US" sz="2400" b="1" dirty="0" err="1" smtClean="0">
                <a:latin typeface="Times New Roman" pitchFamily="18" charset="0"/>
                <a:cs typeface="Times New Roman" pitchFamily="18" charset="0"/>
              </a:rPr>
              <a:t>Margoplicatus</a:t>
            </a:r>
            <a:r>
              <a:rPr lang="en-US" sz="2400" b="1" dirty="0" smtClean="0">
                <a:latin typeface="Times New Roman" pitchFamily="18" charset="0"/>
                <a:cs typeface="Times New Roman" pitchFamily="18" charset="0"/>
              </a:rPr>
              <a:t> junction</a:t>
            </a:r>
            <a:r>
              <a:rPr lang="en-US" sz="2400"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In ruminants</a:t>
            </a:r>
            <a:r>
              <a:rPr lang="en-US" sz="2400" dirty="0" smtClean="0">
                <a:latin typeface="Times New Roman" pitchFamily="18" charset="0"/>
                <a:cs typeface="Times New Roman" pitchFamily="18" charset="0"/>
              </a:rPr>
              <a:t>, cardiac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are located close to the </a:t>
            </a:r>
            <a:r>
              <a:rPr lang="en-US" sz="2400" b="1" dirty="0" err="1" smtClean="0">
                <a:latin typeface="Times New Roman" pitchFamily="18" charset="0"/>
                <a:cs typeface="Times New Roman" pitchFamily="18" charset="0"/>
              </a:rPr>
              <a:t>omaso-abomasal</a:t>
            </a:r>
            <a:r>
              <a:rPr lang="en-US" sz="2400" b="1" dirty="0" smtClean="0">
                <a:latin typeface="Times New Roman" pitchFamily="18" charset="0"/>
                <a:cs typeface="Times New Roman" pitchFamily="18" charset="0"/>
              </a:rPr>
              <a:t> junction.</a:t>
            </a:r>
            <a:r>
              <a:rPr lang="en-US" sz="2400" dirty="0" smtClean="0">
                <a:latin typeface="Times New Roman" pitchFamily="18" charset="0"/>
                <a:cs typeface="Times New Roman" pitchFamily="18" charset="0"/>
              </a:rPr>
              <a:t> These are highly branched and coiled, tubular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a:t>
            </a:r>
          </a:p>
          <a:p>
            <a:pPr lvl="2" algn="just"/>
            <a:r>
              <a:rPr lang="en-US" sz="2400" dirty="0" smtClean="0">
                <a:latin typeface="Times New Roman" pitchFamily="18" charset="0"/>
                <a:cs typeface="Times New Roman" pitchFamily="18" charset="0"/>
              </a:rPr>
              <a:t>The ducts are very long i.e., the pits are very deep. The body has a relatively wide lumen and lined by clear pyramidal or </a:t>
            </a:r>
            <a:r>
              <a:rPr lang="en-US" sz="2400" dirty="0" err="1" smtClean="0">
                <a:latin typeface="Times New Roman" pitchFamily="18" charset="0"/>
                <a:cs typeface="Times New Roman" pitchFamily="18" charset="0"/>
              </a:rPr>
              <a:t>cubodial</a:t>
            </a:r>
            <a:r>
              <a:rPr lang="en-US" sz="2400" dirty="0" smtClean="0">
                <a:latin typeface="Times New Roman" pitchFamily="18" charset="0"/>
                <a:cs typeface="Times New Roman" pitchFamily="18" charset="0"/>
              </a:rPr>
              <a:t> cells with a basally located nucleus. They secrete mucous and these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 pass over gradual transition into typical gastric </a:t>
            </a:r>
            <a:r>
              <a:rPr lang="en-US" sz="2400" dirty="0" smtClean="0">
                <a:latin typeface="Times New Roman" pitchFamily="18" charset="0"/>
                <a:cs typeface="Times New Roman" pitchFamily="18" charset="0"/>
                <a:hlinkClick r:id="rId2" tooltip="Glands"/>
              </a:rPr>
              <a:t>glands</a:t>
            </a:r>
            <a:r>
              <a:rPr lang="en-US" sz="2400"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4"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r>
              <a:rPr lang="en-US" sz="2400" b="1" dirty="0" err="1" smtClean="0">
                <a:solidFill>
                  <a:srgbClr val="FF0000"/>
                </a:solidFill>
                <a:latin typeface="Times New Roman" pitchFamily="18" charset="0"/>
                <a:cs typeface="Times New Roman" pitchFamily="18" charset="0"/>
              </a:rPr>
              <a:t>Muscularis</a:t>
            </a:r>
            <a:r>
              <a:rPr lang="en-US" sz="2400" b="1" dirty="0" smtClean="0">
                <a:solidFill>
                  <a:srgbClr val="FF0000"/>
                </a:solidFill>
                <a:latin typeface="Times New Roman" pitchFamily="18" charset="0"/>
                <a:cs typeface="Times New Roman" pitchFamily="18" charset="0"/>
              </a:rPr>
              <a:t> </a:t>
            </a:r>
            <a:r>
              <a:rPr lang="en-US" sz="2400" b="1" dirty="0" err="1" smtClean="0">
                <a:solidFill>
                  <a:srgbClr val="FF0000"/>
                </a:solidFill>
                <a:latin typeface="Times New Roman" pitchFamily="18" charset="0"/>
                <a:cs typeface="Times New Roman" pitchFamily="18" charset="0"/>
              </a:rPr>
              <a:t>mucosae</a:t>
            </a:r>
            <a:endParaRPr lang="en-US" sz="2400" b="1" dirty="0" smtClean="0">
              <a:solidFill>
                <a:srgbClr val="FF0000"/>
              </a:solidFill>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Plain </a:t>
            </a:r>
            <a:r>
              <a:rPr lang="en-US" sz="2400" dirty="0" smtClean="0">
                <a:latin typeface="Times New Roman" pitchFamily="18" charset="0"/>
                <a:cs typeface="Times New Roman" pitchFamily="18" charset="0"/>
                <a:hlinkClick r:id="rId2" tooltip="Muscle"/>
              </a:rPr>
              <a:t>muscle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fibres</a:t>
            </a:r>
            <a:r>
              <a:rPr lang="en-US" sz="2400" dirty="0" smtClean="0">
                <a:latin typeface="Times New Roman" pitchFamily="18" charset="0"/>
                <a:cs typeface="Times New Roman" pitchFamily="18" charset="0"/>
              </a:rPr>
              <a:t> interwoven or stratified forming a thin layer </a:t>
            </a:r>
            <a:r>
              <a:rPr lang="en-US" sz="2400" dirty="0" err="1" smtClean="0">
                <a:latin typeface="Times New Roman" pitchFamily="18" charset="0"/>
                <a:cs typeface="Times New Roman" pitchFamily="18" charset="0"/>
              </a:rPr>
              <a:t>fibres</a:t>
            </a:r>
            <a:r>
              <a:rPr lang="en-US" sz="2400" dirty="0" smtClean="0">
                <a:latin typeface="Times New Roman" pitchFamily="18" charset="0"/>
                <a:cs typeface="Times New Roman" pitchFamily="18" charset="0"/>
              </a:rPr>
              <a:t> extend into the lamina </a:t>
            </a:r>
            <a:r>
              <a:rPr lang="en-US" sz="2400" dirty="0" err="1" smtClean="0">
                <a:latin typeface="Times New Roman" pitchFamily="18" charset="0"/>
                <a:cs typeface="Times New Roman" pitchFamily="18" charset="0"/>
              </a:rPr>
              <a:t>propria</a:t>
            </a:r>
            <a:r>
              <a:rPr lang="en-US" sz="2400" dirty="0" smtClean="0">
                <a:latin typeface="Times New Roman" pitchFamily="18" charset="0"/>
                <a:cs typeface="Times New Roman" pitchFamily="18" charset="0"/>
              </a:rPr>
              <a:t>.</a:t>
            </a:r>
          </a:p>
          <a:p>
            <a:pPr lvl="1" algn="just"/>
            <a:endParaRPr lang="en-US" sz="2400" dirty="0" smtClean="0">
              <a:latin typeface="Times New Roman" pitchFamily="18" charset="0"/>
              <a:cs typeface="Times New Roman" pitchFamily="18" charset="0"/>
            </a:endParaRPr>
          </a:p>
          <a:p>
            <a:pPr algn="just"/>
            <a:r>
              <a:rPr lang="en-US" sz="2400" b="1" dirty="0" err="1" smtClean="0">
                <a:solidFill>
                  <a:srgbClr val="FF0000"/>
                </a:solidFill>
                <a:latin typeface="Times New Roman" pitchFamily="18" charset="0"/>
                <a:cs typeface="Times New Roman" pitchFamily="18" charset="0"/>
              </a:rPr>
              <a:t>Submucosa</a:t>
            </a:r>
            <a:endParaRPr lang="en-US" sz="2400" dirty="0" smtClean="0">
              <a:solidFill>
                <a:srgbClr val="FF0000"/>
              </a:solidFill>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This is made up </a:t>
            </a:r>
            <a:r>
              <a:rPr lang="en-US" sz="2400" dirty="0" smtClean="0">
                <a:latin typeface="Times New Roman" pitchFamily="18" charset="0"/>
                <a:cs typeface="Times New Roman" pitchFamily="18" charset="0"/>
                <a:hlinkClick r:id="rId3" tooltip="Loose connective tissue"/>
              </a:rPr>
              <a:t>loose connective tissue</a:t>
            </a:r>
            <a:r>
              <a:rPr lang="en-US" sz="2400" dirty="0" smtClean="0">
                <a:latin typeface="Times New Roman" pitchFamily="18" charset="0"/>
                <a:cs typeface="Times New Roman" pitchFamily="18" charset="0"/>
              </a:rPr>
              <a:t>.</a:t>
            </a:r>
          </a:p>
          <a:p>
            <a:pPr lvl="1" algn="just"/>
            <a:endParaRPr lang="en-US" sz="2400" dirty="0" smtClean="0">
              <a:latin typeface="Times New Roman" pitchFamily="18" charset="0"/>
              <a:cs typeface="Times New Roman" pitchFamily="18" charset="0"/>
            </a:endParaRPr>
          </a:p>
          <a:p>
            <a:pPr algn="just"/>
            <a:r>
              <a:rPr lang="en-US" sz="2400" b="1" dirty="0" smtClean="0">
                <a:solidFill>
                  <a:srgbClr val="FF0000"/>
                </a:solidFill>
                <a:latin typeface="Times New Roman" pitchFamily="18" charset="0"/>
                <a:cs typeface="Times New Roman" pitchFamily="18" charset="0"/>
              </a:rPr>
              <a:t>Tunica </a:t>
            </a:r>
            <a:r>
              <a:rPr lang="en-US" sz="2400" b="1" dirty="0" err="1" smtClean="0">
                <a:solidFill>
                  <a:srgbClr val="FF0000"/>
                </a:solidFill>
                <a:latin typeface="Times New Roman" pitchFamily="18" charset="0"/>
                <a:cs typeface="Times New Roman" pitchFamily="18" charset="0"/>
              </a:rPr>
              <a:t>Serosa</a:t>
            </a:r>
            <a:endParaRPr lang="en-US" sz="2400" dirty="0" smtClean="0">
              <a:solidFill>
                <a:srgbClr val="FF0000"/>
              </a:solidFill>
              <a:latin typeface="Times New Roman" pitchFamily="18" charset="0"/>
              <a:cs typeface="Times New Roman" pitchFamily="18" charset="0"/>
            </a:endParaRPr>
          </a:p>
          <a:p>
            <a:pPr lvl="1" algn="just"/>
            <a:r>
              <a:rPr lang="en-US" sz="2400" dirty="0" smtClean="0">
                <a:latin typeface="Times New Roman" pitchFamily="18" charset="0"/>
                <a:cs typeface="Times New Roman" pitchFamily="18" charset="0"/>
              </a:rPr>
              <a:t>The serous coat consists of a layer of </a:t>
            </a:r>
            <a:r>
              <a:rPr lang="en-US" sz="2400" dirty="0" smtClean="0">
                <a:latin typeface="Times New Roman" pitchFamily="18" charset="0"/>
                <a:cs typeface="Times New Roman" pitchFamily="18" charset="0"/>
                <a:hlinkClick r:id="rId3" tooltip="Loose connective tissue"/>
              </a:rPr>
              <a:t>loose connective tissue</a:t>
            </a:r>
            <a:r>
              <a:rPr lang="en-US" sz="2400" dirty="0" smtClean="0">
                <a:latin typeface="Times New Roman" pitchFamily="18" charset="0"/>
                <a:cs typeface="Times New Roman" pitchFamily="18" charset="0"/>
              </a:rPr>
              <a:t> which is covered by </a:t>
            </a:r>
            <a:r>
              <a:rPr lang="en-US" sz="2400" dirty="0" err="1" smtClean="0">
                <a:latin typeface="Times New Roman" pitchFamily="18" charset="0"/>
                <a:cs typeface="Times New Roman" pitchFamily="18" charset="0"/>
              </a:rPr>
              <a:t>mesothelium</a:t>
            </a:r>
            <a:r>
              <a:rPr lang="en-US" sz="2400" dirty="0" smtClean="0">
                <a:latin typeface="Times New Roman" pitchFamily="18" charset="0"/>
                <a:cs typeface="Times New Roman" pitchFamily="18" charset="0"/>
              </a:rPr>
              <a:t>.</a:t>
            </a:r>
          </a:p>
          <a:p>
            <a:pPr algn="just"/>
            <a:endParaRPr lang="en-US" sz="24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rPr>
              <a:t>ABOMASUM -GLANDULAR </a:t>
            </a:r>
            <a:r>
              <a:rPr lang="en-US" dirty="0" smtClean="0">
                <a:solidFill>
                  <a:srgbClr val="FF0000"/>
                </a:solidFill>
                <a:latin typeface="Algerian" pitchFamily="82" charset="0"/>
                <a:hlinkClick r:id="rId4" tooltip="Stomach"/>
              </a:rPr>
              <a:t>STOMACH</a:t>
            </a:r>
            <a:r>
              <a:rPr lang="en-US" dirty="0" smtClean="0">
                <a:solidFill>
                  <a:srgbClr val="FF0000"/>
                </a:solidFill>
                <a:latin typeface="Algerian" pitchFamily="82" charset="0"/>
              </a:rPr>
              <a:t> CONTI…..</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lvl="0" algn="just"/>
            <a:r>
              <a:rPr lang="en-US" dirty="0" smtClean="0">
                <a:latin typeface="Times New Roman" pitchFamily="18" charset="0"/>
                <a:cs typeface="Times New Roman" pitchFamily="18" charset="0"/>
              </a:rPr>
              <a:t>The anterior </a:t>
            </a:r>
            <a:r>
              <a:rPr lang="en-US" dirty="0" err="1" smtClean="0">
                <a:latin typeface="Times New Roman" pitchFamily="18" charset="0"/>
                <a:cs typeface="Times New Roman" pitchFamily="18" charset="0"/>
              </a:rPr>
              <a:t>oesophageal</a:t>
            </a:r>
            <a:r>
              <a:rPr lang="en-US" dirty="0" smtClean="0">
                <a:latin typeface="Times New Roman" pitchFamily="18" charset="0"/>
                <a:cs typeface="Times New Roman" pitchFamily="18" charset="0"/>
              </a:rPr>
              <a:t> region of the </a:t>
            </a:r>
            <a:r>
              <a:rPr lang="en-US" dirty="0" smtClean="0">
                <a:latin typeface="Times New Roman" pitchFamily="18" charset="0"/>
                <a:cs typeface="Times New Roman" pitchFamily="18" charset="0"/>
                <a:hlinkClick r:id="rId2" tooltip="Stomach"/>
              </a:rPr>
              <a:t>stomach</a:t>
            </a:r>
            <a:r>
              <a:rPr lang="en-US" dirty="0" smtClean="0">
                <a:latin typeface="Times New Roman" pitchFamily="18" charset="0"/>
                <a:cs typeface="Times New Roman" pitchFamily="18" charset="0"/>
              </a:rPr>
              <a:t> in </a:t>
            </a:r>
            <a:r>
              <a:rPr lang="en-US" b="1" dirty="0" smtClean="0">
                <a:latin typeface="Times New Roman" pitchFamily="18" charset="0"/>
                <a:cs typeface="Times New Roman" pitchFamily="18" charset="0"/>
              </a:rPr>
              <a:t>horse</a:t>
            </a:r>
            <a:r>
              <a:rPr lang="en-US" dirty="0" smtClean="0">
                <a:latin typeface="Times New Roman" pitchFamily="18" charset="0"/>
                <a:cs typeface="Times New Roman" pitchFamily="18" charset="0"/>
              </a:rPr>
              <a:t> is lined by a </a:t>
            </a:r>
            <a:r>
              <a:rPr lang="en-US" dirty="0" err="1" smtClean="0">
                <a:latin typeface="Times New Roman" pitchFamily="18" charset="0"/>
                <a:cs typeface="Times New Roman" pitchFamily="18" charset="0"/>
              </a:rPr>
              <a:t>cornified</a:t>
            </a:r>
            <a:r>
              <a:rPr lang="en-US" dirty="0" smtClean="0">
                <a:latin typeface="Times New Roman" pitchFamily="18" charset="0"/>
                <a:cs typeface="Times New Roman" pitchFamily="18" charset="0"/>
              </a:rPr>
              <a:t> stratified </a:t>
            </a:r>
            <a:r>
              <a:rPr lang="en-US"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3" tooltip="Epithelium"/>
              </a:rPr>
              <a:t>epithelium</a:t>
            </a:r>
            <a:r>
              <a:rPr lang="en-US" dirty="0" smtClean="0">
                <a:latin typeface="Times New Roman" pitchFamily="18" charset="0"/>
                <a:cs typeface="Times New Roman" pitchFamily="18" charset="0"/>
              </a:rPr>
              <a:t>. Behind this there is </a:t>
            </a:r>
            <a:r>
              <a:rPr lang="en-US" dirty="0" err="1" smtClean="0">
                <a:latin typeface="Times New Roman" pitchFamily="18" charset="0"/>
                <a:cs typeface="Times New Roman" pitchFamily="18" charset="0"/>
              </a:rPr>
              <a:t>fundic</a:t>
            </a:r>
            <a:r>
              <a:rPr lang="en-US" dirty="0" smtClean="0">
                <a:latin typeface="Times New Roman" pitchFamily="18" charset="0"/>
                <a:cs typeface="Times New Roman" pitchFamily="18" charset="0"/>
              </a:rPr>
              <a:t> gland area and then pyloric gland area. Between the </a:t>
            </a:r>
            <a:r>
              <a:rPr lang="en-US" dirty="0" err="1" smtClean="0">
                <a:latin typeface="Times New Roman" pitchFamily="18" charset="0"/>
                <a:cs typeface="Times New Roman" pitchFamily="18" charset="0"/>
              </a:rPr>
              <a:t>oesophageal</a:t>
            </a:r>
            <a:r>
              <a:rPr lang="en-US" dirty="0" smtClean="0">
                <a:latin typeface="Times New Roman" pitchFamily="18" charset="0"/>
                <a:cs typeface="Times New Roman" pitchFamily="18" charset="0"/>
              </a:rPr>
              <a:t> region and </a:t>
            </a:r>
            <a:r>
              <a:rPr lang="en-US" dirty="0" err="1" smtClean="0">
                <a:latin typeface="Times New Roman" pitchFamily="18" charset="0"/>
                <a:cs typeface="Times New Roman" pitchFamily="18" charset="0"/>
              </a:rPr>
              <a:t>fundic</a:t>
            </a:r>
            <a:r>
              <a:rPr lang="en-US" dirty="0" smtClean="0">
                <a:latin typeface="Times New Roman" pitchFamily="18" charset="0"/>
                <a:cs typeface="Times New Roman" pitchFamily="18" charset="0"/>
              </a:rPr>
              <a:t> area, there is a narrow cardiac area.</a:t>
            </a: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abomasum</a:t>
            </a:r>
            <a:r>
              <a:rPr lang="en-US" dirty="0" smtClean="0">
                <a:latin typeface="Times New Roman" pitchFamily="18" charset="0"/>
                <a:cs typeface="Times New Roman" pitchFamily="18" charset="0"/>
              </a:rPr>
              <a:t> of </a:t>
            </a:r>
            <a:r>
              <a:rPr lang="en-US" b="1" dirty="0" smtClean="0">
                <a:latin typeface="Times New Roman" pitchFamily="18" charset="0"/>
                <a:cs typeface="Times New Roman" pitchFamily="18" charset="0"/>
              </a:rPr>
              <a:t>ruminant consists </a:t>
            </a:r>
            <a:r>
              <a:rPr lang="en-US" dirty="0" smtClean="0">
                <a:latin typeface="Times New Roman" pitchFamily="18" charset="0"/>
                <a:cs typeface="Times New Roman" pitchFamily="18" charset="0"/>
              </a:rPr>
              <a:t>of cardiac, </a:t>
            </a:r>
            <a:r>
              <a:rPr lang="en-US" dirty="0" err="1" smtClean="0">
                <a:latin typeface="Times New Roman" pitchFamily="18" charset="0"/>
                <a:cs typeface="Times New Roman" pitchFamily="18" charset="0"/>
              </a:rPr>
              <a:t>fundic</a:t>
            </a:r>
            <a:r>
              <a:rPr lang="en-US" dirty="0" smtClean="0">
                <a:latin typeface="Times New Roman" pitchFamily="18" charset="0"/>
                <a:cs typeface="Times New Roman" pitchFamily="18" charset="0"/>
              </a:rPr>
              <a:t> and posterior pyloric gland areas.</a:t>
            </a:r>
          </a:p>
          <a:p>
            <a:pPr lvl="0" algn="just"/>
            <a:r>
              <a:rPr lang="en-US" dirty="0" smtClean="0">
                <a:latin typeface="Times New Roman" pitchFamily="18" charset="0"/>
                <a:cs typeface="Times New Roman" pitchFamily="18" charset="0"/>
              </a:rPr>
              <a:t>In the </a:t>
            </a:r>
            <a:r>
              <a:rPr lang="en-US" dirty="0" smtClean="0">
                <a:solidFill>
                  <a:srgbClr val="FF0000"/>
                </a:solidFill>
                <a:latin typeface="Times New Roman" pitchFamily="18" charset="0"/>
                <a:cs typeface="Times New Roman" pitchFamily="18" charset="0"/>
              </a:rPr>
              <a:t>carnivores</a:t>
            </a:r>
            <a:r>
              <a:rPr lang="en-US" dirty="0" smtClean="0">
                <a:latin typeface="Times New Roman" pitchFamily="18" charset="0"/>
                <a:cs typeface="Times New Roman" pitchFamily="18" charset="0"/>
              </a:rPr>
              <a:t> there is a </a:t>
            </a:r>
            <a:r>
              <a:rPr lang="en-US" dirty="0" err="1" smtClean="0">
                <a:latin typeface="Times New Roman" pitchFamily="18" charset="0"/>
                <a:cs typeface="Times New Roman" pitchFamily="18" charset="0"/>
              </a:rPr>
              <a:t>fundic</a:t>
            </a:r>
            <a:r>
              <a:rPr lang="en-US" dirty="0" smtClean="0">
                <a:latin typeface="Times New Roman" pitchFamily="18" charset="0"/>
                <a:cs typeface="Times New Roman" pitchFamily="18" charset="0"/>
              </a:rPr>
              <a:t> and pyloric area. Near the </a:t>
            </a:r>
            <a:r>
              <a:rPr lang="en-US" dirty="0" err="1" smtClean="0">
                <a:latin typeface="Times New Roman" pitchFamily="18" charset="0"/>
                <a:cs typeface="Times New Roman" pitchFamily="18" charset="0"/>
              </a:rPr>
              <a:t>cardia</a:t>
            </a:r>
            <a:r>
              <a:rPr lang="en-US" dirty="0" smtClean="0">
                <a:latin typeface="Times New Roman" pitchFamily="18" charset="0"/>
                <a:cs typeface="Times New Roman" pitchFamily="18" charset="0"/>
              </a:rPr>
              <a:t> there is a narrow zone of cardiac gland area.</a:t>
            </a:r>
          </a:p>
          <a:p>
            <a:pPr lvl="0" algn="just"/>
            <a:r>
              <a:rPr lang="en-US" dirty="0" smtClean="0">
                <a:latin typeface="Times New Roman" pitchFamily="18" charset="0"/>
                <a:cs typeface="Times New Roman" pitchFamily="18" charset="0"/>
              </a:rPr>
              <a:t>A </a:t>
            </a:r>
            <a:r>
              <a:rPr lang="en-US" b="1" dirty="0" smtClean="0">
                <a:latin typeface="Times New Roman" pitchFamily="18" charset="0"/>
                <a:cs typeface="Times New Roman" pitchFamily="18" charset="0"/>
              </a:rPr>
              <a:t>lamina </a:t>
            </a:r>
            <a:r>
              <a:rPr lang="en-US" b="1" dirty="0" err="1" smtClean="0">
                <a:latin typeface="Times New Roman" pitchFamily="18" charset="0"/>
                <a:cs typeface="Times New Roman" pitchFamily="18" charset="0"/>
              </a:rPr>
              <a:t>subglandularis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intervenes between </a:t>
            </a:r>
            <a:r>
              <a:rPr lang="en-US"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mucosae</a:t>
            </a:r>
            <a:r>
              <a:rPr lang="en-US" dirty="0" smtClean="0">
                <a:latin typeface="Times New Roman" pitchFamily="18" charset="0"/>
                <a:cs typeface="Times New Roman" pitchFamily="18" charset="0"/>
              </a:rPr>
              <a:t> and the blind ends of the </a:t>
            </a:r>
            <a:r>
              <a:rPr lang="en-US"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In old animals, it becomes stratified into an inner stratum </a:t>
            </a:r>
            <a:r>
              <a:rPr lang="en-US" dirty="0" err="1" smtClean="0">
                <a:latin typeface="Times New Roman" pitchFamily="18" charset="0"/>
                <a:cs typeface="Times New Roman" pitchFamily="18" charset="0"/>
              </a:rPr>
              <a:t>granulosum</a:t>
            </a:r>
            <a:r>
              <a:rPr lang="en-US" dirty="0" smtClean="0">
                <a:latin typeface="Times New Roman" pitchFamily="18" charset="0"/>
                <a:cs typeface="Times New Roman" pitchFamily="18" charset="0"/>
              </a:rPr>
              <a:t> rich in cells and an outer stratum </a:t>
            </a:r>
            <a:r>
              <a:rPr lang="en-US" dirty="0" err="1" smtClean="0">
                <a:latin typeface="Times New Roman" pitchFamily="18" charset="0"/>
                <a:cs typeface="Times New Roman" pitchFamily="18" charset="0"/>
              </a:rPr>
              <a:t>compactum</a:t>
            </a:r>
            <a:r>
              <a:rPr lang="en-US" dirty="0" smtClean="0">
                <a:latin typeface="Times New Roman" pitchFamily="18" charset="0"/>
                <a:cs typeface="Times New Roman" pitchFamily="18" charset="0"/>
              </a:rPr>
              <a:t> consisting of network of dense, hyaline </a:t>
            </a:r>
            <a:r>
              <a:rPr lang="en-US" dirty="0" err="1" smtClean="0">
                <a:latin typeface="Times New Roman" pitchFamily="18" charset="0"/>
                <a:cs typeface="Times New Roman" pitchFamily="18" charset="0"/>
              </a:rPr>
              <a:t>collagenous</a:t>
            </a:r>
            <a:r>
              <a:rPr lang="en-US" dirty="0" smtClean="0">
                <a:latin typeface="Times New Roman" pitchFamily="18" charset="0"/>
                <a:cs typeface="Times New Roman" pitchFamily="18" charset="0"/>
              </a:rPr>
              <a:t> substance.</a:t>
            </a:r>
          </a:p>
          <a:p>
            <a:endParaRPr lang="en-US" dirty="0"/>
          </a:p>
        </p:txBody>
      </p:sp>
      <p:sp>
        <p:nvSpPr>
          <p:cNvPr id="3" name="Title 2"/>
          <p:cNvSpPr>
            <a:spLocks noGrp="1"/>
          </p:cNvSpPr>
          <p:nvPr>
            <p:ph type="title"/>
          </p:nvPr>
        </p:nvSpPr>
        <p:spPr/>
        <p:txBody>
          <a:bodyPr>
            <a:normAutofit fontScale="90000"/>
          </a:bodyPr>
          <a:lstStyle/>
          <a:p>
            <a:pPr algn="ctr"/>
            <a:r>
              <a:rPr lang="en-US" dirty="0" smtClean="0">
                <a:solidFill>
                  <a:srgbClr val="FF0000"/>
                </a:solidFill>
                <a:latin typeface="Algerian" pitchFamily="82" charset="0"/>
                <a:cs typeface="Times New Roman" pitchFamily="18" charset="0"/>
                <a:hlinkClick r:id="rId5" tooltip="Species Differences"/>
              </a:rPr>
              <a:t>Species differences</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sz="2400" dirty="0" smtClean="0">
                <a:latin typeface="Times New Roman" pitchFamily="18" charset="0"/>
                <a:cs typeface="Times New Roman" pitchFamily="18" charset="0"/>
              </a:rPr>
              <a:t>The </a:t>
            </a:r>
            <a:r>
              <a:rPr lang="en-US" sz="2400" dirty="0" smtClean="0">
                <a:latin typeface="Times New Roman" pitchFamily="18" charset="0"/>
                <a:cs typeface="Times New Roman" pitchFamily="18" charset="0"/>
                <a:hlinkClick r:id="rId2" tooltip="Small Intestine"/>
              </a:rPr>
              <a:t>small intestine</a:t>
            </a:r>
            <a:r>
              <a:rPr lang="en-US" sz="2400" dirty="0" smtClean="0">
                <a:latin typeface="Times New Roman" pitchFamily="18" charset="0"/>
                <a:cs typeface="Times New Roman" pitchFamily="18" charset="0"/>
              </a:rPr>
              <a:t> is divisible into three portions, -</a:t>
            </a:r>
            <a:r>
              <a:rPr lang="en-US" sz="2400" i="1" dirty="0" smtClean="0">
                <a:latin typeface="Times New Roman" pitchFamily="18" charset="0"/>
                <a:cs typeface="Times New Roman" pitchFamily="18" charset="0"/>
              </a:rPr>
              <a:t> </a:t>
            </a:r>
            <a:r>
              <a:rPr lang="en-US" sz="2400" i="1" dirty="0" smtClean="0">
                <a:solidFill>
                  <a:srgbClr val="FF0000"/>
                </a:solidFill>
                <a:latin typeface="Times New Roman" pitchFamily="18" charset="0"/>
                <a:cs typeface="Times New Roman" pitchFamily="18" charset="0"/>
              </a:rPr>
              <a:t>duodenum, jejunum</a:t>
            </a:r>
            <a:r>
              <a:rPr lang="en-US" sz="2400" dirty="0" smtClean="0">
                <a:solidFill>
                  <a:srgbClr val="FF0000"/>
                </a:solidFill>
                <a:latin typeface="Times New Roman" pitchFamily="18" charset="0"/>
                <a:cs typeface="Times New Roman" pitchFamily="18" charset="0"/>
              </a:rPr>
              <a:t> and </a:t>
            </a:r>
            <a:r>
              <a:rPr lang="en-US" sz="2400" i="1" dirty="0" smtClean="0">
                <a:solidFill>
                  <a:srgbClr val="FF0000"/>
                </a:solidFill>
                <a:latin typeface="Times New Roman" pitchFamily="18" charset="0"/>
                <a:cs typeface="Times New Roman" pitchFamily="18" charset="0"/>
              </a:rPr>
              <a:t>ileum</a:t>
            </a:r>
            <a:r>
              <a:rPr lang="en-US" sz="2400" dirty="0" smtClean="0">
                <a:latin typeface="Times New Roman" pitchFamily="18" charset="0"/>
                <a:cs typeface="Times New Roman" pitchFamily="18" charset="0"/>
              </a:rPr>
              <a:t>, which gradually pass into one another. Their general structure is similar although each division has certain distinctive features.</a:t>
            </a:r>
          </a:p>
          <a:p>
            <a:pPr lvl="0" algn="just"/>
            <a:r>
              <a:rPr lang="en-US" sz="2400" dirty="0" smtClean="0">
                <a:latin typeface="Times New Roman" pitchFamily="18" charset="0"/>
                <a:cs typeface="Times New Roman" pitchFamily="18" charset="0"/>
              </a:rPr>
              <a:t>The intestinal wall consists of a </a:t>
            </a:r>
            <a:r>
              <a:rPr lang="en-US" sz="2400" dirty="0" smtClean="0">
                <a:latin typeface="Times New Roman" pitchFamily="18" charset="0"/>
                <a:cs typeface="Times New Roman" pitchFamily="18" charset="0"/>
                <a:hlinkClick r:id="rId3"/>
              </a:rPr>
              <a:t>mucosa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hlinkClick r:id="rId3"/>
              </a:rPr>
              <a:t>submucosa</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hlinkClick r:id="rId3"/>
              </a:rPr>
              <a:t>muscularis</a:t>
            </a:r>
            <a:r>
              <a:rPr lang="en-US" sz="2400" dirty="0" smtClean="0">
                <a:latin typeface="Times New Roman" pitchFamily="18" charset="0"/>
                <a:cs typeface="Times New Roman" pitchFamily="18" charset="0"/>
              </a:rPr>
              <a:t> and a </a:t>
            </a:r>
            <a:r>
              <a:rPr lang="en-US" sz="2400" dirty="0" err="1" smtClean="0">
                <a:latin typeface="Times New Roman" pitchFamily="18" charset="0"/>
                <a:cs typeface="Times New Roman" pitchFamily="18" charset="0"/>
                <a:hlinkClick r:id="rId3"/>
              </a:rPr>
              <a:t>serosa</a:t>
            </a:r>
            <a:r>
              <a:rPr lang="en-US" sz="2400" dirty="0" smtClean="0">
                <a:latin typeface="Times New Roman" pitchFamily="18" charset="0"/>
                <a:cs typeface="Times New Roman" pitchFamily="18" charset="0"/>
              </a:rPr>
              <a:t>.</a:t>
            </a:r>
          </a:p>
          <a:p>
            <a:pPr algn="just"/>
            <a:r>
              <a:rPr lang="en-US" sz="2400" b="1" dirty="0" smtClean="0">
                <a:latin typeface="Times New Roman" pitchFamily="18" charset="0"/>
                <a:cs typeface="Times New Roman" pitchFamily="18" charset="0"/>
              </a:rPr>
              <a:t>Tunica mucosa</a:t>
            </a:r>
            <a:endParaRPr lang="en-US" sz="2400" dirty="0" smtClean="0">
              <a:latin typeface="Times New Roman" pitchFamily="18" charset="0"/>
              <a:cs typeface="Times New Roman" pitchFamily="18" charset="0"/>
            </a:endParaRPr>
          </a:p>
          <a:p>
            <a:pPr lvl="0" algn="just"/>
            <a:r>
              <a:rPr lang="en-US" sz="2400" dirty="0" smtClean="0">
                <a:latin typeface="Times New Roman" pitchFamily="18" charset="0"/>
                <a:cs typeface="Times New Roman" pitchFamily="18" charset="0"/>
              </a:rPr>
              <a:t>This may be divided into the </a:t>
            </a:r>
            <a:r>
              <a:rPr lang="en-US" sz="2400" b="1" dirty="0" smtClean="0">
                <a:latin typeface="Times New Roman" pitchFamily="18" charset="0"/>
                <a:cs typeface="Times New Roman" pitchFamily="18" charset="0"/>
              </a:rPr>
              <a:t>following layers:</a:t>
            </a:r>
          </a:p>
          <a:p>
            <a:pPr lvl="2" algn="just"/>
            <a:r>
              <a:rPr lang="en-US" sz="2400" dirty="0" smtClean="0">
                <a:latin typeface="Times New Roman" pitchFamily="18" charset="0"/>
                <a:cs typeface="Times New Roman" pitchFamily="18" charset="0"/>
                <a:hlinkClick r:id="rId4" tooltip="Epithelium"/>
              </a:rPr>
              <a:t>Epithelium</a:t>
            </a:r>
            <a:endParaRPr lang="en-US" sz="2400" dirty="0" smtClean="0">
              <a:latin typeface="Times New Roman" pitchFamily="18" charset="0"/>
              <a:cs typeface="Times New Roman" pitchFamily="18" charset="0"/>
            </a:endParaRPr>
          </a:p>
          <a:p>
            <a:pPr lvl="2" algn="just"/>
            <a:r>
              <a:rPr lang="en-US" sz="2400" dirty="0" smtClean="0">
                <a:latin typeface="Times New Roman" pitchFamily="18" charset="0"/>
                <a:cs typeface="Times New Roman" pitchFamily="18" charset="0"/>
              </a:rPr>
              <a:t>Lamina </a:t>
            </a:r>
            <a:r>
              <a:rPr lang="en-US" sz="2400" dirty="0" err="1" smtClean="0">
                <a:latin typeface="Times New Roman" pitchFamily="18" charset="0"/>
                <a:cs typeface="Times New Roman" pitchFamily="18" charset="0"/>
              </a:rPr>
              <a:t>propria</a:t>
            </a:r>
            <a:r>
              <a:rPr lang="en-US" sz="2400" dirty="0" smtClean="0">
                <a:latin typeface="Times New Roman" pitchFamily="18" charset="0"/>
                <a:cs typeface="Times New Roman" pitchFamily="18" charset="0"/>
              </a:rPr>
              <a:t>, which has </a:t>
            </a:r>
            <a:r>
              <a:rPr lang="en-US" sz="2400" dirty="0" smtClean="0">
                <a:latin typeface="Times New Roman" pitchFamily="18" charset="0"/>
                <a:cs typeface="Times New Roman" pitchFamily="18" charset="0"/>
                <a:hlinkClick r:id="rId5" tooltip="Glands"/>
              </a:rPr>
              <a:t>glands</a:t>
            </a:r>
            <a:r>
              <a:rPr lang="en-US" sz="2400" dirty="0" smtClean="0">
                <a:latin typeface="Times New Roman" pitchFamily="18" charset="0"/>
                <a:cs typeface="Times New Roman" pitchFamily="18" charset="0"/>
              </a:rPr>
              <a:t> and in the small intestines forms </a:t>
            </a:r>
            <a:r>
              <a:rPr lang="en-US" sz="2400" dirty="0" err="1" smtClean="0">
                <a:latin typeface="Times New Roman" pitchFamily="18" charset="0"/>
                <a:cs typeface="Times New Roman" pitchFamily="18" charset="0"/>
              </a:rPr>
              <a:t>villi</a:t>
            </a:r>
            <a:r>
              <a:rPr lang="en-US" sz="2400" dirty="0" smtClean="0">
                <a:latin typeface="Times New Roman" pitchFamily="18" charset="0"/>
                <a:cs typeface="Times New Roman" pitchFamily="18" charset="0"/>
              </a:rPr>
              <a:t>;</a:t>
            </a:r>
          </a:p>
          <a:p>
            <a:pPr lvl="2" algn="just"/>
            <a:r>
              <a:rPr lang="en-US" sz="2400" dirty="0" err="1" smtClean="0">
                <a:latin typeface="Times New Roman" pitchFamily="18" charset="0"/>
                <a:cs typeface="Times New Roman" pitchFamily="18" charset="0"/>
              </a:rPr>
              <a:t>Muscularis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mucosae</a:t>
            </a:r>
            <a:endParaRPr lang="en-US" sz="2400" dirty="0" smtClean="0">
              <a:latin typeface="Times New Roman" pitchFamily="18" charset="0"/>
              <a:cs typeface="Times New Roman" pitchFamily="18" charset="0"/>
            </a:endParaRPr>
          </a:p>
          <a:p>
            <a:endParaRPr lang="en-US" dirty="0"/>
          </a:p>
        </p:txBody>
      </p:sp>
      <p:sp>
        <p:nvSpPr>
          <p:cNvPr id="3" name="Title 2"/>
          <p:cNvSpPr>
            <a:spLocks noGrp="1"/>
          </p:cNvSpPr>
          <p:nvPr>
            <p:ph type="title"/>
          </p:nvPr>
        </p:nvSpPr>
        <p:spPr/>
        <p:txBody>
          <a:bodyPr>
            <a:noAutofit/>
          </a:bodyPr>
          <a:lstStyle/>
          <a:p>
            <a:pPr algn="ctr"/>
            <a:r>
              <a:rPr lang="en-US" sz="3600" dirty="0" smtClean="0">
                <a:solidFill>
                  <a:srgbClr val="FF0000"/>
                </a:solidFill>
                <a:latin typeface="Algerian" pitchFamily="82" charset="0"/>
              </a:rPr>
              <a:t>LIGHT Microscopic Structure of SMALL INTESTINE of ruminant </a:t>
            </a:r>
            <a:endParaRPr lang="en-US" sz="36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1" algn="just"/>
            <a:r>
              <a:rPr lang="en-US" sz="2400" dirty="0" smtClean="0">
                <a:solidFill>
                  <a:srgbClr val="FF0000"/>
                </a:solidFill>
                <a:latin typeface="Times New Roman" pitchFamily="18" charset="0"/>
                <a:cs typeface="Times New Roman" pitchFamily="18" charset="0"/>
              </a:rPr>
              <a:t>Epithelium</a:t>
            </a:r>
          </a:p>
          <a:p>
            <a:pPr lvl="2" algn="just"/>
            <a:r>
              <a:rPr lang="en-US" sz="2000" dirty="0" smtClean="0">
                <a:latin typeface="Times New Roman" pitchFamily="18" charset="0"/>
                <a:cs typeface="Times New Roman" pitchFamily="18" charset="0"/>
              </a:rPr>
              <a:t>Surface </a:t>
            </a:r>
            <a:r>
              <a:rPr lang="en-US" sz="2000" dirty="0" smtClean="0">
                <a:latin typeface="Times New Roman" pitchFamily="18" charset="0"/>
                <a:cs typeface="Times New Roman" pitchFamily="18" charset="0"/>
                <a:hlinkClick r:id="rId2" tooltip="Epithelium"/>
              </a:rPr>
              <a:t>epithelium</a:t>
            </a:r>
            <a:r>
              <a:rPr lang="en-US" sz="2000" dirty="0" smtClean="0">
                <a:latin typeface="Times New Roman" pitchFamily="18" charset="0"/>
                <a:cs typeface="Times New Roman" pitchFamily="18" charset="0"/>
              </a:rPr>
              <a:t> is </a:t>
            </a:r>
            <a:r>
              <a:rPr lang="en-US" sz="2000" b="1" i="1" dirty="0" smtClean="0">
                <a:latin typeface="Times New Roman" pitchFamily="18" charset="0"/>
                <a:cs typeface="Times New Roman" pitchFamily="18" charset="0"/>
              </a:rPr>
              <a:t>simple columnar</a:t>
            </a:r>
            <a:r>
              <a:rPr lang="en-US" sz="2000" b="1" dirty="0" smtClean="0">
                <a:latin typeface="Times New Roman" pitchFamily="18" charset="0"/>
                <a:cs typeface="Times New Roman" pitchFamily="18" charset="0"/>
              </a:rPr>
              <a:t> with goblet cells </a:t>
            </a:r>
            <a:r>
              <a:rPr lang="en-US" sz="2000" dirty="0" smtClean="0">
                <a:latin typeface="Times New Roman" pitchFamily="18" charset="0"/>
                <a:cs typeface="Times New Roman" pitchFamily="18" charset="0"/>
              </a:rPr>
              <a:t>distributed among the columnar cells. Columnar cells are narrow and high and reach their greatest height on the </a:t>
            </a:r>
            <a:r>
              <a:rPr lang="en-US" sz="2000" dirty="0" err="1" smtClean="0">
                <a:latin typeface="Times New Roman" pitchFamily="18" charset="0"/>
                <a:cs typeface="Times New Roman" pitchFamily="18" charset="0"/>
              </a:rPr>
              <a:t>villi</a:t>
            </a:r>
            <a:r>
              <a:rPr lang="en-US" sz="2000" dirty="0" smtClean="0">
                <a:latin typeface="Times New Roman" pitchFamily="18" charset="0"/>
                <a:cs typeface="Times New Roman" pitchFamily="18" charset="0"/>
              </a:rPr>
              <a:t>. </a:t>
            </a:r>
            <a:r>
              <a:rPr lang="en-US" sz="2000" b="1" dirty="0" smtClean="0">
                <a:latin typeface="Times New Roman" pitchFamily="18" charset="0"/>
                <a:cs typeface="Times New Roman" pitchFamily="18" charset="0"/>
              </a:rPr>
              <a:t>Nucleus is oval </a:t>
            </a:r>
            <a:r>
              <a:rPr lang="en-US" sz="2000" dirty="0" smtClean="0">
                <a:latin typeface="Times New Roman" pitchFamily="18" charset="0"/>
                <a:cs typeface="Times New Roman" pitchFamily="18" charset="0"/>
              </a:rPr>
              <a:t>and is situated in the lower half of the cell. The cytoplasm is finely granular and usually acidophilic. These cells shown striated free border, which appear under light microscope as fine striations in the cytoplasm.</a:t>
            </a:r>
          </a:p>
          <a:p>
            <a:pPr lvl="2" algn="just"/>
            <a:endParaRPr lang="en-US" sz="2000" dirty="0" smtClean="0">
              <a:latin typeface="Times New Roman" pitchFamily="18" charset="0"/>
              <a:cs typeface="Times New Roman" pitchFamily="18" charset="0"/>
            </a:endParaRPr>
          </a:p>
          <a:p>
            <a:pPr lvl="2" algn="just"/>
            <a:r>
              <a:rPr lang="en-US" sz="2000" dirty="0" smtClean="0">
                <a:solidFill>
                  <a:srgbClr val="FF0000"/>
                </a:solidFill>
                <a:latin typeface="Times New Roman" pitchFamily="18" charset="0"/>
                <a:cs typeface="Times New Roman" pitchFamily="18" charset="0"/>
              </a:rPr>
              <a:t>EM studies </a:t>
            </a:r>
            <a:r>
              <a:rPr lang="en-US" sz="2000" dirty="0" smtClean="0">
                <a:latin typeface="Times New Roman" pitchFamily="18" charset="0"/>
                <a:cs typeface="Times New Roman" pitchFamily="18" charset="0"/>
              </a:rPr>
              <a:t>revealed that the striated free border is actually made up of fine closely packed </a:t>
            </a:r>
            <a:r>
              <a:rPr lang="en-US" sz="2000" dirty="0" err="1" smtClean="0">
                <a:latin typeface="Times New Roman" pitchFamily="18" charset="0"/>
                <a:cs typeface="Times New Roman" pitchFamily="18" charset="0"/>
              </a:rPr>
              <a:t>cytoplasmic</a:t>
            </a:r>
            <a:r>
              <a:rPr lang="en-US" sz="2000" dirty="0" smtClean="0">
                <a:latin typeface="Times New Roman" pitchFamily="18" charset="0"/>
                <a:cs typeface="Times New Roman" pitchFamily="18" charset="0"/>
              </a:rPr>
              <a:t> filaments or processes, which are now referred to as </a:t>
            </a:r>
            <a:r>
              <a:rPr lang="en-US" sz="2000" b="1" i="1" dirty="0" err="1" smtClean="0">
                <a:solidFill>
                  <a:srgbClr val="FF0000"/>
                </a:solidFill>
                <a:latin typeface="Times New Roman" pitchFamily="18" charset="0"/>
                <a:cs typeface="Times New Roman" pitchFamily="18" charset="0"/>
              </a:rPr>
              <a:t>microvilli.</a:t>
            </a:r>
            <a:r>
              <a:rPr lang="en-US" sz="2000" dirty="0" err="1" smtClean="0">
                <a:latin typeface="Times New Roman" pitchFamily="18" charset="0"/>
                <a:cs typeface="Times New Roman" pitchFamily="18" charset="0"/>
              </a:rPr>
              <a:t>The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microvilli</a:t>
            </a:r>
            <a:r>
              <a:rPr lang="en-US" sz="2000" dirty="0" smtClean="0">
                <a:latin typeface="Times New Roman" pitchFamily="18" charset="0"/>
                <a:cs typeface="Times New Roman" pitchFamily="18" charset="0"/>
              </a:rPr>
              <a:t> are considered as an adaptation of cell surface for better absorption of digested food material from the </a:t>
            </a:r>
            <a:r>
              <a:rPr lang="en-US" sz="2000" dirty="0" smtClean="0">
                <a:latin typeface="Times New Roman" pitchFamily="18" charset="0"/>
                <a:cs typeface="Times New Roman" pitchFamily="18" charset="0"/>
                <a:hlinkClick r:id="rId3" tooltip="Intestine"/>
              </a:rPr>
              <a:t>intestine</a:t>
            </a:r>
            <a:r>
              <a:rPr lang="en-US" sz="2400" dirty="0" smtClean="0">
                <a:latin typeface="Times New Roman" pitchFamily="18" charset="0"/>
                <a:cs typeface="Times New Roman" pitchFamily="18" charset="0"/>
              </a:rPr>
              <a:t>.</a:t>
            </a:r>
          </a:p>
          <a:p>
            <a:endParaRPr lang="en-US" sz="2000" dirty="0"/>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Structure of SMALL INTESTINE of ruminant CONTI… </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marL="365760" lvl="1" indent="-256032">
              <a:spcBef>
                <a:spcPts val="400"/>
              </a:spcBef>
              <a:buSzPct val="68000"/>
              <a:buFont typeface="Wingdings 3"/>
              <a:buChar char=""/>
            </a:pPr>
            <a:r>
              <a:rPr lang="en-US" sz="2400" dirty="0" smtClean="0">
                <a:solidFill>
                  <a:srgbClr val="FF0000"/>
                </a:solidFill>
                <a:latin typeface="Times New Roman" pitchFamily="18" charset="0"/>
                <a:cs typeface="Times New Roman" pitchFamily="18" charset="0"/>
              </a:rPr>
              <a:t>Epithelium………</a:t>
            </a:r>
          </a:p>
          <a:p>
            <a:pPr lvl="2" algn="just">
              <a:buNone/>
            </a:pPr>
            <a:r>
              <a:rPr lang="en-US" sz="2400" dirty="0" smtClean="0">
                <a:latin typeface="Times New Roman" pitchFamily="18" charset="0"/>
                <a:cs typeface="Times New Roman" pitchFamily="18" charset="0"/>
              </a:rPr>
              <a:t>  .Scattered among the </a:t>
            </a:r>
            <a:r>
              <a:rPr lang="en-US" sz="2400" b="1" dirty="0" smtClean="0">
                <a:latin typeface="Times New Roman" pitchFamily="18" charset="0"/>
                <a:cs typeface="Times New Roman" pitchFamily="18" charset="0"/>
              </a:rPr>
              <a:t>columnar cells are mucous secreting goblet cells.</a:t>
            </a:r>
            <a:r>
              <a:rPr lang="en-US" sz="2400" dirty="0" smtClean="0">
                <a:latin typeface="Times New Roman" pitchFamily="18" charset="0"/>
                <a:cs typeface="Times New Roman" pitchFamily="18" charset="0"/>
              </a:rPr>
              <a:t> They vary in appearance according to the amount of secretion they contain. The cell at the beginning contains a small amount of </a:t>
            </a:r>
            <a:r>
              <a:rPr lang="en-US" sz="2400" b="1" dirty="0" err="1" smtClean="0">
                <a:latin typeface="Times New Roman" pitchFamily="18" charset="0"/>
                <a:cs typeface="Times New Roman" pitchFamily="18" charset="0"/>
              </a:rPr>
              <a:t>mucin</a:t>
            </a:r>
            <a:r>
              <a:rPr lang="en-US" sz="2400" dirty="0" smtClean="0">
                <a:latin typeface="Times New Roman" pitchFamily="18" charset="0"/>
                <a:cs typeface="Times New Roman" pitchFamily="18" charset="0"/>
              </a:rPr>
              <a:t> near its apical border. As secretion increases the mucous gradually displaces the cytoplasm and the nucleus is flattened pushed the nucleus towards the base of the cell.</a:t>
            </a:r>
          </a:p>
          <a:p>
            <a:pPr lvl="2" algn="just"/>
            <a:r>
              <a:rPr lang="en-US" sz="2400" dirty="0" smtClean="0">
                <a:latin typeface="Times New Roman" pitchFamily="18" charset="0"/>
                <a:cs typeface="Times New Roman" pitchFamily="18" charset="0"/>
              </a:rPr>
              <a:t>The distended cell has the </a:t>
            </a:r>
            <a:r>
              <a:rPr lang="en-US" sz="2400" b="1" dirty="0" smtClean="0">
                <a:latin typeface="Times New Roman" pitchFamily="18" charset="0"/>
                <a:cs typeface="Times New Roman" pitchFamily="18" charset="0"/>
              </a:rPr>
              <a:t>appearance of goblet </a:t>
            </a:r>
            <a:r>
              <a:rPr lang="en-US" sz="2400" dirty="0" smtClean="0">
                <a:latin typeface="Times New Roman" pitchFamily="18" charset="0"/>
                <a:cs typeface="Times New Roman" pitchFamily="18" charset="0"/>
              </a:rPr>
              <a:t>and the cytoplasm stains faintly </a:t>
            </a:r>
            <a:r>
              <a:rPr lang="en-US" sz="2400" b="1" dirty="0" smtClean="0">
                <a:latin typeface="Times New Roman" pitchFamily="18" charset="0"/>
                <a:cs typeface="Times New Roman" pitchFamily="18" charset="0"/>
              </a:rPr>
              <a:t>basophilic or not at all </a:t>
            </a:r>
            <a:r>
              <a:rPr lang="en-US" sz="2400" dirty="0" smtClean="0">
                <a:latin typeface="Times New Roman" pitchFamily="18" charset="0"/>
                <a:cs typeface="Times New Roman" pitchFamily="18" charset="0"/>
              </a:rPr>
              <a:t>but can be stained intensely by special </a:t>
            </a:r>
            <a:r>
              <a:rPr lang="en-US" sz="2400" dirty="0" err="1" smtClean="0">
                <a:latin typeface="Times New Roman" pitchFamily="18" charset="0"/>
                <a:cs typeface="Times New Roman" pitchFamily="18" charset="0"/>
              </a:rPr>
              <a:t>mucin</a:t>
            </a:r>
            <a:r>
              <a:rPr lang="en-US" sz="2400" dirty="0" smtClean="0">
                <a:latin typeface="Times New Roman" pitchFamily="18" charset="0"/>
                <a:cs typeface="Times New Roman" pitchFamily="18" charset="0"/>
              </a:rPr>
              <a:t> stains. The secretion is discharged through the free surface (</a:t>
            </a:r>
            <a:r>
              <a:rPr lang="en-US" sz="2400" b="1" dirty="0" err="1" smtClean="0">
                <a:latin typeface="Times New Roman" pitchFamily="18" charset="0"/>
                <a:cs typeface="Times New Roman" pitchFamily="18" charset="0"/>
              </a:rPr>
              <a:t>apocrine</a:t>
            </a:r>
            <a:r>
              <a:rPr lang="en-US" sz="2400" dirty="0" smtClean="0">
                <a:latin typeface="Times New Roman" pitchFamily="18" charset="0"/>
                <a:cs typeface="Times New Roman" pitchFamily="18" charset="0"/>
              </a:rPr>
              <a:t>) and goblet cells go through cycles of </a:t>
            </a:r>
            <a:r>
              <a:rPr lang="en-US" sz="2400" b="1" dirty="0" err="1" smtClean="0">
                <a:solidFill>
                  <a:srgbClr val="FF0000"/>
                </a:solidFill>
                <a:latin typeface="Times New Roman" pitchFamily="18" charset="0"/>
                <a:cs typeface="Times New Roman" pitchFamily="18" charset="0"/>
              </a:rPr>
              <a:t>secretory</a:t>
            </a:r>
            <a:r>
              <a:rPr lang="en-US" sz="2400" b="1" dirty="0" smtClean="0">
                <a:solidFill>
                  <a:srgbClr val="FF0000"/>
                </a:solidFill>
                <a:latin typeface="Times New Roman" pitchFamily="18" charset="0"/>
                <a:cs typeface="Times New Roman" pitchFamily="18" charset="0"/>
              </a:rPr>
              <a:t> activity.</a:t>
            </a:r>
          </a:p>
          <a:p>
            <a:pPr>
              <a:buNone/>
            </a:pPr>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Structure of SMALL INTESTINE of ruminant CONTI…..</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algn="just"/>
            <a:r>
              <a:rPr lang="en-US" b="1" dirty="0" err="1" smtClean="0">
                <a:solidFill>
                  <a:srgbClr val="FF0000"/>
                </a:solidFill>
                <a:latin typeface="Times New Roman" pitchFamily="18" charset="0"/>
                <a:cs typeface="Times New Roman" pitchFamily="18" charset="0"/>
              </a:rPr>
              <a:t>Filliform</a:t>
            </a:r>
            <a:r>
              <a:rPr lang="en-US" b="1" dirty="0" smtClean="0">
                <a:solidFill>
                  <a:srgbClr val="FF0000"/>
                </a:solidFill>
                <a:latin typeface="Times New Roman" pitchFamily="18" charset="0"/>
                <a:cs typeface="Times New Roman" pitchFamily="18" charset="0"/>
              </a:rPr>
              <a:t> papillae</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filliform</a:t>
            </a:r>
            <a:r>
              <a:rPr lang="en-US" dirty="0" smtClean="0">
                <a:latin typeface="Times New Roman" pitchFamily="18" charset="0"/>
                <a:cs typeface="Times New Roman" pitchFamily="18" charset="0"/>
              </a:rPr>
              <a:t> papillae consist of a connective tissue core derived from the lamina </a:t>
            </a:r>
            <a:r>
              <a:rPr lang="en-US" dirty="0" err="1" smtClean="0">
                <a:latin typeface="Times New Roman" pitchFamily="18" charset="0"/>
                <a:cs typeface="Times New Roman" pitchFamily="18" charset="0"/>
              </a:rPr>
              <a:t>propria</a:t>
            </a:r>
            <a:r>
              <a:rPr lang="en-US" dirty="0" smtClean="0">
                <a:latin typeface="Times New Roman" pitchFamily="18" charset="0"/>
                <a:cs typeface="Times New Roman" pitchFamily="18" charset="0"/>
              </a:rPr>
              <a:t> and an epithelial covering characterized by a </a:t>
            </a:r>
            <a:r>
              <a:rPr lang="en-US" b="1" dirty="0" smtClean="0">
                <a:latin typeface="Times New Roman" pitchFamily="18" charset="0"/>
                <a:cs typeface="Times New Roman" pitchFamily="18" charset="0"/>
              </a:rPr>
              <a:t>heavy stratum </a:t>
            </a:r>
            <a:r>
              <a:rPr lang="en-US" b="1" dirty="0" err="1" smtClean="0">
                <a:latin typeface="Times New Roman" pitchFamily="18" charset="0"/>
                <a:cs typeface="Times New Roman" pitchFamily="18" charset="0"/>
              </a:rPr>
              <a:t>corneum</a:t>
            </a:r>
            <a:r>
              <a:rPr lang="en-US" b="1"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papillae are usually slender and pointed. In most species the papillary core does not extend above the level of the </a:t>
            </a:r>
            <a:r>
              <a:rPr lang="en-US" dirty="0" err="1" smtClean="0">
                <a:latin typeface="Times New Roman" pitchFamily="18" charset="0"/>
                <a:cs typeface="Times New Roman" pitchFamily="18" charset="0"/>
              </a:rPr>
              <a:t>glossal</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visible projection is made up entirely of </a:t>
            </a:r>
            <a:r>
              <a:rPr lang="en-US"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Large conical papillae, whose core projects beyond the surface of the </a:t>
            </a:r>
            <a:r>
              <a:rPr lang="en-US" dirty="0" smtClean="0">
                <a:latin typeface="Times New Roman" pitchFamily="18" charset="0"/>
                <a:cs typeface="Times New Roman" pitchFamily="18" charset="0"/>
                <a:hlinkClick r:id="rId3" tooltip="Tongue"/>
              </a:rPr>
              <a:t>tongue</a:t>
            </a:r>
            <a:r>
              <a:rPr lang="en-US" dirty="0" smtClean="0">
                <a:latin typeface="Times New Roman" pitchFamily="18" charset="0"/>
                <a:cs typeface="Times New Roman" pitchFamily="18" charset="0"/>
              </a:rPr>
              <a:t>, occur in all domestic mammals except the horse and donkey.</a:t>
            </a:r>
          </a:p>
          <a:p>
            <a:pPr algn="just"/>
            <a:r>
              <a:rPr lang="en-US" b="1" dirty="0" err="1" smtClean="0">
                <a:solidFill>
                  <a:srgbClr val="FF0000"/>
                </a:solidFill>
                <a:latin typeface="Times New Roman" pitchFamily="18" charset="0"/>
                <a:cs typeface="Times New Roman" pitchFamily="18" charset="0"/>
              </a:rPr>
              <a:t>Fungiform</a:t>
            </a:r>
            <a:r>
              <a:rPr lang="en-US" b="1" dirty="0" smtClean="0">
                <a:solidFill>
                  <a:srgbClr val="FF0000"/>
                </a:solidFill>
                <a:latin typeface="Times New Roman" pitchFamily="18" charset="0"/>
                <a:cs typeface="Times New Roman" pitchFamily="18" charset="0"/>
              </a:rPr>
              <a:t> papillae</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These are relatively few in number and interspersed among the </a:t>
            </a:r>
            <a:r>
              <a:rPr lang="en-US" dirty="0" err="1" smtClean="0">
                <a:latin typeface="Times New Roman" pitchFamily="18" charset="0"/>
                <a:cs typeface="Times New Roman" pitchFamily="18" charset="0"/>
              </a:rPr>
              <a:t>filiform</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palpillae</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They have rounder and broader summits and narrow attached ends.</a:t>
            </a:r>
          </a:p>
          <a:p>
            <a:pPr lvl="0" algn="just"/>
            <a:r>
              <a:rPr lang="en-US" dirty="0" smtClean="0">
                <a:latin typeface="Times New Roman" pitchFamily="18" charset="0"/>
                <a:cs typeface="Times New Roman" pitchFamily="18" charset="0"/>
              </a:rPr>
              <a:t>The connective tissue core is rich in nerves and characterized by papillary body, have relatively less </a:t>
            </a:r>
            <a:r>
              <a:rPr lang="en-US" dirty="0" err="1" smtClean="0">
                <a:latin typeface="Times New Roman" pitchFamily="18" charset="0"/>
                <a:cs typeface="Times New Roman" pitchFamily="18" charset="0"/>
              </a:rPr>
              <a:t>cornified</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 containing </a:t>
            </a:r>
            <a:r>
              <a:rPr lang="en-US" dirty="0" smtClean="0">
                <a:latin typeface="Times New Roman" pitchFamily="18" charset="0"/>
                <a:cs typeface="Times New Roman" pitchFamily="18" charset="0"/>
                <a:hlinkClick r:id="rId4" tooltip="Taste buds"/>
              </a:rPr>
              <a:t>taste buds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hlinkClick r:id="rId4" tooltip="Taste buds"/>
              </a:rPr>
              <a:t>Taste buds</a:t>
            </a:r>
            <a:r>
              <a:rPr lang="en-US" dirty="0" smtClean="0">
                <a:latin typeface="Times New Roman" pitchFamily="18" charset="0"/>
                <a:cs typeface="Times New Roman" pitchFamily="18" charset="0"/>
              </a:rPr>
              <a:t> may or may not be present.</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TONGUE  of ruminant CONTI…</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lgn="just"/>
            <a:r>
              <a:rPr lang="en-US" sz="2000" b="1" dirty="0" smtClean="0">
                <a:solidFill>
                  <a:srgbClr val="FF0000"/>
                </a:solidFill>
                <a:latin typeface="Times New Roman" pitchFamily="18" charset="0"/>
                <a:cs typeface="Times New Roman" pitchFamily="18" charset="0"/>
              </a:rPr>
              <a:t>Lamina </a:t>
            </a:r>
            <a:r>
              <a:rPr lang="en-US" sz="2000" b="1" dirty="0" err="1" smtClean="0">
                <a:solidFill>
                  <a:srgbClr val="FF0000"/>
                </a:solidFill>
                <a:latin typeface="Times New Roman" pitchFamily="18" charset="0"/>
                <a:cs typeface="Times New Roman" pitchFamily="18" charset="0"/>
              </a:rPr>
              <a:t>propria</a:t>
            </a:r>
            <a:endParaRPr lang="en-US" sz="2000" b="1" dirty="0" smtClean="0">
              <a:solidFill>
                <a:srgbClr val="FF0000"/>
              </a:solidFill>
              <a:latin typeface="Times New Roman" pitchFamily="18" charset="0"/>
              <a:cs typeface="Times New Roman" pitchFamily="18" charset="0"/>
            </a:endParaRPr>
          </a:p>
          <a:p>
            <a:pPr lvl="2" algn="just"/>
            <a:r>
              <a:rPr lang="en-US" sz="2000" dirty="0" smtClean="0">
                <a:latin typeface="Times New Roman" pitchFamily="18" charset="0"/>
                <a:cs typeface="Times New Roman" pitchFamily="18" charset="0"/>
              </a:rPr>
              <a:t>It has a supporting framework of reticular tissue with elastic </a:t>
            </a:r>
            <a:r>
              <a:rPr lang="en-US" sz="2000" dirty="0" err="1" smtClean="0">
                <a:latin typeface="Times New Roman" pitchFamily="18" charset="0"/>
                <a:cs typeface="Times New Roman" pitchFamily="18" charset="0"/>
              </a:rPr>
              <a:t>fibres</a:t>
            </a:r>
            <a:r>
              <a:rPr lang="en-US" sz="2000" dirty="0" smtClean="0">
                <a:latin typeface="Times New Roman" pitchFamily="18" charset="0"/>
                <a:cs typeface="Times New Roman" pitchFamily="18" charset="0"/>
              </a:rPr>
              <a:t> and delicate </a:t>
            </a:r>
            <a:r>
              <a:rPr lang="en-US" sz="2000" dirty="0" err="1" smtClean="0">
                <a:latin typeface="Times New Roman" pitchFamily="18" charset="0"/>
                <a:cs typeface="Times New Roman" pitchFamily="18" charset="0"/>
              </a:rPr>
              <a:t>collagenous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fibres</a:t>
            </a:r>
            <a:r>
              <a:rPr lang="en-US" sz="2000" dirty="0" smtClean="0">
                <a:latin typeface="Times New Roman" pitchFamily="18" charset="0"/>
                <a:cs typeface="Times New Roman" pitchFamily="18" charset="0"/>
              </a:rPr>
              <a:t>. There is diffuse infiltration with numerous lymphocytes and in certain places isolated </a:t>
            </a:r>
            <a:r>
              <a:rPr lang="en-US" sz="2000" dirty="0" smtClean="0">
                <a:latin typeface="Times New Roman" pitchFamily="18" charset="0"/>
                <a:cs typeface="Times New Roman" pitchFamily="18" charset="0"/>
                <a:hlinkClick r:id="rId2" tooltip="Lymph"/>
              </a:rPr>
              <a:t>lymph</a:t>
            </a:r>
            <a:r>
              <a:rPr lang="en-US" sz="2000" dirty="0" smtClean="0">
                <a:latin typeface="Times New Roman" pitchFamily="18" charset="0"/>
                <a:cs typeface="Times New Roman" pitchFamily="18" charset="0"/>
              </a:rPr>
              <a:t> nodules </a:t>
            </a:r>
            <a:r>
              <a:rPr lang="en-US" sz="2000" b="1" dirty="0" smtClean="0">
                <a:latin typeface="Times New Roman" pitchFamily="18" charset="0"/>
                <a:cs typeface="Times New Roman" pitchFamily="18" charset="0"/>
              </a:rPr>
              <a:t>known as solitary </a:t>
            </a:r>
            <a:r>
              <a:rPr lang="en-US" sz="2000" b="1" dirty="0" smtClean="0">
                <a:latin typeface="Times New Roman" pitchFamily="18" charset="0"/>
                <a:cs typeface="Times New Roman" pitchFamily="18" charset="0"/>
                <a:hlinkClick r:id="rId3" tooltip="Glands"/>
              </a:rPr>
              <a:t>glands</a:t>
            </a:r>
            <a:r>
              <a:rPr lang="en-US" sz="2000" dirty="0" smtClean="0">
                <a:latin typeface="Times New Roman" pitchFamily="18" charset="0"/>
                <a:cs typeface="Times New Roman" pitchFamily="18" charset="0"/>
              </a:rPr>
              <a:t> may be found in the lamina </a:t>
            </a:r>
            <a:r>
              <a:rPr lang="en-US" sz="2000" dirty="0" err="1" smtClean="0">
                <a:latin typeface="Times New Roman" pitchFamily="18" charset="0"/>
                <a:cs typeface="Times New Roman" pitchFamily="18" charset="0"/>
              </a:rPr>
              <a:t>propria</a:t>
            </a:r>
            <a:r>
              <a:rPr lang="en-US" sz="2000" dirty="0" smtClean="0">
                <a:latin typeface="Times New Roman" pitchFamily="18" charset="0"/>
                <a:cs typeface="Times New Roman" pitchFamily="18" charset="0"/>
              </a:rPr>
              <a:t>. </a:t>
            </a:r>
          </a:p>
          <a:p>
            <a:pPr lvl="2" algn="just"/>
            <a:endParaRPr lang="en-US" sz="2000" dirty="0" smtClean="0">
              <a:latin typeface="Times New Roman" pitchFamily="18" charset="0"/>
              <a:cs typeface="Times New Roman" pitchFamily="18" charset="0"/>
            </a:endParaRPr>
          </a:p>
          <a:p>
            <a:pPr lvl="2" algn="just"/>
            <a:r>
              <a:rPr lang="en-US" sz="2000" dirty="0" smtClean="0">
                <a:latin typeface="Times New Roman" pitchFamily="18" charset="0"/>
                <a:cs typeface="Times New Roman" pitchFamily="18" charset="0"/>
              </a:rPr>
              <a:t>In the </a:t>
            </a:r>
            <a:r>
              <a:rPr lang="en-US" sz="2000" dirty="0" smtClean="0">
                <a:latin typeface="Times New Roman" pitchFamily="18" charset="0"/>
                <a:cs typeface="Times New Roman" pitchFamily="18" charset="0"/>
                <a:hlinkClick r:id="rId4" tooltip="Small Intestine"/>
              </a:rPr>
              <a:t>small intestine</a:t>
            </a:r>
            <a:r>
              <a:rPr lang="en-US" sz="2000" dirty="0" smtClean="0">
                <a:latin typeface="Times New Roman" pitchFamily="18" charset="0"/>
                <a:cs typeface="Times New Roman" pitchFamily="18" charset="0"/>
              </a:rPr>
              <a:t>, projections of lamina </a:t>
            </a:r>
            <a:r>
              <a:rPr lang="en-US" sz="2000" dirty="0" err="1" smtClean="0">
                <a:latin typeface="Times New Roman" pitchFamily="18" charset="0"/>
                <a:cs typeface="Times New Roman" pitchFamily="18" charset="0"/>
              </a:rPr>
              <a:t>propria</a:t>
            </a:r>
            <a:r>
              <a:rPr lang="en-US" sz="2000" dirty="0" smtClean="0">
                <a:latin typeface="Times New Roman" pitchFamily="18" charset="0"/>
                <a:cs typeface="Times New Roman" pitchFamily="18" charset="0"/>
              </a:rPr>
              <a:t> covered by surface </a:t>
            </a:r>
            <a:r>
              <a:rPr lang="en-US" sz="2000" dirty="0" smtClean="0">
                <a:latin typeface="Times New Roman" pitchFamily="18" charset="0"/>
                <a:cs typeface="Times New Roman" pitchFamily="18" charset="0"/>
                <a:hlinkClick r:id="rId5" tooltip="Epithelium"/>
              </a:rPr>
              <a:t>epithelium</a:t>
            </a:r>
            <a:r>
              <a:rPr lang="en-US" sz="2000" dirty="0" smtClean="0">
                <a:latin typeface="Times New Roman" pitchFamily="18" charset="0"/>
                <a:cs typeface="Times New Roman" pitchFamily="18" charset="0"/>
              </a:rPr>
              <a:t> called </a:t>
            </a:r>
            <a:r>
              <a:rPr lang="en-US" sz="2000" b="1" dirty="0" err="1" smtClean="0">
                <a:latin typeface="Times New Roman" pitchFamily="18" charset="0"/>
                <a:cs typeface="Times New Roman" pitchFamily="18" charset="0"/>
              </a:rPr>
              <a:t>villi</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occur throughout. Both in small and large intestines, the lamina </a:t>
            </a:r>
            <a:r>
              <a:rPr lang="en-US" sz="2000" dirty="0" err="1" smtClean="0">
                <a:latin typeface="Times New Roman" pitchFamily="18" charset="0"/>
                <a:cs typeface="Times New Roman" pitchFamily="18" charset="0"/>
              </a:rPr>
              <a:t>propria</a:t>
            </a:r>
            <a:r>
              <a:rPr lang="en-US" sz="2000" dirty="0" smtClean="0">
                <a:latin typeface="Times New Roman" pitchFamily="18" charset="0"/>
                <a:cs typeface="Times New Roman" pitchFamily="18" charset="0"/>
              </a:rPr>
              <a:t> contains simple tubular </a:t>
            </a:r>
            <a:r>
              <a:rPr lang="en-US" sz="2000" dirty="0" smtClean="0">
                <a:latin typeface="Times New Roman" pitchFamily="18" charset="0"/>
                <a:cs typeface="Times New Roman" pitchFamily="18" charset="0"/>
                <a:hlinkClick r:id="rId3" tooltip="Glands"/>
              </a:rPr>
              <a:t>glands</a:t>
            </a:r>
            <a:r>
              <a:rPr lang="en-US" sz="2000" dirty="0" smtClean="0">
                <a:latin typeface="Times New Roman" pitchFamily="18" charset="0"/>
                <a:cs typeface="Times New Roman" pitchFamily="18" charset="0"/>
              </a:rPr>
              <a:t>, called </a:t>
            </a:r>
            <a:r>
              <a:rPr lang="en-US" sz="2000" b="1" dirty="0" smtClean="0">
                <a:latin typeface="Times New Roman" pitchFamily="18" charset="0"/>
                <a:cs typeface="Times New Roman" pitchFamily="18" charset="0"/>
              </a:rPr>
              <a:t>crypts of </a:t>
            </a:r>
            <a:r>
              <a:rPr lang="en-US" sz="2000" b="1" dirty="0" err="1" smtClean="0">
                <a:latin typeface="Times New Roman" pitchFamily="18" charset="0"/>
                <a:cs typeface="Times New Roman" pitchFamily="18" charset="0"/>
              </a:rPr>
              <a:t>lieberkuhn</a:t>
            </a:r>
            <a:r>
              <a:rPr lang="en-US" sz="2000" b="1" dirty="0" smtClean="0">
                <a:latin typeface="Times New Roman" pitchFamily="18" charset="0"/>
                <a:cs typeface="Times New Roman" pitchFamily="18" charset="0"/>
              </a:rPr>
              <a:t> or intestinal </a:t>
            </a:r>
            <a:r>
              <a:rPr lang="en-US" sz="2000" b="1" dirty="0" smtClean="0">
                <a:latin typeface="Times New Roman" pitchFamily="18" charset="0"/>
                <a:cs typeface="Times New Roman" pitchFamily="18" charset="0"/>
                <a:hlinkClick r:id="rId3" tooltip="Glands"/>
              </a:rPr>
              <a:t>glands</a:t>
            </a:r>
            <a:r>
              <a:rPr lang="en-US" sz="2000" b="1"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Structure of SMALL INTESTINE of ruminant CONTI...</a:t>
            </a:r>
            <a:endParaRPr lang="en-US" sz="2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2" algn="just"/>
            <a:r>
              <a:rPr lang="en-US" sz="2400" dirty="0" smtClean="0">
                <a:solidFill>
                  <a:srgbClr val="FF0000"/>
                </a:solidFill>
                <a:latin typeface="Times New Roman" pitchFamily="18" charset="0"/>
                <a:cs typeface="Times New Roman" pitchFamily="18" charset="0"/>
              </a:rPr>
              <a:t>Intestinal </a:t>
            </a:r>
            <a:r>
              <a:rPr lang="en-US" sz="2400" dirty="0" err="1" smtClean="0">
                <a:solidFill>
                  <a:srgbClr val="FF0000"/>
                </a:solidFill>
                <a:latin typeface="Times New Roman" pitchFamily="18" charset="0"/>
                <a:cs typeface="Times New Roman" pitchFamily="18" charset="0"/>
              </a:rPr>
              <a:t>Villi</a:t>
            </a:r>
            <a:endParaRPr lang="en-US" sz="2400" dirty="0" smtClean="0">
              <a:solidFill>
                <a:srgbClr val="FF0000"/>
              </a:solidFill>
              <a:latin typeface="Times New Roman" pitchFamily="18" charset="0"/>
              <a:cs typeface="Times New Roman" pitchFamily="18" charset="0"/>
            </a:endParaRPr>
          </a:p>
          <a:p>
            <a:pPr lvl="3" algn="just"/>
            <a:r>
              <a:rPr lang="en-US" sz="2400" dirty="0" smtClean="0">
                <a:latin typeface="Times New Roman" pitchFamily="18" charset="0"/>
                <a:cs typeface="Times New Roman" pitchFamily="18" charset="0"/>
              </a:rPr>
              <a:t>These structures serve to increase the intestinal surface area available for absorption. They are narrow and elongated projections, measuring on the average of 0.5-1mm in length and 0.2 mm in width. In the center of each </a:t>
            </a:r>
            <a:r>
              <a:rPr lang="en-US" sz="2400" b="1" dirty="0" err="1" smtClean="0">
                <a:latin typeface="Times New Roman" pitchFamily="18" charset="0"/>
                <a:cs typeface="Times New Roman" pitchFamily="18" charset="0"/>
              </a:rPr>
              <a:t>villus</a:t>
            </a:r>
            <a:r>
              <a:rPr lang="en-US" sz="2400" dirty="0" smtClean="0">
                <a:latin typeface="Times New Roman" pitchFamily="18" charset="0"/>
                <a:cs typeface="Times New Roman" pitchFamily="18" charset="0"/>
              </a:rPr>
              <a:t> occur a tubular </a:t>
            </a:r>
            <a:r>
              <a:rPr lang="en-US" sz="2400" dirty="0" smtClean="0">
                <a:latin typeface="Times New Roman" pitchFamily="18" charset="0"/>
                <a:cs typeface="Times New Roman" pitchFamily="18" charset="0"/>
                <a:hlinkClick r:id="rId2" tooltip="Lymph"/>
              </a:rPr>
              <a:t>lymph</a:t>
            </a:r>
            <a:r>
              <a:rPr lang="en-US" sz="2400" dirty="0" smtClean="0">
                <a:latin typeface="Times New Roman" pitchFamily="18" charset="0"/>
                <a:cs typeface="Times New Roman" pitchFamily="18" charset="0"/>
              </a:rPr>
              <a:t> space known as a </a:t>
            </a:r>
            <a:r>
              <a:rPr lang="en-US" sz="2400" b="1" dirty="0" smtClean="0">
                <a:latin typeface="Times New Roman" pitchFamily="18" charset="0"/>
                <a:cs typeface="Times New Roman" pitchFamily="18" charset="0"/>
              </a:rPr>
              <a:t>lacteal</a:t>
            </a:r>
            <a:r>
              <a:rPr lang="en-US" sz="2400" dirty="0" smtClean="0">
                <a:latin typeface="Times New Roman" pitchFamily="18" charset="0"/>
                <a:cs typeface="Times New Roman" pitchFamily="18" charset="0"/>
              </a:rPr>
              <a:t> and is lined by endothelium. </a:t>
            </a:r>
          </a:p>
          <a:p>
            <a:pPr lvl="3" algn="just"/>
            <a:r>
              <a:rPr lang="en-US" sz="2400" dirty="0" smtClean="0">
                <a:latin typeface="Times New Roman" pitchFamily="18" charset="0"/>
                <a:cs typeface="Times New Roman" pitchFamily="18" charset="0"/>
              </a:rPr>
              <a:t>The reticular spongy </a:t>
            </a:r>
            <a:r>
              <a:rPr lang="en-US" sz="2400" dirty="0" err="1" smtClean="0">
                <a:latin typeface="Times New Roman" pitchFamily="18" charset="0"/>
                <a:cs typeface="Times New Roman" pitchFamily="18" charset="0"/>
              </a:rPr>
              <a:t>stroma</a:t>
            </a:r>
            <a:r>
              <a:rPr lang="en-US" sz="2400" dirty="0" smtClean="0">
                <a:latin typeface="Times New Roman" pitchFamily="18" charset="0"/>
                <a:cs typeface="Times New Roman" pitchFamily="18" charset="0"/>
              </a:rPr>
              <a:t> of </a:t>
            </a:r>
            <a:r>
              <a:rPr lang="en-US" sz="2400" dirty="0" err="1" smtClean="0">
                <a:latin typeface="Times New Roman" pitchFamily="18" charset="0"/>
                <a:cs typeface="Times New Roman" pitchFamily="18" charset="0"/>
              </a:rPr>
              <a:t>villi</a:t>
            </a:r>
            <a:r>
              <a:rPr lang="en-US" sz="2400" dirty="0" smtClean="0">
                <a:latin typeface="Times New Roman" pitchFamily="18" charset="0"/>
                <a:cs typeface="Times New Roman" pitchFamily="18" charset="0"/>
              </a:rPr>
              <a:t> contains </a:t>
            </a:r>
            <a:r>
              <a:rPr lang="en-US" sz="2400" b="1" dirty="0" smtClean="0">
                <a:latin typeface="Times New Roman" pitchFamily="18" charset="0"/>
                <a:cs typeface="Times New Roman" pitchFamily="18" charset="0"/>
              </a:rPr>
              <a:t>leucocytes</a:t>
            </a:r>
            <a:r>
              <a:rPr lang="en-US" sz="2400" dirty="0" smtClean="0">
                <a:latin typeface="Times New Roman" pitchFamily="18" charset="0"/>
                <a:cs typeface="Times New Roman" pitchFamily="18" charset="0"/>
              </a:rPr>
              <a:t>, fat droplets, </a:t>
            </a:r>
            <a:r>
              <a:rPr lang="en-US" sz="2400" dirty="0" smtClean="0">
                <a:latin typeface="Times New Roman" pitchFamily="18" charset="0"/>
                <a:cs typeface="Times New Roman" pitchFamily="18" charset="0"/>
                <a:hlinkClick r:id="rId3" tooltip="Capillaries"/>
              </a:rPr>
              <a:t>capillaries</a:t>
            </a:r>
            <a:r>
              <a:rPr lang="en-US" sz="2400" dirty="0" smtClean="0">
                <a:latin typeface="Times New Roman" pitchFamily="18" charset="0"/>
                <a:cs typeface="Times New Roman" pitchFamily="18" charset="0"/>
              </a:rPr>
              <a:t>, elastic </a:t>
            </a:r>
            <a:r>
              <a:rPr lang="en-US" sz="2400" dirty="0" err="1" smtClean="0">
                <a:latin typeface="Times New Roman" pitchFamily="18" charset="0"/>
                <a:cs typeface="Times New Roman" pitchFamily="18" charset="0"/>
              </a:rPr>
              <a:t>fibres</a:t>
            </a:r>
            <a:r>
              <a:rPr lang="en-US" sz="2400" dirty="0" smtClean="0">
                <a:latin typeface="Times New Roman" pitchFamily="18" charset="0"/>
                <a:cs typeface="Times New Roman" pitchFamily="18" charset="0"/>
              </a:rPr>
              <a:t> and bundles of </a:t>
            </a:r>
            <a:r>
              <a:rPr lang="en-US" sz="2400" dirty="0" smtClean="0">
                <a:latin typeface="Times New Roman" pitchFamily="18" charset="0"/>
                <a:cs typeface="Times New Roman" pitchFamily="18" charset="0"/>
                <a:hlinkClick r:id="rId4" tooltip="Smooth muscle"/>
              </a:rPr>
              <a:t>smooth muscle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fibres</a:t>
            </a:r>
            <a:r>
              <a:rPr lang="en-US" sz="2400" dirty="0" smtClean="0">
                <a:latin typeface="Times New Roman" pitchFamily="18" charset="0"/>
                <a:cs typeface="Times New Roman" pitchFamily="18" charset="0"/>
              </a:rPr>
              <a:t>. These </a:t>
            </a:r>
            <a:r>
              <a:rPr lang="en-US" sz="2400" dirty="0" smtClean="0">
                <a:latin typeface="Times New Roman" pitchFamily="18" charset="0"/>
                <a:cs typeface="Times New Roman" pitchFamily="18" charset="0"/>
                <a:hlinkClick r:id="rId5" tooltip="Muscle"/>
              </a:rPr>
              <a:t>muscle</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fibres</a:t>
            </a:r>
            <a:r>
              <a:rPr lang="en-US" sz="2400" dirty="0" smtClean="0">
                <a:latin typeface="Times New Roman" pitchFamily="18" charset="0"/>
                <a:cs typeface="Times New Roman" pitchFamily="18" charset="0"/>
              </a:rPr>
              <a:t> originate from </a:t>
            </a:r>
            <a:r>
              <a:rPr lang="en-US" sz="2400" dirty="0" err="1" smtClean="0">
                <a:latin typeface="Times New Roman" pitchFamily="18" charset="0"/>
                <a:cs typeface="Times New Roman" pitchFamily="18" charset="0"/>
              </a:rPr>
              <a:t>muscularis</a:t>
            </a:r>
            <a:r>
              <a:rPr lang="en-US" sz="2400"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mucosae</a:t>
            </a:r>
            <a:r>
              <a:rPr lang="en-US" sz="2400"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normAutofit fontScale="90000"/>
          </a:bodyPr>
          <a:lstStyle/>
          <a:p>
            <a:pPr algn="ctr"/>
            <a:r>
              <a:rPr lang="en-US" sz="2700" dirty="0" smtClean="0">
                <a:solidFill>
                  <a:srgbClr val="FF0000"/>
                </a:solidFill>
                <a:latin typeface="Algerian" pitchFamily="82" charset="0"/>
              </a:rPr>
              <a:t>LIGHT Microscopic and ULTRASTRUCTURE Structure of SMALL INTESTINE </a:t>
            </a:r>
            <a:r>
              <a:rPr lang="en-US" sz="2700" smtClean="0">
                <a:solidFill>
                  <a:srgbClr val="FF0000"/>
                </a:solidFill>
                <a:latin typeface="Algerian" pitchFamily="82" charset="0"/>
              </a:rPr>
              <a:t>of ruminant </a:t>
            </a:r>
            <a:r>
              <a:rPr lang="en-US" sz="2700" dirty="0" smtClean="0">
                <a:solidFill>
                  <a:srgbClr val="FF0000"/>
                </a:solidFill>
                <a:latin typeface="Algerian" pitchFamily="82" charset="0"/>
              </a:rPr>
              <a:t>CONTI</a:t>
            </a:r>
            <a:r>
              <a:rPr lang="en-US" sz="4400"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2" algn="just"/>
            <a:r>
              <a:rPr lang="en-US" sz="2000" b="1" i="1" dirty="0" smtClean="0">
                <a:solidFill>
                  <a:srgbClr val="FF0000"/>
                </a:solidFill>
                <a:latin typeface="Times New Roman" pitchFamily="18" charset="0"/>
                <a:cs typeface="Times New Roman" pitchFamily="18" charset="0"/>
              </a:rPr>
              <a:t>Intestinal </a:t>
            </a:r>
            <a:r>
              <a:rPr lang="en-US" sz="2000" b="1" i="1" dirty="0" smtClean="0">
                <a:solidFill>
                  <a:srgbClr val="FF0000"/>
                </a:solidFill>
                <a:latin typeface="Times New Roman" pitchFamily="18" charset="0"/>
                <a:cs typeface="Times New Roman" pitchFamily="18" charset="0"/>
                <a:hlinkClick r:id="rId2" tooltip="Glands"/>
              </a:rPr>
              <a:t>glands</a:t>
            </a:r>
            <a:r>
              <a:rPr lang="en-US" sz="2000" b="1" i="1" dirty="0" smtClean="0">
                <a:solidFill>
                  <a:srgbClr val="FF0000"/>
                </a:solidFill>
                <a:latin typeface="Times New Roman" pitchFamily="18" charset="0"/>
                <a:cs typeface="Times New Roman" pitchFamily="18" charset="0"/>
              </a:rPr>
              <a:t> or Crypts of </a:t>
            </a:r>
            <a:r>
              <a:rPr lang="en-US" sz="2000" b="1" i="1" dirty="0" err="1" smtClean="0">
                <a:solidFill>
                  <a:srgbClr val="FF0000"/>
                </a:solidFill>
                <a:latin typeface="Times New Roman" pitchFamily="18" charset="0"/>
                <a:cs typeface="Times New Roman" pitchFamily="18" charset="0"/>
              </a:rPr>
              <a:t>Lieberkuhn</a:t>
            </a:r>
            <a:endParaRPr lang="en-US" sz="2000" b="1" dirty="0" smtClean="0">
              <a:solidFill>
                <a:srgbClr val="FF0000"/>
              </a:solidFill>
              <a:latin typeface="Times New Roman" pitchFamily="18" charset="0"/>
              <a:cs typeface="Times New Roman" pitchFamily="18" charset="0"/>
            </a:endParaRPr>
          </a:p>
          <a:p>
            <a:pPr lvl="3" algn="just"/>
            <a:r>
              <a:rPr lang="en-US" sz="1800" dirty="0" smtClean="0">
                <a:latin typeface="Times New Roman" pitchFamily="18" charset="0"/>
                <a:cs typeface="Times New Roman" pitchFamily="18" charset="0"/>
              </a:rPr>
              <a:t>These are simple tubular </a:t>
            </a:r>
            <a:r>
              <a:rPr lang="en-US" sz="1800" dirty="0" smtClean="0">
                <a:latin typeface="Times New Roman" pitchFamily="18" charset="0"/>
                <a:cs typeface="Times New Roman" pitchFamily="18" charset="0"/>
                <a:hlinkClick r:id="rId2" tooltip="Glands"/>
              </a:rPr>
              <a:t>glands</a:t>
            </a:r>
            <a:r>
              <a:rPr lang="en-US" sz="1800" dirty="0" smtClean="0">
                <a:latin typeface="Times New Roman" pitchFamily="18" charset="0"/>
                <a:cs typeface="Times New Roman" pitchFamily="18" charset="0"/>
              </a:rPr>
              <a:t> found in the lamina </a:t>
            </a:r>
            <a:r>
              <a:rPr lang="en-US" sz="1800" dirty="0" err="1" smtClean="0">
                <a:latin typeface="Times New Roman" pitchFamily="18" charset="0"/>
                <a:cs typeface="Times New Roman" pitchFamily="18" charset="0"/>
              </a:rPr>
              <a:t>propria</a:t>
            </a:r>
            <a:r>
              <a:rPr lang="en-US" sz="1800" dirty="0" smtClean="0">
                <a:latin typeface="Times New Roman" pitchFamily="18" charset="0"/>
                <a:cs typeface="Times New Roman" pitchFamily="18" charset="0"/>
              </a:rPr>
              <a:t>. They open between the </a:t>
            </a:r>
            <a:r>
              <a:rPr lang="en-US" sz="1800" dirty="0" err="1" smtClean="0">
                <a:latin typeface="Times New Roman" pitchFamily="18" charset="0"/>
                <a:cs typeface="Times New Roman" pitchFamily="18" charset="0"/>
              </a:rPr>
              <a:t>villi</a:t>
            </a:r>
            <a:r>
              <a:rPr lang="en-US" sz="1800" dirty="0" smtClean="0">
                <a:latin typeface="Times New Roman" pitchFamily="18" charset="0"/>
                <a:cs typeface="Times New Roman" pitchFamily="18" charset="0"/>
              </a:rPr>
              <a:t> and extend to the lamina </a:t>
            </a:r>
            <a:r>
              <a:rPr lang="en-US" sz="1800" dirty="0" err="1" smtClean="0">
                <a:latin typeface="Times New Roman" pitchFamily="18" charset="0"/>
                <a:cs typeface="Times New Roman" pitchFamily="18" charset="0"/>
              </a:rPr>
              <a:t>propria</a:t>
            </a:r>
            <a:r>
              <a:rPr lang="en-US" sz="1800" dirty="0" smtClean="0">
                <a:latin typeface="Times New Roman" pitchFamily="18" charset="0"/>
                <a:cs typeface="Times New Roman" pitchFamily="18" charset="0"/>
              </a:rPr>
              <a:t> as far as the </a:t>
            </a:r>
            <a:r>
              <a:rPr lang="en-US" sz="1800" dirty="0" err="1" smtClean="0">
                <a:latin typeface="Times New Roman" pitchFamily="18" charset="0"/>
                <a:cs typeface="Times New Roman" pitchFamily="18" charset="0"/>
              </a:rPr>
              <a:t>muscularis</a:t>
            </a:r>
            <a:r>
              <a:rPr lang="en-US" sz="1800" dirty="0" smtClean="0">
                <a:latin typeface="Times New Roman" pitchFamily="18" charset="0"/>
                <a:cs typeface="Times New Roman" pitchFamily="18" charset="0"/>
              </a:rPr>
              <a:t> </a:t>
            </a:r>
            <a:r>
              <a:rPr lang="en-US" sz="1800" dirty="0" err="1" smtClean="0">
                <a:latin typeface="Times New Roman" pitchFamily="18" charset="0"/>
                <a:cs typeface="Times New Roman" pitchFamily="18" charset="0"/>
              </a:rPr>
              <a:t>mucosae</a:t>
            </a:r>
            <a:r>
              <a:rPr lang="en-US" sz="1800" dirty="0" smtClean="0">
                <a:latin typeface="Times New Roman" pitchFamily="18" charset="0"/>
                <a:cs typeface="Times New Roman" pitchFamily="18" charset="0"/>
              </a:rPr>
              <a:t>. They are surrounded by reticular </a:t>
            </a:r>
            <a:r>
              <a:rPr lang="en-US" sz="1800" dirty="0" err="1" smtClean="0">
                <a:latin typeface="Times New Roman" pitchFamily="18" charset="0"/>
                <a:cs typeface="Times New Roman" pitchFamily="18" charset="0"/>
              </a:rPr>
              <a:t>fibres</a:t>
            </a:r>
            <a:r>
              <a:rPr lang="en-US" sz="1800" dirty="0" smtClean="0">
                <a:latin typeface="Times New Roman" pitchFamily="18" charset="0"/>
                <a:cs typeface="Times New Roman" pitchFamily="18" charset="0"/>
              </a:rPr>
              <a:t> and consist of glandular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 resting on a thin basement membrane. The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 is made-up of columnar cells as the surface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 with which it is continuous but the cells of gland are shorter and their striated border becomes less distinct until they finally disappear, in the deeper portions of the gland. </a:t>
            </a:r>
            <a:r>
              <a:rPr lang="en-US" sz="1800" b="1" dirty="0" smtClean="0">
                <a:latin typeface="Times New Roman" pitchFamily="18" charset="0"/>
                <a:cs typeface="Times New Roman" pitchFamily="18" charset="0"/>
              </a:rPr>
              <a:t>Goblet cells are more abundant </a:t>
            </a:r>
            <a:r>
              <a:rPr lang="en-US" sz="1800" dirty="0" smtClean="0">
                <a:latin typeface="Times New Roman" pitchFamily="18" charset="0"/>
                <a:cs typeface="Times New Roman" pitchFamily="18" charset="0"/>
              </a:rPr>
              <a:t>in the deeper portions than in the surface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a:t>
            </a:r>
          </a:p>
          <a:p>
            <a:pPr lvl="3" algn="just"/>
            <a:r>
              <a:rPr lang="en-US" sz="1800" dirty="0" smtClean="0">
                <a:latin typeface="Times New Roman" pitchFamily="18" charset="0"/>
                <a:cs typeface="Times New Roman" pitchFamily="18" charset="0"/>
              </a:rPr>
              <a:t>In the </a:t>
            </a:r>
            <a:r>
              <a:rPr lang="en-US" sz="1800" b="1" dirty="0" smtClean="0">
                <a:latin typeface="Times New Roman" pitchFamily="18" charset="0"/>
                <a:cs typeface="Times New Roman" pitchFamily="18" charset="0"/>
                <a:hlinkClick r:id="rId4" tooltip="Small Intestine"/>
              </a:rPr>
              <a:t>small intestine</a:t>
            </a:r>
            <a:r>
              <a:rPr lang="en-US" sz="1800" dirty="0" smtClean="0">
                <a:latin typeface="Times New Roman" pitchFamily="18" charset="0"/>
                <a:cs typeface="Times New Roman" pitchFamily="18" charset="0"/>
              </a:rPr>
              <a:t> the gland </a:t>
            </a:r>
            <a:r>
              <a:rPr lang="en-US" sz="1800" dirty="0" err="1" smtClean="0">
                <a:latin typeface="Times New Roman" pitchFamily="18" charset="0"/>
                <a:cs typeface="Times New Roman" pitchFamily="18" charset="0"/>
              </a:rPr>
              <a:t>fundus</a:t>
            </a:r>
            <a:r>
              <a:rPr lang="en-US" sz="1800" dirty="0" smtClean="0">
                <a:latin typeface="Times New Roman" pitchFamily="18" charset="0"/>
                <a:cs typeface="Times New Roman" pitchFamily="18" charset="0"/>
              </a:rPr>
              <a:t> contains the specialized granular cells of </a:t>
            </a:r>
            <a:r>
              <a:rPr lang="en-US" sz="1800" b="1" i="1" dirty="0" err="1" smtClean="0">
                <a:latin typeface="Times New Roman" pitchFamily="18" charset="0"/>
                <a:cs typeface="Times New Roman" pitchFamily="18" charset="0"/>
              </a:rPr>
              <a:t>Paneth</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These are </a:t>
            </a:r>
            <a:r>
              <a:rPr lang="en-US" sz="1800" b="1" dirty="0" err="1" smtClean="0">
                <a:latin typeface="Times New Roman" pitchFamily="18" charset="0"/>
                <a:cs typeface="Times New Roman" pitchFamily="18" charset="0"/>
              </a:rPr>
              <a:t>serozymogenic</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having the characteristic striated </a:t>
            </a:r>
            <a:r>
              <a:rPr lang="en-US" sz="1800" b="1" dirty="0" err="1" smtClean="0">
                <a:latin typeface="Times New Roman" pitchFamily="18" charset="0"/>
                <a:cs typeface="Times New Roman" pitchFamily="18" charset="0"/>
              </a:rPr>
              <a:t>chromophilic</a:t>
            </a:r>
            <a:r>
              <a:rPr lang="en-US" sz="1800" b="1"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rPr>
              <a:t>material in the basal region and large </a:t>
            </a:r>
            <a:r>
              <a:rPr lang="en-US" sz="1800" dirty="0" err="1" smtClean="0">
                <a:latin typeface="Times New Roman" pitchFamily="18" charset="0"/>
                <a:cs typeface="Times New Roman" pitchFamily="18" charset="0"/>
              </a:rPr>
              <a:t>refractile</a:t>
            </a:r>
            <a:r>
              <a:rPr lang="en-US" sz="1800" dirty="0" smtClean="0">
                <a:latin typeface="Times New Roman" pitchFamily="18" charset="0"/>
                <a:cs typeface="Times New Roman" pitchFamily="18" charset="0"/>
              </a:rPr>
              <a:t> acidophilic granules apically. They show activity during digestion. It is believed that these cells may be producing some digestive enzymes but the exact </a:t>
            </a:r>
            <a:r>
              <a:rPr lang="en-US" sz="1800" b="1" dirty="0" smtClean="0">
                <a:latin typeface="Times New Roman" pitchFamily="18" charset="0"/>
                <a:cs typeface="Times New Roman" pitchFamily="18" charset="0"/>
              </a:rPr>
              <a:t>functional significance is not known.</a:t>
            </a:r>
          </a:p>
          <a:p>
            <a:pPr algn="just"/>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Structure of SMALL INTESTINE of ruminant CONTI...</a:t>
            </a:r>
            <a:endParaRPr lang="en-US" sz="28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lvl="3" algn="just"/>
            <a:r>
              <a:rPr lang="en-US" sz="2000" b="1" i="1" dirty="0" err="1" smtClean="0">
                <a:solidFill>
                  <a:srgbClr val="FF0000"/>
                </a:solidFill>
                <a:latin typeface="Times New Roman" pitchFamily="18" charset="0"/>
                <a:cs typeface="Times New Roman" pitchFamily="18" charset="0"/>
              </a:rPr>
              <a:t>Enterochromaffin</a:t>
            </a:r>
            <a:r>
              <a:rPr lang="en-US" sz="2000" b="1" dirty="0" smtClean="0">
                <a:solidFill>
                  <a:srgbClr val="FF0000"/>
                </a:solidFill>
                <a:latin typeface="Times New Roman" pitchFamily="18" charset="0"/>
                <a:cs typeface="Times New Roman" pitchFamily="18" charset="0"/>
              </a:rPr>
              <a:t> or </a:t>
            </a:r>
            <a:r>
              <a:rPr lang="en-US" sz="2000" b="1" i="1" dirty="0" err="1" smtClean="0">
                <a:solidFill>
                  <a:srgbClr val="FF0000"/>
                </a:solidFill>
                <a:latin typeface="Times New Roman" pitchFamily="18" charset="0"/>
                <a:cs typeface="Times New Roman" pitchFamily="18" charset="0"/>
              </a:rPr>
              <a:t>argentaffin</a:t>
            </a:r>
            <a:r>
              <a:rPr lang="en-US" sz="2000" b="1" i="1" dirty="0" smtClean="0">
                <a:solidFill>
                  <a:srgbClr val="FF0000"/>
                </a:solidFill>
                <a:latin typeface="Times New Roman" pitchFamily="18" charset="0"/>
                <a:cs typeface="Times New Roman" pitchFamily="18" charset="0"/>
              </a:rPr>
              <a:t> cells</a:t>
            </a:r>
            <a:r>
              <a:rPr lang="en-US" sz="2000" dirty="0" smtClean="0">
                <a:latin typeface="Times New Roman" pitchFamily="18" charset="0"/>
                <a:cs typeface="Times New Roman" pitchFamily="18" charset="0"/>
              </a:rPr>
              <a:t> also occur among the crypts of the intestinal </a:t>
            </a:r>
            <a:r>
              <a:rPr lang="en-US" sz="2000" dirty="0" smtClean="0">
                <a:latin typeface="Times New Roman" pitchFamily="18" charset="0"/>
                <a:cs typeface="Times New Roman" pitchFamily="18" charset="0"/>
                <a:hlinkClick r:id="rId2" tooltip="Glands"/>
              </a:rPr>
              <a:t>glands</a:t>
            </a:r>
            <a:r>
              <a:rPr lang="en-US" sz="2000" dirty="0" smtClean="0">
                <a:latin typeface="Times New Roman" pitchFamily="18" charset="0"/>
                <a:cs typeface="Times New Roman" pitchFamily="18" charset="0"/>
              </a:rPr>
              <a:t>. They occur usually singly and contain specific granules in the basal part of the cell, which are stained by silver and chromium salts. They contain </a:t>
            </a:r>
            <a:r>
              <a:rPr lang="en-US" sz="2000" dirty="0" smtClean="0">
                <a:solidFill>
                  <a:srgbClr val="FF0000"/>
                </a:solidFill>
                <a:latin typeface="Times New Roman" pitchFamily="18" charset="0"/>
                <a:cs typeface="Times New Roman" pitchFamily="18" charset="0"/>
              </a:rPr>
              <a:t>serotonin</a:t>
            </a:r>
            <a:r>
              <a:rPr lang="en-US" sz="2000" dirty="0" smtClean="0">
                <a:latin typeface="Times New Roman" pitchFamily="18" charset="0"/>
                <a:cs typeface="Times New Roman" pitchFamily="18" charset="0"/>
              </a:rPr>
              <a:t> but their exact functional significance is not known.</a:t>
            </a:r>
          </a:p>
          <a:p>
            <a:pPr lvl="1" algn="just"/>
            <a:r>
              <a:rPr lang="en-US" sz="2000" b="1" dirty="0" err="1" smtClean="0">
                <a:latin typeface="Times New Roman" pitchFamily="18" charset="0"/>
                <a:cs typeface="Times New Roman" pitchFamily="18" charset="0"/>
              </a:rPr>
              <a:t>Muscularis</a:t>
            </a: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mucosae</a:t>
            </a:r>
            <a:r>
              <a:rPr lang="en-US" sz="2000" b="1" dirty="0" smtClean="0">
                <a:latin typeface="Times New Roman" pitchFamily="18" charset="0"/>
                <a:cs typeface="Times New Roman" pitchFamily="18" charset="0"/>
              </a:rPr>
              <a:t>:</a:t>
            </a:r>
            <a:r>
              <a:rPr lang="en-US" sz="2000" dirty="0" smtClean="0">
                <a:latin typeface="Times New Roman" pitchFamily="18" charset="0"/>
                <a:cs typeface="Times New Roman" pitchFamily="18" charset="0"/>
              </a:rPr>
              <a:t> consist of </a:t>
            </a:r>
            <a:r>
              <a:rPr lang="en-US" sz="2000" dirty="0" smtClean="0">
                <a:latin typeface="Times New Roman" pitchFamily="18" charset="0"/>
                <a:cs typeface="Times New Roman" pitchFamily="18" charset="0"/>
                <a:hlinkClick r:id="rId3" tooltip="Smooth muscle"/>
              </a:rPr>
              <a:t>smooth muscle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fibres</a:t>
            </a:r>
            <a:r>
              <a:rPr lang="en-US" sz="2000" dirty="0" smtClean="0">
                <a:latin typeface="Times New Roman" pitchFamily="18" charset="0"/>
                <a:cs typeface="Times New Roman" pitchFamily="18" charset="0"/>
              </a:rPr>
              <a:t>, which are in two layers perpendicular to one another. They may interweave.</a:t>
            </a:r>
          </a:p>
          <a:p>
            <a:pPr algn="just"/>
            <a:r>
              <a:rPr lang="en-US" sz="2000" b="1" dirty="0" err="1" smtClean="0">
                <a:solidFill>
                  <a:srgbClr val="FF0000"/>
                </a:solidFill>
                <a:latin typeface="Times New Roman" pitchFamily="18" charset="0"/>
                <a:cs typeface="Times New Roman" pitchFamily="18" charset="0"/>
              </a:rPr>
              <a:t>Submucosa</a:t>
            </a:r>
            <a:endParaRPr lang="en-US" sz="2000" dirty="0" smtClean="0">
              <a:solidFill>
                <a:srgbClr val="FF0000"/>
              </a:solidFill>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Consists of </a:t>
            </a:r>
            <a:r>
              <a:rPr lang="en-US" sz="2000" dirty="0" smtClean="0">
                <a:latin typeface="Times New Roman" pitchFamily="18" charset="0"/>
                <a:cs typeface="Times New Roman" pitchFamily="18" charset="0"/>
                <a:hlinkClick r:id="rId4" tooltip="Loose connective tissue"/>
              </a:rPr>
              <a:t>loose connective tissue</a:t>
            </a:r>
            <a:r>
              <a:rPr lang="en-US" sz="2000" dirty="0" smtClean="0">
                <a:latin typeface="Times New Roman" pitchFamily="18" charset="0"/>
                <a:cs typeface="Times New Roman" pitchFamily="18" charset="0"/>
              </a:rPr>
              <a:t> and elastic </a:t>
            </a:r>
            <a:r>
              <a:rPr lang="en-US" sz="2000" dirty="0" err="1" smtClean="0">
                <a:latin typeface="Times New Roman" pitchFamily="18" charset="0"/>
                <a:cs typeface="Times New Roman" pitchFamily="18" charset="0"/>
              </a:rPr>
              <a:t>fibre</a:t>
            </a:r>
            <a:r>
              <a:rPr lang="en-US" sz="2000" dirty="0" smtClean="0">
                <a:latin typeface="Times New Roman" pitchFamily="18" charset="0"/>
                <a:cs typeface="Times New Roman" pitchFamily="18" charset="0"/>
              </a:rPr>
              <a:t> nets. In contains large </a:t>
            </a:r>
            <a:r>
              <a:rPr lang="en-US" sz="2000" dirty="0" smtClean="0">
                <a:latin typeface="Times New Roman" pitchFamily="18" charset="0"/>
                <a:cs typeface="Times New Roman" pitchFamily="18" charset="0"/>
                <a:hlinkClick r:id="rId5" tooltip="Blood Vessels"/>
              </a:rPr>
              <a:t>blood vessels</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lymphatics</a:t>
            </a:r>
            <a:r>
              <a:rPr lang="en-US" sz="2000" dirty="0" smtClean="0">
                <a:latin typeface="Times New Roman" pitchFamily="18" charset="0"/>
                <a:cs typeface="Times New Roman" pitchFamily="18" charset="0"/>
              </a:rPr>
              <a:t> and nerve plexus in the </a:t>
            </a:r>
            <a:r>
              <a:rPr lang="en-US" sz="2000" dirty="0" err="1" smtClean="0">
                <a:latin typeface="Times New Roman" pitchFamily="18" charset="0"/>
                <a:cs typeface="Times New Roman" pitchFamily="18" charset="0"/>
              </a:rPr>
              <a:t>submucosa</a:t>
            </a:r>
            <a:r>
              <a:rPr lang="en-US" sz="2000" dirty="0" smtClean="0">
                <a:latin typeface="Times New Roman" pitchFamily="18" charset="0"/>
                <a:cs typeface="Times New Roman" pitchFamily="18" charset="0"/>
              </a:rPr>
              <a:t>.</a:t>
            </a:r>
          </a:p>
          <a:p>
            <a:pPr algn="just"/>
            <a:r>
              <a:rPr lang="en-US" sz="2000" b="1" dirty="0" smtClean="0">
                <a:solidFill>
                  <a:srgbClr val="FF0000"/>
                </a:solidFill>
                <a:latin typeface="Times New Roman" pitchFamily="18" charset="0"/>
                <a:cs typeface="Times New Roman" pitchFamily="18" charset="0"/>
              </a:rPr>
              <a:t>Tunica </a:t>
            </a:r>
            <a:r>
              <a:rPr lang="en-US" sz="2000" b="1" dirty="0" err="1" smtClean="0">
                <a:solidFill>
                  <a:srgbClr val="FF0000"/>
                </a:solidFill>
                <a:latin typeface="Times New Roman" pitchFamily="18" charset="0"/>
                <a:cs typeface="Times New Roman" pitchFamily="18" charset="0"/>
              </a:rPr>
              <a:t>muscularis</a:t>
            </a:r>
            <a:endParaRPr lang="en-US" sz="2000" dirty="0" smtClean="0">
              <a:solidFill>
                <a:srgbClr val="FF0000"/>
              </a:solidFill>
              <a:latin typeface="Times New Roman" pitchFamily="18" charset="0"/>
              <a:cs typeface="Times New Roman" pitchFamily="18" charset="0"/>
            </a:endParaRPr>
          </a:p>
          <a:p>
            <a:pPr lvl="0" algn="just"/>
            <a:r>
              <a:rPr lang="en-US" sz="2000" dirty="0" smtClean="0">
                <a:latin typeface="Times New Roman" pitchFamily="18" charset="0"/>
                <a:cs typeface="Times New Roman" pitchFamily="18" charset="0"/>
              </a:rPr>
              <a:t>This is well developed, made up of plain </a:t>
            </a:r>
            <a:r>
              <a:rPr lang="en-US" sz="2000" dirty="0" smtClean="0">
                <a:latin typeface="Times New Roman" pitchFamily="18" charset="0"/>
                <a:cs typeface="Times New Roman" pitchFamily="18" charset="0"/>
                <a:hlinkClick r:id="rId6" tooltip="Muscle"/>
              </a:rPr>
              <a:t>muscle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fibres</a:t>
            </a:r>
            <a:r>
              <a:rPr lang="en-US" sz="2000" dirty="0" smtClean="0">
                <a:latin typeface="Times New Roman" pitchFamily="18" charset="0"/>
                <a:cs typeface="Times New Roman" pitchFamily="18" charset="0"/>
              </a:rPr>
              <a:t> and consists of thinner outer longitudinal layer and thicker inner circular layer. The two layers are connected by </a:t>
            </a:r>
            <a:r>
              <a:rPr lang="en-US" sz="2000" b="1" dirty="0" smtClean="0">
                <a:latin typeface="Times New Roman" pitchFamily="18" charset="0"/>
                <a:cs typeface="Times New Roman" pitchFamily="18" charset="0"/>
              </a:rPr>
              <a:t>inter-muscular connective tissue</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sz="2700" dirty="0" smtClean="0">
                <a:solidFill>
                  <a:srgbClr val="FF0000"/>
                </a:solidFill>
                <a:latin typeface="Algerian" pitchFamily="82" charset="0"/>
              </a:rPr>
              <a:t>LIGHT Microscopic and ULTRASTRUCTURE Structure of SMALL INTESTINE of ruminant CONTI.</a:t>
            </a:r>
            <a:r>
              <a:rPr lang="en-US" sz="4400"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0" algn="just"/>
            <a:r>
              <a:rPr lang="en-US" sz="2000" b="1" i="1" dirty="0" smtClean="0">
                <a:solidFill>
                  <a:srgbClr val="FF0000"/>
                </a:solidFill>
              </a:rPr>
              <a:t>Duodenal Mucosa:</a:t>
            </a:r>
            <a:r>
              <a:rPr lang="en-US" sz="2000" dirty="0" smtClean="0"/>
              <a:t> The </a:t>
            </a:r>
            <a:r>
              <a:rPr lang="en-US" sz="2000" dirty="0" err="1" smtClean="0"/>
              <a:t>villi</a:t>
            </a:r>
            <a:r>
              <a:rPr lang="en-US" sz="2000" dirty="0" smtClean="0"/>
              <a:t> are broad </a:t>
            </a:r>
            <a:r>
              <a:rPr lang="en-US" sz="2000" b="1" dirty="0" smtClean="0"/>
              <a:t>spatula</a:t>
            </a:r>
            <a:r>
              <a:rPr lang="en-US" sz="2000" dirty="0" smtClean="0"/>
              <a:t> shaped and thin. In the </a:t>
            </a:r>
            <a:r>
              <a:rPr lang="en-US" sz="2000" dirty="0" smtClean="0">
                <a:hlinkClick r:id="rId3" tooltip="Epithelium"/>
              </a:rPr>
              <a:t>epithelium</a:t>
            </a:r>
            <a:r>
              <a:rPr lang="en-US" sz="2000" dirty="0" smtClean="0"/>
              <a:t>, columnar cells preponderate over goblet cells. </a:t>
            </a:r>
            <a:r>
              <a:rPr lang="en-US" sz="2000" b="1" dirty="0" err="1" smtClean="0">
                <a:solidFill>
                  <a:srgbClr val="FF0000"/>
                </a:solidFill>
              </a:rPr>
              <a:t>Submucosa</a:t>
            </a:r>
            <a:r>
              <a:rPr lang="en-US" sz="2000" b="1" dirty="0" smtClean="0"/>
              <a:t> </a:t>
            </a:r>
            <a:r>
              <a:rPr lang="en-US" sz="2000" dirty="0" smtClean="0"/>
              <a:t>- </a:t>
            </a:r>
            <a:r>
              <a:rPr lang="en-US" sz="2000" dirty="0" smtClean="0">
                <a:solidFill>
                  <a:srgbClr val="FF0000"/>
                </a:solidFill>
              </a:rPr>
              <a:t>Branched </a:t>
            </a:r>
            <a:r>
              <a:rPr lang="en-US" sz="2000" dirty="0" err="1" smtClean="0">
                <a:solidFill>
                  <a:srgbClr val="FF0000"/>
                </a:solidFill>
              </a:rPr>
              <a:t>tubuloalveolar</a:t>
            </a:r>
            <a:r>
              <a:rPr lang="en-US" sz="2000" dirty="0" smtClean="0">
                <a:solidFill>
                  <a:srgbClr val="FF0000"/>
                </a:solidFill>
              </a:rPr>
              <a:t> </a:t>
            </a:r>
            <a:r>
              <a:rPr lang="en-US" sz="2000" dirty="0" smtClean="0">
                <a:solidFill>
                  <a:srgbClr val="FF0000"/>
                </a:solidFill>
                <a:hlinkClick r:id="rId4" tooltip="Glands"/>
              </a:rPr>
              <a:t>glands</a:t>
            </a:r>
            <a:r>
              <a:rPr lang="en-US" sz="2000" dirty="0" smtClean="0"/>
              <a:t> are found in the connective tissue known as </a:t>
            </a:r>
            <a:r>
              <a:rPr lang="en-US" sz="2000" b="1" i="1" dirty="0" smtClean="0"/>
              <a:t>Brunner’ </a:t>
            </a:r>
            <a:r>
              <a:rPr lang="en-US" sz="2000" b="1" i="1" dirty="0" smtClean="0">
                <a:hlinkClick r:id="rId4" tooltip="Glands"/>
              </a:rPr>
              <a:t>glands</a:t>
            </a:r>
            <a:r>
              <a:rPr lang="en-US" sz="2000" b="1" dirty="0" smtClean="0"/>
              <a:t> or </a:t>
            </a:r>
            <a:r>
              <a:rPr lang="en-US" sz="2000" b="1" i="1" dirty="0" smtClean="0"/>
              <a:t>Duodenal </a:t>
            </a:r>
            <a:r>
              <a:rPr lang="en-US" sz="2000" b="1" i="1" dirty="0" smtClean="0">
                <a:hlinkClick r:id="rId4" tooltip="Glands"/>
              </a:rPr>
              <a:t>glands</a:t>
            </a:r>
            <a:r>
              <a:rPr lang="en-US" sz="2000" dirty="0" smtClean="0"/>
              <a:t>.</a:t>
            </a:r>
          </a:p>
          <a:p>
            <a:pPr lvl="0" algn="just"/>
            <a:endParaRPr lang="en-US" sz="2000" dirty="0" smtClean="0"/>
          </a:p>
          <a:p>
            <a:pPr algn="just"/>
            <a:r>
              <a:rPr lang="en-US" sz="2000" dirty="0" smtClean="0"/>
              <a:t>These </a:t>
            </a:r>
            <a:r>
              <a:rPr lang="en-US" sz="2000" dirty="0" smtClean="0">
                <a:hlinkClick r:id="rId4" tooltip="Glands"/>
              </a:rPr>
              <a:t>glands</a:t>
            </a:r>
            <a:r>
              <a:rPr lang="en-US" sz="2000" dirty="0" smtClean="0"/>
              <a:t> are lined by low columnar cells, which resemble pyloric gland. The nucleus is flattened and is located at the base of the cell and the cytoplasm is faintly </a:t>
            </a:r>
            <a:r>
              <a:rPr lang="en-US" sz="2000" b="1" dirty="0" smtClean="0"/>
              <a:t>basophilic</a:t>
            </a:r>
            <a:r>
              <a:rPr lang="en-US" sz="2000" dirty="0" smtClean="0"/>
              <a:t>. These </a:t>
            </a:r>
            <a:r>
              <a:rPr lang="en-US" sz="2000" dirty="0" smtClean="0">
                <a:hlinkClick r:id="rId4" tooltip="Glands"/>
              </a:rPr>
              <a:t>glands</a:t>
            </a:r>
            <a:r>
              <a:rPr lang="en-US" sz="2000" dirty="0" smtClean="0"/>
              <a:t> secrete mucous and the ducts, which are lined by columnar cells, open between the </a:t>
            </a:r>
            <a:r>
              <a:rPr lang="en-US" sz="2000" dirty="0" err="1" smtClean="0"/>
              <a:t>villi</a:t>
            </a:r>
            <a:r>
              <a:rPr lang="en-US" sz="2000" dirty="0" smtClean="0"/>
              <a:t> or into the </a:t>
            </a:r>
            <a:r>
              <a:rPr lang="en-US" sz="2000" b="1" dirty="0" smtClean="0"/>
              <a:t>crypt of </a:t>
            </a:r>
            <a:r>
              <a:rPr lang="en-US" sz="2000" b="1" dirty="0" err="1" smtClean="0"/>
              <a:t>Lieberkuhn</a:t>
            </a:r>
            <a:endParaRPr lang="en-US" sz="2000" b="1" dirty="0"/>
          </a:p>
        </p:txBody>
      </p:sp>
      <p:sp>
        <p:nvSpPr>
          <p:cNvPr id="3" name="Title 2"/>
          <p:cNvSpPr>
            <a:spLocks noGrp="1"/>
          </p:cNvSpPr>
          <p:nvPr>
            <p:ph type="title"/>
          </p:nvPr>
        </p:nvSpPr>
        <p:spPr/>
        <p:txBody>
          <a:bodyPr>
            <a:normAutofit fontScale="90000"/>
          </a:bodyPr>
          <a:lstStyle/>
          <a:p>
            <a:pPr algn="ctr"/>
            <a:r>
              <a:rPr lang="en-US" sz="3100" dirty="0" smtClean="0">
                <a:solidFill>
                  <a:srgbClr val="FF0000"/>
                </a:solidFill>
                <a:latin typeface="Algerian" pitchFamily="82" charset="0"/>
              </a:rPr>
              <a:t/>
            </a:r>
            <a:br>
              <a:rPr lang="en-US" sz="3100" dirty="0" smtClean="0">
                <a:solidFill>
                  <a:srgbClr val="FF0000"/>
                </a:solidFill>
                <a:latin typeface="Algerian" pitchFamily="82" charset="0"/>
              </a:rPr>
            </a:br>
            <a:r>
              <a:rPr lang="en-US" sz="3100" dirty="0" smtClean="0">
                <a:solidFill>
                  <a:srgbClr val="FF0000"/>
                </a:solidFill>
                <a:latin typeface="Algerian" pitchFamily="82" charset="0"/>
              </a:rPr>
              <a:t>Regional differences in </a:t>
            </a:r>
            <a:r>
              <a:rPr lang="en-US" sz="3100" dirty="0" smtClean="0">
                <a:solidFill>
                  <a:srgbClr val="FF0000"/>
                </a:solidFill>
                <a:latin typeface="Algerian" pitchFamily="82" charset="0"/>
                <a:hlinkClick r:id="rId5" tooltip="Small Intestine"/>
              </a:rPr>
              <a:t>small intestine</a:t>
            </a:r>
            <a:endParaRPr lang="en-US" sz="31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tooltip="Large intestine"/>
              </a:rPr>
              <a:t>large Intestine</a:t>
            </a:r>
            <a:r>
              <a:rPr lang="en-US" dirty="0" smtClean="0">
                <a:latin typeface="Times New Roman" pitchFamily="18" charset="0"/>
                <a:cs typeface="Times New Roman" pitchFamily="18" charset="0"/>
              </a:rPr>
              <a:t> consists of </a:t>
            </a:r>
            <a:r>
              <a:rPr lang="en-US" dirty="0" err="1" smtClean="0">
                <a:latin typeface="Times New Roman" pitchFamily="18" charset="0"/>
                <a:cs typeface="Times New Roman" pitchFamily="18" charset="0"/>
              </a:rPr>
              <a:t>caecum</a:t>
            </a:r>
            <a:r>
              <a:rPr lang="en-US" dirty="0" smtClean="0">
                <a:latin typeface="Times New Roman" pitchFamily="18" charset="0"/>
                <a:cs typeface="Times New Roman" pitchFamily="18" charset="0"/>
              </a:rPr>
              <a:t>, colon and rectum and the general structure of these parts are similar.</a:t>
            </a:r>
          </a:p>
          <a:p>
            <a:pPr lvl="0" algn="just"/>
            <a:r>
              <a:rPr lang="en-US" dirty="0" smtClean="0">
                <a:latin typeface="Times New Roman" pitchFamily="18" charset="0"/>
                <a:cs typeface="Times New Roman" pitchFamily="18" charset="0"/>
              </a:rPr>
              <a:t>The structure of </a:t>
            </a:r>
            <a:r>
              <a:rPr lang="en-US" dirty="0" smtClean="0">
                <a:latin typeface="Times New Roman" pitchFamily="18" charset="0"/>
                <a:cs typeface="Times New Roman" pitchFamily="18" charset="0"/>
                <a:hlinkClick r:id="rId2" tooltip="Large intestine"/>
              </a:rPr>
              <a:t>large intestine</a:t>
            </a:r>
            <a:r>
              <a:rPr lang="en-US" dirty="0" smtClean="0">
                <a:latin typeface="Times New Roman" pitchFamily="18" charset="0"/>
                <a:cs typeface="Times New Roman" pitchFamily="18" charset="0"/>
              </a:rPr>
              <a:t> resembles that of the </a:t>
            </a:r>
            <a:r>
              <a:rPr lang="en-US" dirty="0" smtClean="0">
                <a:latin typeface="Times New Roman" pitchFamily="18" charset="0"/>
                <a:cs typeface="Times New Roman" pitchFamily="18" charset="0"/>
                <a:hlinkClick r:id="rId3" tooltip="Small Intestine"/>
              </a:rPr>
              <a:t>small intestine</a:t>
            </a:r>
            <a:r>
              <a:rPr lang="en-US" dirty="0" smtClean="0">
                <a:latin typeface="Times New Roman" pitchFamily="18" charset="0"/>
                <a:cs typeface="Times New Roman" pitchFamily="18" charset="0"/>
              </a:rPr>
              <a:t> except for the following differences.</a:t>
            </a:r>
          </a:p>
          <a:p>
            <a:pPr algn="just"/>
            <a:r>
              <a:rPr lang="en-US" b="1" dirty="0" smtClean="0">
                <a:solidFill>
                  <a:srgbClr val="FF0000"/>
                </a:solidFill>
                <a:latin typeface="Times New Roman" pitchFamily="18" charset="0"/>
                <a:cs typeface="Times New Roman" pitchFamily="18" charset="0"/>
              </a:rPr>
              <a:t>Mucosa</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There are no </a:t>
            </a:r>
            <a:r>
              <a:rPr lang="en-US" dirty="0" err="1" smtClean="0">
                <a:latin typeface="Times New Roman" pitchFamily="18" charset="0"/>
                <a:cs typeface="Times New Roman" pitchFamily="18" charset="0"/>
              </a:rPr>
              <a:t>villi</a:t>
            </a:r>
            <a:r>
              <a:rPr lang="en-US" dirty="0" smtClean="0">
                <a:latin typeface="Times New Roman" pitchFamily="18" charset="0"/>
                <a:cs typeface="Times New Roman" pitchFamily="18" charset="0"/>
              </a:rPr>
              <a:t>. Intestinal </a:t>
            </a:r>
            <a:r>
              <a:rPr lang="en-US"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or crypts of </a:t>
            </a:r>
            <a:r>
              <a:rPr lang="en-US" b="1" dirty="0" err="1" smtClean="0">
                <a:latin typeface="Times New Roman" pitchFamily="18" charset="0"/>
                <a:cs typeface="Times New Roman" pitchFamily="18" charset="0"/>
              </a:rPr>
              <a:t>Lieberkuhn</a:t>
            </a:r>
            <a:r>
              <a:rPr lang="en-US" dirty="0" smtClean="0">
                <a:latin typeface="Times New Roman" pitchFamily="18" charset="0"/>
                <a:cs typeface="Times New Roman" pitchFamily="18" charset="0"/>
              </a:rPr>
              <a:t> are present throughout and they are longer and straighter. The surface </a:t>
            </a:r>
            <a:r>
              <a:rPr lang="en-US" dirty="0" smtClean="0">
                <a:latin typeface="Times New Roman" pitchFamily="18" charset="0"/>
                <a:cs typeface="Times New Roman" pitchFamily="18" charset="0"/>
                <a:hlinkClick r:id="rId5" tooltip="Epithelium"/>
              </a:rPr>
              <a:t>epithelium</a:t>
            </a:r>
            <a:r>
              <a:rPr lang="en-US" dirty="0" smtClean="0">
                <a:latin typeface="Times New Roman" pitchFamily="18" charset="0"/>
                <a:cs typeface="Times New Roman" pitchFamily="18" charset="0"/>
              </a:rPr>
              <a:t> consists of </a:t>
            </a:r>
            <a:r>
              <a:rPr lang="en-US" b="1" dirty="0" smtClean="0">
                <a:latin typeface="Times New Roman" pitchFamily="18" charset="0"/>
                <a:cs typeface="Times New Roman" pitchFamily="18" charset="0"/>
              </a:rPr>
              <a:t>tall columnar cells but the Goblet cells far exceed in number than the columnar cells</a:t>
            </a:r>
            <a:r>
              <a:rPr lang="en-US" dirty="0" smtClean="0">
                <a:latin typeface="Times New Roman" pitchFamily="18" charset="0"/>
                <a:cs typeface="Times New Roman" pitchFamily="18" charset="0"/>
              </a:rPr>
              <a:t>. The crypts of </a:t>
            </a:r>
            <a:r>
              <a:rPr lang="en-US" dirty="0" err="1" smtClean="0">
                <a:latin typeface="Times New Roman" pitchFamily="18" charset="0"/>
                <a:cs typeface="Times New Roman" pitchFamily="18" charset="0"/>
              </a:rPr>
              <a:t>Lieberkuhn</a:t>
            </a:r>
            <a:r>
              <a:rPr lang="en-US" dirty="0" smtClean="0">
                <a:latin typeface="Times New Roman" pitchFamily="18" charset="0"/>
                <a:cs typeface="Times New Roman" pitchFamily="18" charset="0"/>
              </a:rPr>
              <a:t> also contain numerous goblet cells and towards the distal portions of the </a:t>
            </a:r>
            <a:r>
              <a:rPr lang="en-US" dirty="0" smtClean="0">
                <a:latin typeface="Times New Roman" pitchFamily="18" charset="0"/>
                <a:cs typeface="Times New Roman" pitchFamily="18" charset="0"/>
                <a:hlinkClick r:id="rId6" tooltip="Intestine"/>
              </a:rPr>
              <a:t>intestine</a:t>
            </a:r>
            <a:r>
              <a:rPr lang="en-US" dirty="0" smtClean="0">
                <a:latin typeface="Times New Roman" pitchFamily="18" charset="0"/>
                <a:cs typeface="Times New Roman" pitchFamily="18" charset="0"/>
              </a:rPr>
              <a:t> the crypts appear to be lined entirely by goblet cells.</a:t>
            </a:r>
          </a:p>
          <a:p>
            <a:pPr lvl="0" algn="just"/>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mucous membrane </a:t>
            </a:r>
            <a:r>
              <a:rPr lang="en-US" dirty="0" smtClean="0">
                <a:latin typeface="Times New Roman" pitchFamily="18" charset="0"/>
                <a:cs typeface="Times New Roman" pitchFamily="18" charset="0"/>
              </a:rPr>
              <a:t>of the rectum is usually thrown into a number of longitudinal folds. At the anus, the simple columnar </a:t>
            </a:r>
            <a:r>
              <a:rPr lang="en-US" dirty="0" smtClean="0">
                <a:latin typeface="Times New Roman" pitchFamily="18" charset="0"/>
                <a:cs typeface="Times New Roman" pitchFamily="18" charset="0"/>
                <a:hlinkClick r:id="rId5" tooltip="Epithelium"/>
              </a:rPr>
              <a:t>epithelium</a:t>
            </a:r>
            <a:r>
              <a:rPr lang="en-US" dirty="0" smtClean="0">
                <a:latin typeface="Times New Roman" pitchFamily="18" charset="0"/>
                <a:cs typeface="Times New Roman" pitchFamily="18" charset="0"/>
              </a:rPr>
              <a:t> is replaced by stratified </a:t>
            </a:r>
            <a:r>
              <a:rPr lang="en-US"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5" tooltip="Epithelium"/>
              </a:rPr>
              <a:t>epithelium</a:t>
            </a:r>
            <a:r>
              <a:rPr lang="en-US" dirty="0" smtClean="0">
                <a:latin typeface="Times New Roman" pitchFamily="18" charset="0"/>
                <a:cs typeface="Times New Roman" pitchFamily="18" charset="0"/>
              </a:rPr>
              <a:t>, which becomes continuous with the epidermis beyond the anal orifice.</a:t>
            </a:r>
          </a:p>
          <a:p>
            <a:pPr lvl="0" algn="just"/>
            <a:r>
              <a:rPr lang="en-US" dirty="0" smtClean="0">
                <a:latin typeface="Times New Roman" pitchFamily="18" charset="0"/>
                <a:cs typeface="Times New Roman" pitchFamily="18" charset="0"/>
              </a:rPr>
              <a:t>The </a:t>
            </a:r>
            <a:r>
              <a:rPr lang="en-US" b="1" i="1" dirty="0" err="1" smtClean="0">
                <a:latin typeface="Times New Roman" pitchFamily="18" charset="0"/>
                <a:cs typeface="Times New Roman" pitchFamily="18" charset="0"/>
              </a:rPr>
              <a:t>submucosa</a:t>
            </a:r>
            <a:r>
              <a:rPr lang="en-US" b="1" dirty="0" smtClean="0">
                <a:latin typeface="Times New Roman" pitchFamily="18" charset="0"/>
                <a:cs typeface="Times New Roman" pitchFamily="18" charset="0"/>
              </a:rPr>
              <a:t> and </a:t>
            </a:r>
            <a:r>
              <a:rPr lang="en-US" b="1" i="1"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 do not present any special features. The </a:t>
            </a:r>
            <a:r>
              <a:rPr lang="en-US" i="1" dirty="0" smtClean="0">
                <a:latin typeface="Times New Roman" pitchFamily="18" charset="0"/>
                <a:cs typeface="Times New Roman" pitchFamily="18" charset="0"/>
              </a:rPr>
              <a:t>serous coat</a:t>
            </a:r>
            <a:r>
              <a:rPr lang="en-US" dirty="0" smtClean="0">
                <a:latin typeface="Times New Roman" pitchFamily="18" charset="0"/>
                <a:cs typeface="Times New Roman" pitchFamily="18" charset="0"/>
              </a:rPr>
              <a:t> is absent in the terminal portion of the rectum and is replaced by a fibrous coat.</a:t>
            </a:r>
          </a:p>
          <a:p>
            <a:endParaRPr lang="en-US" dirty="0"/>
          </a:p>
        </p:txBody>
      </p:sp>
      <p:sp>
        <p:nvSpPr>
          <p:cNvPr id="3" name="Title 2"/>
          <p:cNvSpPr>
            <a:spLocks noGrp="1"/>
          </p:cNvSpPr>
          <p:nvPr>
            <p:ph type="title"/>
          </p:nvPr>
        </p:nvSpPr>
        <p:spPr/>
        <p:txBody>
          <a:bodyPr>
            <a:noAutofit/>
          </a:bodyPr>
          <a:lstStyle/>
          <a:p>
            <a:pPr algn="ctr"/>
            <a:r>
              <a:rPr lang="en-US" sz="2800" dirty="0" smtClean="0">
                <a:solidFill>
                  <a:srgbClr val="FF0000"/>
                </a:solidFill>
                <a:latin typeface="Algerian" pitchFamily="82" charset="0"/>
              </a:rPr>
              <a:t>LIGHT Microscopic and ULTRASTRUCTURE Structure of LARGE INTESTINE of ruminant CONTI...</a:t>
            </a: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tooltip="Large intestine"/>
              </a:rPr>
              <a:t>large intestine</a:t>
            </a:r>
            <a:r>
              <a:rPr lang="en-US" dirty="0" smtClean="0">
                <a:latin typeface="Times New Roman" pitchFamily="18" charset="0"/>
                <a:cs typeface="Times New Roman" pitchFamily="18" charset="0"/>
              </a:rPr>
              <a:t> of man, </a:t>
            </a:r>
            <a:r>
              <a:rPr lang="en-US" dirty="0" err="1" smtClean="0">
                <a:latin typeface="Times New Roman" pitchFamily="18" charset="0"/>
                <a:cs typeface="Times New Roman" pitchFamily="18" charset="0"/>
              </a:rPr>
              <a:t>solipeds</a:t>
            </a:r>
            <a:r>
              <a:rPr lang="en-US" dirty="0" smtClean="0">
                <a:latin typeface="Times New Roman" pitchFamily="18" charset="0"/>
                <a:cs typeface="Times New Roman" pitchFamily="18" charset="0"/>
              </a:rPr>
              <a:t> and pigs, possess flat bands of longitudinal </a:t>
            </a:r>
            <a:r>
              <a:rPr lang="en-US" dirty="0" smtClean="0">
                <a:latin typeface="Times New Roman" pitchFamily="18" charset="0"/>
                <a:cs typeface="Times New Roman" pitchFamily="18" charset="0"/>
                <a:hlinkClick r:id="rId3" tooltip="Muscle"/>
              </a:rPr>
              <a:t>muscle</a:t>
            </a:r>
            <a:r>
              <a:rPr lang="en-US" dirty="0" smtClean="0">
                <a:latin typeface="Times New Roman" pitchFamily="18" charset="0"/>
                <a:cs typeface="Times New Roman" pitchFamily="18" charset="0"/>
              </a:rPr>
              <a:t> known as </a:t>
            </a:r>
            <a:r>
              <a:rPr lang="en-US" dirty="0" err="1" smtClean="0">
                <a:latin typeface="Times New Roman" pitchFamily="18" charset="0"/>
                <a:cs typeface="Times New Roman" pitchFamily="18" charset="0"/>
              </a:rPr>
              <a:t>taeniae</a:t>
            </a:r>
            <a:r>
              <a:rPr lang="en-US" dirty="0" smtClean="0">
                <a:latin typeface="Times New Roman" pitchFamily="18" charset="0"/>
                <a:cs typeface="Times New Roman" pitchFamily="18" charset="0"/>
              </a:rPr>
              <a:t>. (For details about the number and extent of these </a:t>
            </a:r>
            <a:r>
              <a:rPr lang="en-US" b="1" dirty="0" smtClean="0">
                <a:latin typeface="Times New Roman" pitchFamily="18" charset="0"/>
                <a:cs typeface="Times New Roman" pitchFamily="18" charset="0"/>
              </a:rPr>
              <a:t>bands in the horse, </a:t>
            </a:r>
            <a:r>
              <a:rPr lang="en-US" dirty="0" smtClean="0">
                <a:latin typeface="Times New Roman" pitchFamily="18" charset="0"/>
                <a:cs typeface="Times New Roman" pitchFamily="18" charset="0"/>
              </a:rPr>
              <a:t>refer </a:t>
            </a:r>
            <a:r>
              <a:rPr lang="en-US" dirty="0" err="1" smtClean="0">
                <a:latin typeface="Times New Roman" pitchFamily="18" charset="0"/>
                <a:cs typeface="Times New Roman" pitchFamily="18" charset="0"/>
              </a:rPr>
              <a:t>splanchnology</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In the </a:t>
            </a:r>
            <a:r>
              <a:rPr lang="en-US" b="1" dirty="0" smtClean="0">
                <a:solidFill>
                  <a:srgbClr val="FF0000"/>
                </a:solidFill>
                <a:latin typeface="Times New Roman" pitchFamily="18" charset="0"/>
                <a:cs typeface="Times New Roman" pitchFamily="18" charset="0"/>
              </a:rPr>
              <a:t>dog and pig </a:t>
            </a:r>
            <a:r>
              <a:rPr lang="en-US" dirty="0" smtClean="0">
                <a:latin typeface="Times New Roman" pitchFamily="18" charset="0"/>
                <a:cs typeface="Times New Roman" pitchFamily="18" charset="0"/>
              </a:rPr>
              <a:t>at recto-anal junction, </a:t>
            </a:r>
            <a:r>
              <a:rPr lang="en-US" dirty="0" err="1" smtClean="0">
                <a:latin typeface="Times New Roman" pitchFamily="18" charset="0"/>
                <a:cs typeface="Times New Roman" pitchFamily="18" charset="0"/>
              </a:rPr>
              <a:t>tubulo</a:t>
            </a:r>
            <a:r>
              <a:rPr lang="en-US" dirty="0" smtClean="0">
                <a:latin typeface="Times New Roman" pitchFamily="18" charset="0"/>
                <a:cs typeface="Times New Roman" pitchFamily="18" charset="0"/>
              </a:rPr>
              <a:t>-alveolar anal </a:t>
            </a:r>
            <a:r>
              <a:rPr lang="en-US"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are present. In pigs, it produces a mucous secretion and in dogs it produces a fatty secretion.</a:t>
            </a:r>
          </a:p>
          <a:p>
            <a:pPr lvl="0" algn="just"/>
            <a:r>
              <a:rPr lang="en-US" dirty="0" smtClean="0">
                <a:latin typeface="Times New Roman" pitchFamily="18" charset="0"/>
                <a:cs typeface="Times New Roman" pitchFamily="18" charset="0"/>
              </a:rPr>
              <a:t>In the </a:t>
            </a:r>
            <a:r>
              <a:rPr lang="en-US" dirty="0" smtClean="0">
                <a:solidFill>
                  <a:srgbClr val="FF0000"/>
                </a:solidFill>
                <a:latin typeface="Times New Roman" pitchFamily="18" charset="0"/>
                <a:cs typeface="Times New Roman" pitchFamily="18" charset="0"/>
              </a:rPr>
              <a:t>dog,</a:t>
            </a:r>
            <a:r>
              <a:rPr lang="en-US" dirty="0" smtClean="0">
                <a:latin typeface="Times New Roman" pitchFamily="18" charset="0"/>
                <a:cs typeface="Times New Roman" pitchFamily="18" charset="0"/>
              </a:rPr>
              <a:t> </a:t>
            </a:r>
            <a:r>
              <a:rPr lang="en-US" b="1" i="1" dirty="0" err="1" smtClean="0">
                <a:latin typeface="Times New Roman" pitchFamily="18" charset="0"/>
                <a:cs typeface="Times New Roman" pitchFamily="18" charset="0"/>
              </a:rPr>
              <a:t>circumanal</a:t>
            </a:r>
            <a:r>
              <a:rPr lang="en-US" b="1" i="1" dirty="0" smtClean="0">
                <a:latin typeface="Times New Roman" pitchFamily="18" charset="0"/>
                <a:cs typeface="Times New Roman" pitchFamily="18" charset="0"/>
              </a:rPr>
              <a:t> </a:t>
            </a:r>
            <a:r>
              <a:rPr lang="en-US" b="1" i="1"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occur at the site where anal mucosa becomes continuous with the </a:t>
            </a:r>
            <a:r>
              <a:rPr lang="en-US" dirty="0" smtClean="0">
                <a:latin typeface="Times New Roman" pitchFamily="18" charset="0"/>
                <a:cs typeface="Times New Roman" pitchFamily="18" charset="0"/>
                <a:hlinkClick r:id="rId5" tooltip="Skin"/>
              </a:rPr>
              <a:t>skin</a:t>
            </a:r>
            <a:r>
              <a:rPr lang="en-US" dirty="0" smtClean="0">
                <a:latin typeface="Times New Roman" pitchFamily="18" charset="0"/>
                <a:cs typeface="Times New Roman" pitchFamily="18" charset="0"/>
              </a:rPr>
              <a:t>. These consists of a sebaceous portion, which opens through a patent duct into an adjacent hair-follicle and a non-sebaceous portion, which exhibits no evidence of any </a:t>
            </a:r>
            <a:r>
              <a:rPr lang="en-US" dirty="0" err="1" smtClean="0">
                <a:latin typeface="Times New Roman" pitchFamily="18" charset="0"/>
                <a:cs typeface="Times New Roman" pitchFamily="18" charset="0"/>
              </a:rPr>
              <a:t>secretory</a:t>
            </a:r>
            <a:r>
              <a:rPr lang="en-US" dirty="0" smtClean="0">
                <a:latin typeface="Times New Roman" pitchFamily="18" charset="0"/>
                <a:cs typeface="Times New Roman" pitchFamily="18" charset="0"/>
              </a:rPr>
              <a:t> activity.</a:t>
            </a:r>
          </a:p>
          <a:p>
            <a:pPr lvl="0" algn="just"/>
            <a:r>
              <a:rPr lang="en-US" dirty="0" smtClean="0">
                <a:latin typeface="Times New Roman" pitchFamily="18" charset="0"/>
                <a:cs typeface="Times New Roman" pitchFamily="18" charset="0"/>
              </a:rPr>
              <a:t>Lateral and ventral to the anus in </a:t>
            </a:r>
            <a:r>
              <a:rPr lang="en-US" dirty="0" smtClean="0">
                <a:solidFill>
                  <a:srgbClr val="FF0000"/>
                </a:solidFill>
                <a:latin typeface="Times New Roman" pitchFamily="18" charset="0"/>
                <a:cs typeface="Times New Roman" pitchFamily="18" charset="0"/>
              </a:rPr>
              <a:t>carnivores</a:t>
            </a:r>
            <a:r>
              <a:rPr lang="en-US" dirty="0" smtClean="0">
                <a:latin typeface="Times New Roman" pitchFamily="18" charset="0"/>
                <a:cs typeface="Times New Roman" pitchFamily="18" charset="0"/>
              </a:rPr>
              <a:t> are the </a:t>
            </a:r>
            <a:r>
              <a:rPr lang="en-US" i="1" dirty="0" smtClean="0">
                <a:latin typeface="Times New Roman" pitchFamily="18" charset="0"/>
                <a:cs typeface="Times New Roman" pitchFamily="18" charset="0"/>
              </a:rPr>
              <a:t>anal sacs</a:t>
            </a:r>
            <a:r>
              <a:rPr lang="en-US" dirty="0" smtClean="0">
                <a:latin typeface="Times New Roman" pitchFamily="18" charset="0"/>
                <a:cs typeface="Times New Roman" pitchFamily="18" charset="0"/>
              </a:rPr>
              <a:t>. The wall of anal sac is covered by stratified </a:t>
            </a:r>
            <a:r>
              <a:rPr lang="en-US"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6" tooltip="Epithelium"/>
              </a:rPr>
              <a:t>epithelium</a:t>
            </a:r>
            <a:r>
              <a:rPr lang="en-US" dirty="0" smtClean="0">
                <a:latin typeface="Times New Roman" pitchFamily="18" charset="0"/>
                <a:cs typeface="Times New Roman" pitchFamily="18" charset="0"/>
              </a:rPr>
              <a:t>. In the loose </a:t>
            </a:r>
            <a:r>
              <a:rPr lang="en-US" dirty="0" err="1" smtClean="0">
                <a:latin typeface="Times New Roman" pitchFamily="18" charset="0"/>
                <a:cs typeface="Times New Roman" pitchFamily="18" charset="0"/>
              </a:rPr>
              <a:t>subepithelial</a:t>
            </a:r>
            <a:r>
              <a:rPr lang="en-US" dirty="0" smtClean="0">
                <a:latin typeface="Times New Roman" pitchFamily="18" charset="0"/>
                <a:cs typeface="Times New Roman" pitchFamily="18" charset="0"/>
              </a:rPr>
              <a:t> layer are </a:t>
            </a:r>
            <a:r>
              <a:rPr lang="en-US" dirty="0" err="1" smtClean="0">
                <a:latin typeface="Times New Roman" pitchFamily="18" charset="0"/>
                <a:cs typeface="Times New Roman" pitchFamily="18" charset="0"/>
              </a:rPr>
              <a:t>apocrine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tubular</a:t>
            </a:r>
            <a:r>
              <a:rPr lang="en-US" dirty="0" err="1"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in the dog and in the </a:t>
            </a:r>
            <a:r>
              <a:rPr lang="en-US" dirty="0" smtClean="0">
                <a:solidFill>
                  <a:srgbClr val="FF0000"/>
                </a:solidFill>
                <a:latin typeface="Times New Roman" pitchFamily="18" charset="0"/>
                <a:cs typeface="Times New Roman" pitchFamily="18" charset="0"/>
              </a:rPr>
              <a:t>cat</a:t>
            </a:r>
            <a:r>
              <a:rPr lang="en-US" dirty="0" smtClean="0">
                <a:latin typeface="Times New Roman" pitchFamily="18" charset="0"/>
                <a:cs typeface="Times New Roman" pitchFamily="18" charset="0"/>
              </a:rPr>
              <a:t>, sebaceous </a:t>
            </a:r>
            <a:r>
              <a:rPr lang="en-US"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are present in addition. The excretory ducts of anal sacs also contain tubular and sebaceous </a:t>
            </a:r>
            <a:r>
              <a:rPr lang="en-US"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dirty="0" smtClean="0">
                <a:latin typeface="Algerian" pitchFamily="82" charset="0"/>
                <a:hlinkClick r:id="rId7" tooltip="Species difference"/>
              </a:rPr>
              <a:t>Species difference</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lvl="0" algn="just"/>
            <a:r>
              <a:rPr lang="en-US" sz="2000" b="1" dirty="0" smtClean="0">
                <a:latin typeface="Times New Roman" pitchFamily="18" charset="0"/>
                <a:cs typeface="Times New Roman" pitchFamily="18" charset="0"/>
                <a:hlinkClick r:id="rId2" tooltip="Trachea"/>
              </a:rPr>
              <a:t>Trachea</a:t>
            </a:r>
            <a:r>
              <a:rPr lang="en-US" sz="2000" dirty="0" smtClean="0">
                <a:latin typeface="Times New Roman" pitchFamily="18" charset="0"/>
                <a:cs typeface="Times New Roman" pitchFamily="18" charset="0"/>
              </a:rPr>
              <a:t> is thin walled, rigid tube continuing with larynx and terminates in two chief bronchi.</a:t>
            </a:r>
          </a:p>
          <a:p>
            <a:pPr lvl="0" algn="just"/>
            <a:r>
              <a:rPr lang="en-US" sz="2000" dirty="0" smtClean="0">
                <a:latin typeface="Times New Roman" pitchFamily="18" charset="0"/>
                <a:cs typeface="Times New Roman" pitchFamily="18" charset="0"/>
              </a:rPr>
              <a:t>The following layers are recognized:</a:t>
            </a:r>
          </a:p>
          <a:p>
            <a:pPr lvl="1" algn="just"/>
            <a:r>
              <a:rPr lang="en-US" sz="2000" dirty="0" smtClean="0">
                <a:latin typeface="Times New Roman" pitchFamily="18" charset="0"/>
                <a:cs typeface="Times New Roman" pitchFamily="18" charset="0"/>
              </a:rPr>
              <a:t>Mucosa</a:t>
            </a:r>
          </a:p>
          <a:p>
            <a:pPr lvl="1" algn="just"/>
            <a:r>
              <a:rPr lang="en-US" sz="2000" dirty="0" err="1" smtClean="0">
                <a:latin typeface="Times New Roman" pitchFamily="18" charset="0"/>
                <a:cs typeface="Times New Roman" pitchFamily="18" charset="0"/>
              </a:rPr>
              <a:t>Submucosa</a:t>
            </a:r>
            <a:endParaRPr lang="en-US" sz="2000" dirty="0" smtClean="0">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A layer of </a:t>
            </a:r>
            <a:r>
              <a:rPr lang="en-US" sz="2000" dirty="0" err="1" smtClean="0">
                <a:latin typeface="Times New Roman" pitchFamily="18" charset="0"/>
                <a:cs typeface="Times New Roman" pitchFamily="18" charset="0"/>
              </a:rPr>
              <a:t>fibroelastic</a:t>
            </a:r>
            <a:r>
              <a:rPr lang="en-US" sz="2000" dirty="0" smtClean="0">
                <a:latin typeface="Times New Roman" pitchFamily="18" charset="0"/>
                <a:cs typeface="Times New Roman" pitchFamily="18" charset="0"/>
              </a:rPr>
              <a:t> membrane with </a:t>
            </a:r>
            <a:r>
              <a:rPr lang="en-US" sz="2000" dirty="0" smtClean="0">
                <a:solidFill>
                  <a:srgbClr val="FF0000"/>
                </a:solidFill>
                <a:latin typeface="Times New Roman" pitchFamily="18" charset="0"/>
                <a:cs typeface="Times New Roman" pitchFamily="18" charset="0"/>
                <a:hlinkClick r:id="rId3" tooltip="Hyaline cartilage"/>
              </a:rPr>
              <a:t>hyaline cartilage</a:t>
            </a:r>
            <a:r>
              <a:rPr lang="en-US" sz="2000" dirty="0" smtClean="0">
                <a:latin typeface="Times New Roman" pitchFamily="18" charset="0"/>
                <a:cs typeface="Times New Roman" pitchFamily="18" charset="0"/>
              </a:rPr>
              <a:t> rings and</a:t>
            </a:r>
          </a:p>
          <a:p>
            <a:pPr lvl="1" algn="just"/>
            <a:r>
              <a:rPr lang="en-US" sz="2000" dirty="0" smtClean="0">
                <a:latin typeface="Times New Roman" pitchFamily="18" charset="0"/>
                <a:cs typeface="Times New Roman" pitchFamily="18" charset="0"/>
              </a:rPr>
              <a:t>Adventitia</a:t>
            </a:r>
          </a:p>
          <a:p>
            <a:pPr lvl="0" algn="just"/>
            <a:r>
              <a:rPr lang="en-US" sz="2000" b="1" i="1" dirty="0" smtClean="0">
                <a:solidFill>
                  <a:srgbClr val="FF0000"/>
                </a:solidFill>
                <a:latin typeface="Times New Roman" pitchFamily="18" charset="0"/>
                <a:cs typeface="Times New Roman" pitchFamily="18" charset="0"/>
              </a:rPr>
              <a:t>Mucosa</a:t>
            </a:r>
            <a:endParaRPr lang="en-US" sz="2000" b="1" dirty="0" smtClean="0">
              <a:solidFill>
                <a:srgbClr val="FF0000"/>
              </a:solidFill>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It is lined by </a:t>
            </a:r>
            <a:r>
              <a:rPr lang="en-US" sz="2000" b="1" dirty="0" err="1" smtClean="0">
                <a:latin typeface="Times New Roman" pitchFamily="18" charset="0"/>
                <a:cs typeface="Times New Roman" pitchFamily="18" charset="0"/>
              </a:rPr>
              <a:t>pseudostratified</a:t>
            </a:r>
            <a:r>
              <a:rPr lang="en-US" sz="2000" b="1" dirty="0" smtClean="0">
                <a:latin typeface="Times New Roman" pitchFamily="18" charset="0"/>
                <a:cs typeface="Times New Roman" pitchFamily="18" charset="0"/>
              </a:rPr>
              <a:t> ciliated columnar</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4" tooltip="Epithelium"/>
              </a:rPr>
              <a:t>epithelium</a:t>
            </a:r>
            <a:r>
              <a:rPr lang="en-US" sz="2000" dirty="0" smtClean="0">
                <a:latin typeface="Times New Roman" pitchFamily="18" charset="0"/>
                <a:cs typeface="Times New Roman" pitchFamily="18" charset="0"/>
              </a:rPr>
              <a:t> with numerous </a:t>
            </a:r>
            <a:r>
              <a:rPr lang="en-US" sz="2000" b="1" dirty="0" smtClean="0">
                <a:latin typeface="Times New Roman" pitchFamily="18" charset="0"/>
                <a:cs typeface="Times New Roman" pitchFamily="18" charset="0"/>
              </a:rPr>
              <a:t>Goblet cells </a:t>
            </a:r>
            <a:r>
              <a:rPr lang="en-US" sz="2000" dirty="0" smtClean="0">
                <a:latin typeface="Times New Roman" pitchFamily="18" charset="0"/>
                <a:cs typeface="Times New Roman" pitchFamily="18" charset="0"/>
              </a:rPr>
              <a:t>between the ciliated columnar cells.</a:t>
            </a:r>
          </a:p>
          <a:p>
            <a:pPr lvl="1" algn="just"/>
            <a:r>
              <a:rPr lang="en-US" sz="2000" dirty="0" smtClean="0">
                <a:latin typeface="Times New Roman" pitchFamily="18" charset="0"/>
                <a:cs typeface="Times New Roman" pitchFamily="18" charset="0"/>
              </a:rPr>
              <a:t>The basement membrane is distinct.</a:t>
            </a:r>
          </a:p>
          <a:p>
            <a:pPr lvl="1" algn="just"/>
            <a:r>
              <a:rPr lang="en-US" sz="2000" dirty="0" smtClean="0">
                <a:latin typeface="Times New Roman" pitchFamily="18" charset="0"/>
                <a:cs typeface="Times New Roman" pitchFamily="18" charset="0"/>
              </a:rPr>
              <a:t>The lamina </a:t>
            </a:r>
            <a:r>
              <a:rPr lang="en-US" sz="2000" dirty="0" err="1" smtClean="0">
                <a:latin typeface="Times New Roman" pitchFamily="18" charset="0"/>
                <a:cs typeface="Times New Roman" pitchFamily="18" charset="0"/>
              </a:rPr>
              <a:t>propria</a:t>
            </a:r>
            <a:r>
              <a:rPr lang="en-US" sz="2000" dirty="0" smtClean="0">
                <a:latin typeface="Times New Roman" pitchFamily="18" charset="0"/>
                <a:cs typeface="Times New Roman" pitchFamily="18" charset="0"/>
              </a:rPr>
              <a:t> contains numerous elastic </a:t>
            </a:r>
            <a:r>
              <a:rPr lang="en-US" sz="2000" b="1" dirty="0" err="1" smtClean="0">
                <a:latin typeface="Times New Roman" pitchFamily="18" charset="0"/>
                <a:cs typeface="Times New Roman" pitchFamily="18" charset="0"/>
              </a:rPr>
              <a:t>fibres</a:t>
            </a:r>
            <a:r>
              <a:rPr lang="en-US" sz="2000" b="1" dirty="0" smtClean="0">
                <a:latin typeface="Times New Roman" pitchFamily="18" charset="0"/>
                <a:cs typeface="Times New Roman" pitchFamily="18" charset="0"/>
              </a:rPr>
              <a:t> and a fibro-elastic </a:t>
            </a:r>
            <a:r>
              <a:rPr lang="en-US" sz="2000" dirty="0" smtClean="0">
                <a:latin typeface="Times New Roman" pitchFamily="18" charset="0"/>
                <a:cs typeface="Times New Roman" pitchFamily="18" charset="0"/>
              </a:rPr>
              <a:t>membrane may be formed in the deeper zone, separating the lamina </a:t>
            </a:r>
            <a:r>
              <a:rPr lang="en-US" sz="2000" dirty="0" err="1" smtClean="0">
                <a:latin typeface="Times New Roman" pitchFamily="18" charset="0"/>
                <a:cs typeface="Times New Roman" pitchFamily="18" charset="0"/>
              </a:rPr>
              <a:t>propria</a:t>
            </a:r>
            <a:r>
              <a:rPr lang="en-US" sz="2000" dirty="0" smtClean="0">
                <a:latin typeface="Times New Roman" pitchFamily="18" charset="0"/>
                <a:cs typeface="Times New Roman" pitchFamily="18" charset="0"/>
              </a:rPr>
              <a:t> form the </a:t>
            </a:r>
            <a:r>
              <a:rPr lang="en-US" sz="2000" dirty="0" err="1" smtClean="0">
                <a:latin typeface="Times New Roman" pitchFamily="18" charset="0"/>
                <a:cs typeface="Times New Roman" pitchFamily="18" charset="0"/>
              </a:rPr>
              <a:t>submusosa</a:t>
            </a:r>
            <a:r>
              <a:rPr lang="en-US" sz="2000" dirty="0" smtClean="0">
                <a:latin typeface="Times New Roman" pitchFamily="18" charset="0"/>
                <a:cs typeface="Times New Roman" pitchFamily="18" charset="0"/>
              </a:rPr>
              <a:t>.</a:t>
            </a:r>
          </a:p>
          <a:p>
            <a:endParaRPr lang="en-US" dirty="0"/>
          </a:p>
        </p:txBody>
      </p:sp>
      <p:sp>
        <p:nvSpPr>
          <p:cNvPr id="3" name="Title 2"/>
          <p:cNvSpPr>
            <a:spLocks noGrp="1"/>
          </p:cNvSpPr>
          <p:nvPr>
            <p:ph type="title"/>
          </p:nvPr>
        </p:nvSpPr>
        <p:spPr/>
        <p:txBody>
          <a:bodyPr>
            <a:normAutofit/>
          </a:bodyPr>
          <a:lstStyle/>
          <a:p>
            <a:pPr algn="ctr"/>
            <a:r>
              <a:rPr lang="en-US" sz="2400" dirty="0" smtClean="0">
                <a:solidFill>
                  <a:srgbClr val="FF0000"/>
                </a:solidFill>
                <a:latin typeface="Algerian" pitchFamily="82" charset="0"/>
              </a:rPr>
              <a:t>LIGHT Microscopic and ULTRASTRUCTURE Structure of TRACHEA of ruminant </a:t>
            </a:r>
            <a:endParaRPr lang="en-US" sz="24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lvl="0" algn="just"/>
            <a:r>
              <a:rPr lang="en-US" sz="2000" i="1" dirty="0" err="1" smtClean="0">
                <a:solidFill>
                  <a:srgbClr val="FF0000"/>
                </a:solidFill>
                <a:latin typeface="Times New Roman" pitchFamily="18" charset="0"/>
                <a:cs typeface="Times New Roman" pitchFamily="18" charset="0"/>
              </a:rPr>
              <a:t>Submucosa</a:t>
            </a:r>
            <a:endParaRPr lang="en-US" sz="2000" dirty="0" smtClean="0">
              <a:solidFill>
                <a:srgbClr val="FF0000"/>
              </a:solidFill>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It consists of </a:t>
            </a:r>
            <a:r>
              <a:rPr lang="en-US" sz="2000" dirty="0" smtClean="0">
                <a:latin typeface="Times New Roman" pitchFamily="18" charset="0"/>
                <a:cs typeface="Times New Roman" pitchFamily="18" charset="0"/>
                <a:hlinkClick r:id="rId2" tooltip="Loose connective tissue"/>
              </a:rPr>
              <a:t>loose connective tissue</a:t>
            </a:r>
            <a:r>
              <a:rPr lang="en-US" sz="2000" dirty="0" smtClean="0">
                <a:latin typeface="Times New Roman" pitchFamily="18" charset="0"/>
                <a:cs typeface="Times New Roman" pitchFamily="18" charset="0"/>
              </a:rPr>
              <a:t> and contains, mixed or mucous </a:t>
            </a:r>
            <a:r>
              <a:rPr lang="en-US" sz="2000" dirty="0" smtClean="0">
                <a:latin typeface="Times New Roman" pitchFamily="18" charset="0"/>
                <a:cs typeface="Times New Roman" pitchFamily="18" charset="0"/>
                <a:hlinkClick r:id="rId3" tooltip="Glands"/>
              </a:rPr>
              <a:t>glands</a:t>
            </a:r>
            <a:r>
              <a:rPr lang="en-US" sz="2000" dirty="0" smtClean="0">
                <a:latin typeface="Times New Roman" pitchFamily="18" charset="0"/>
                <a:cs typeface="Times New Roman" pitchFamily="18" charset="0"/>
              </a:rPr>
              <a:t>.</a:t>
            </a:r>
          </a:p>
          <a:p>
            <a:pPr lvl="1" algn="just"/>
            <a:r>
              <a:rPr lang="en-US" sz="2000" dirty="0" smtClean="0">
                <a:latin typeface="Times New Roman" pitchFamily="18" charset="0"/>
                <a:cs typeface="Times New Roman" pitchFamily="18" charset="0"/>
              </a:rPr>
              <a:t>The framework of </a:t>
            </a:r>
            <a:r>
              <a:rPr lang="en-US" sz="2000" dirty="0" smtClean="0">
                <a:latin typeface="Times New Roman" pitchFamily="18" charset="0"/>
                <a:cs typeface="Times New Roman" pitchFamily="18" charset="0"/>
                <a:hlinkClick r:id="rId4" tooltip="Trachea"/>
              </a:rPr>
              <a:t>trachea</a:t>
            </a:r>
            <a:r>
              <a:rPr lang="en-US" sz="2000" dirty="0" smtClean="0">
                <a:latin typeface="Times New Roman" pitchFamily="18" charset="0"/>
                <a:cs typeface="Times New Roman" pitchFamily="18" charset="0"/>
              </a:rPr>
              <a:t> consists of series of regularly arranged </a:t>
            </a:r>
            <a:r>
              <a:rPr lang="en-US" sz="2000" dirty="0" smtClean="0">
                <a:solidFill>
                  <a:srgbClr val="FF0000"/>
                </a:solidFill>
                <a:latin typeface="Times New Roman" pitchFamily="18" charset="0"/>
                <a:cs typeface="Times New Roman" pitchFamily="18" charset="0"/>
              </a:rPr>
              <a:t>C-shaped</a:t>
            </a:r>
            <a:r>
              <a:rPr lang="en-US" sz="2000" dirty="0" smtClean="0">
                <a:latin typeface="Times New Roman" pitchFamily="18" charset="0"/>
                <a:cs typeface="Times New Roman" pitchFamily="18" charset="0"/>
              </a:rPr>
              <a:t> rings of </a:t>
            </a:r>
            <a:r>
              <a:rPr lang="en-US" sz="2000" dirty="0" smtClean="0">
                <a:latin typeface="Times New Roman" pitchFamily="18" charset="0"/>
                <a:cs typeface="Times New Roman" pitchFamily="18" charset="0"/>
                <a:hlinkClick r:id="rId5" tooltip="Hyaline cartilage"/>
              </a:rPr>
              <a:t>hyaline cartilage</a:t>
            </a:r>
            <a:r>
              <a:rPr lang="en-US" sz="2000" dirty="0" smtClean="0">
                <a:latin typeface="Times New Roman" pitchFamily="18" charset="0"/>
                <a:cs typeface="Times New Roman" pitchFamily="18" charset="0"/>
              </a:rPr>
              <a:t>. The open segment of C is dorsal and between the free </a:t>
            </a:r>
            <a:r>
              <a:rPr lang="en-US" sz="2000" dirty="0" smtClean="0">
                <a:latin typeface="Times New Roman" pitchFamily="18" charset="0"/>
                <a:cs typeface="Times New Roman" pitchFamily="18" charset="0"/>
                <a:hlinkClick r:id="rId6" tooltip="Cartilage"/>
              </a:rPr>
              <a:t>cartilage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hlinkClick r:id="rId7" tooltip="Smooth muscle"/>
              </a:rPr>
              <a:t>smooth muscle</a:t>
            </a:r>
            <a:r>
              <a:rPr lang="en-US" sz="2000" dirty="0" smtClean="0">
                <a:latin typeface="Times New Roman" pitchFamily="18" charset="0"/>
                <a:cs typeface="Times New Roman" pitchFamily="18" charset="0"/>
              </a:rPr>
              <a:t> bundles (</a:t>
            </a:r>
            <a:r>
              <a:rPr lang="en-US" sz="2000" dirty="0" err="1" smtClean="0">
                <a:latin typeface="Times New Roman" pitchFamily="18" charset="0"/>
                <a:cs typeface="Times New Roman" pitchFamily="18" charset="0"/>
              </a:rPr>
              <a:t>trachealis</a:t>
            </a:r>
            <a:r>
              <a:rPr lang="en-US" sz="2000" dirty="0" smtClean="0">
                <a:latin typeface="Times New Roman" pitchFamily="18" charset="0"/>
                <a:cs typeface="Times New Roman" pitchFamily="18" charset="0"/>
              </a:rPr>
              <a:t>) are present. Most of the </a:t>
            </a:r>
            <a:r>
              <a:rPr lang="en-US" sz="2000" dirty="0" smtClean="0">
                <a:latin typeface="Times New Roman" pitchFamily="18" charset="0"/>
                <a:cs typeface="Times New Roman" pitchFamily="18" charset="0"/>
                <a:hlinkClick r:id="rId8" tooltip="Muscle"/>
              </a:rPr>
              <a:t>muscle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fibres</a:t>
            </a:r>
            <a:r>
              <a:rPr lang="en-US" sz="2000" dirty="0" smtClean="0">
                <a:latin typeface="Times New Roman" pitchFamily="18" charset="0"/>
                <a:cs typeface="Times New Roman" pitchFamily="18" charset="0"/>
              </a:rPr>
              <a:t> are arranged transversely. </a:t>
            </a:r>
          </a:p>
          <a:p>
            <a:pPr lvl="1" algn="just"/>
            <a:r>
              <a:rPr lang="en-US" sz="2000" dirty="0" smtClean="0">
                <a:latin typeface="Times New Roman" pitchFamily="18" charset="0"/>
                <a:cs typeface="Times New Roman" pitchFamily="18" charset="0"/>
              </a:rPr>
              <a:t>A </a:t>
            </a:r>
            <a:r>
              <a:rPr lang="en-US" sz="2000" dirty="0" err="1" smtClean="0">
                <a:latin typeface="Times New Roman" pitchFamily="18" charset="0"/>
                <a:cs typeface="Times New Roman" pitchFamily="18" charset="0"/>
              </a:rPr>
              <a:t>fibroelastic</a:t>
            </a:r>
            <a:r>
              <a:rPr lang="en-US" sz="2000" dirty="0" smtClean="0">
                <a:latin typeface="Times New Roman" pitchFamily="18" charset="0"/>
                <a:cs typeface="Times New Roman" pitchFamily="18" charset="0"/>
              </a:rPr>
              <a:t> membrane, which blends with the </a:t>
            </a:r>
            <a:r>
              <a:rPr lang="en-US" sz="2000" dirty="0" err="1" smtClean="0">
                <a:latin typeface="Times New Roman" pitchFamily="18" charset="0"/>
                <a:cs typeface="Times New Roman" pitchFamily="18" charset="0"/>
                <a:hlinkClick r:id="rId9" tooltip="Perichondrium"/>
              </a:rPr>
              <a:t>perichondrium</a:t>
            </a:r>
            <a:r>
              <a:rPr lang="en-US" sz="2000" dirty="0" smtClean="0">
                <a:latin typeface="Times New Roman" pitchFamily="18" charset="0"/>
                <a:cs typeface="Times New Roman" pitchFamily="18" charset="0"/>
              </a:rPr>
              <a:t> extends between the adjacent cartilages and also between the open ends of the cartilaginous rings enclosing the </a:t>
            </a:r>
            <a:r>
              <a:rPr lang="en-US" sz="2000" dirty="0" smtClean="0">
                <a:latin typeface="Times New Roman" pitchFamily="18" charset="0"/>
                <a:cs typeface="Times New Roman" pitchFamily="18" charset="0"/>
                <a:hlinkClick r:id="rId7" tooltip="Smooth muscle"/>
              </a:rPr>
              <a:t>smooth muscle</a:t>
            </a:r>
            <a:r>
              <a:rPr lang="en-US" sz="2000" dirty="0" smtClean="0">
                <a:latin typeface="Times New Roman" pitchFamily="18" charset="0"/>
                <a:cs typeface="Times New Roman" pitchFamily="18" charset="0"/>
              </a:rPr>
              <a:t> bundles. This fibro elastic membrane is called the tracheal annular ligament.</a:t>
            </a:r>
          </a:p>
          <a:p>
            <a:pPr lvl="1" algn="just"/>
            <a:r>
              <a:rPr lang="en-US" sz="2000" dirty="0" smtClean="0">
                <a:latin typeface="Times New Roman" pitchFamily="18" charset="0"/>
                <a:cs typeface="Times New Roman" pitchFamily="18" charset="0"/>
              </a:rPr>
              <a:t>The adventitia has </a:t>
            </a:r>
            <a:r>
              <a:rPr lang="en-US" sz="2000" dirty="0" err="1" smtClean="0">
                <a:latin typeface="Times New Roman" pitchFamily="18" charset="0"/>
                <a:cs typeface="Times New Roman" pitchFamily="18" charset="0"/>
              </a:rPr>
              <a:t>collagenous</a:t>
            </a:r>
            <a:r>
              <a:rPr lang="en-US" sz="2000" dirty="0" smtClean="0">
                <a:latin typeface="Times New Roman" pitchFamily="18" charset="0"/>
                <a:cs typeface="Times New Roman" pitchFamily="18" charset="0"/>
              </a:rPr>
              <a:t> and elastic tissue with adipose tissue and contains </a:t>
            </a:r>
            <a:r>
              <a:rPr lang="en-US" sz="2000" dirty="0" smtClean="0">
                <a:latin typeface="Times New Roman" pitchFamily="18" charset="0"/>
                <a:cs typeface="Times New Roman" pitchFamily="18" charset="0"/>
                <a:hlinkClick r:id="rId10" tooltip="Blood Vessels and Nerves"/>
              </a:rPr>
              <a:t>blood vessels and nerves</a:t>
            </a:r>
            <a:r>
              <a:rPr lang="en-US" sz="2000" dirty="0" smtClean="0">
                <a:latin typeface="Times New Roman" pitchFamily="18" charset="0"/>
                <a:cs typeface="Times New Roman" pitchFamily="18" charset="0"/>
              </a:rPr>
              <a:t>.</a:t>
            </a:r>
          </a:p>
          <a:p>
            <a:pPr lvl="0" algn="just"/>
            <a:r>
              <a:rPr lang="en-US" sz="2000" b="1" dirty="0" smtClean="0">
                <a:solidFill>
                  <a:srgbClr val="FF0000"/>
                </a:solidFill>
                <a:latin typeface="Times New Roman" pitchFamily="18" charset="0"/>
                <a:cs typeface="Times New Roman" pitchFamily="18" charset="0"/>
                <a:hlinkClick r:id="rId11" tooltip="Species Differences"/>
              </a:rPr>
              <a:t>Species differences</a:t>
            </a:r>
            <a:endParaRPr lang="en-US" sz="2000" b="1" dirty="0" smtClean="0">
              <a:solidFill>
                <a:srgbClr val="FF0000"/>
              </a:solidFill>
              <a:latin typeface="Times New Roman" pitchFamily="18" charset="0"/>
              <a:cs typeface="Times New Roman" pitchFamily="18" charset="0"/>
            </a:endParaRPr>
          </a:p>
          <a:p>
            <a:pPr lvl="1" algn="just"/>
            <a:r>
              <a:rPr lang="en-US" sz="2000" dirty="0" smtClean="0">
                <a:latin typeface="Times New Roman" pitchFamily="18" charset="0"/>
                <a:cs typeface="Times New Roman" pitchFamily="18" charset="0"/>
              </a:rPr>
              <a:t>In the </a:t>
            </a:r>
            <a:r>
              <a:rPr lang="en-US" sz="2000" b="1" dirty="0" smtClean="0">
                <a:latin typeface="Times New Roman" pitchFamily="18" charset="0"/>
                <a:cs typeface="Times New Roman" pitchFamily="18" charset="0"/>
              </a:rPr>
              <a:t>horse, ruminant and pig, </a:t>
            </a:r>
            <a:r>
              <a:rPr lang="en-US" sz="2000" dirty="0" smtClean="0">
                <a:latin typeface="Times New Roman" pitchFamily="18" charset="0"/>
                <a:cs typeface="Times New Roman" pitchFamily="18" charset="0"/>
              </a:rPr>
              <a:t>the </a:t>
            </a:r>
            <a:r>
              <a:rPr lang="en-US" sz="2000" dirty="0" smtClean="0">
                <a:latin typeface="Times New Roman" pitchFamily="18" charset="0"/>
                <a:cs typeface="Times New Roman" pitchFamily="18" charset="0"/>
                <a:hlinkClick r:id="rId7" tooltip="Smooth muscle"/>
              </a:rPr>
              <a:t>smooth muscle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fibres</a:t>
            </a:r>
            <a:r>
              <a:rPr lang="en-US" sz="2000" dirty="0" smtClean="0">
                <a:latin typeface="Times New Roman" pitchFamily="18" charset="0"/>
                <a:cs typeface="Times New Roman" pitchFamily="18" charset="0"/>
              </a:rPr>
              <a:t> lie inside the ends of rings of </a:t>
            </a:r>
            <a:r>
              <a:rPr lang="en-US" sz="2000" dirty="0" smtClean="0">
                <a:latin typeface="Times New Roman" pitchFamily="18" charset="0"/>
                <a:cs typeface="Times New Roman" pitchFamily="18" charset="0"/>
                <a:hlinkClick r:id="rId6" tooltip="Cartilage"/>
              </a:rPr>
              <a:t>cartilage</a:t>
            </a:r>
            <a:r>
              <a:rPr lang="en-US" sz="2000" dirty="0" smtClean="0">
                <a:latin typeface="Times New Roman" pitchFamily="18" charset="0"/>
                <a:cs typeface="Times New Roman" pitchFamily="18" charset="0"/>
              </a:rPr>
              <a:t>, but in the dog and cat they lie outside the ring. In man, it connects the two ends</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LIGHT Microscopic and ULTRASTRUCTURE Structure of TRACHEA of ruminant Cont.</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en-US" b="1" dirty="0" smtClean="0">
                <a:solidFill>
                  <a:srgbClr val="FF0000"/>
                </a:solidFill>
                <a:latin typeface="Times New Roman" pitchFamily="18" charset="0"/>
                <a:cs typeface="Times New Roman" pitchFamily="18" charset="0"/>
              </a:rPr>
              <a:t>Bronchi</a:t>
            </a:r>
            <a:endParaRPr lang="en-US" dirty="0" smtClean="0">
              <a:solidFill>
                <a:srgbClr val="FF0000"/>
              </a:solidFill>
              <a:latin typeface="Times New Roman" pitchFamily="18" charset="0"/>
              <a:cs typeface="Times New Roman" pitchFamily="18" charset="0"/>
            </a:endParaRPr>
          </a:p>
          <a:p>
            <a:pPr lvl="0" algn="just"/>
            <a:r>
              <a:rPr lang="en-US" i="1" dirty="0" smtClean="0">
                <a:solidFill>
                  <a:srgbClr val="FF0000"/>
                </a:solidFill>
                <a:latin typeface="Times New Roman" pitchFamily="18" charset="0"/>
                <a:cs typeface="Times New Roman" pitchFamily="18" charset="0"/>
              </a:rPr>
              <a:t>Mucosa</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Pseudostratified</a:t>
            </a:r>
            <a:r>
              <a:rPr lang="en-US" b="1" dirty="0" smtClean="0">
                <a:latin typeface="Times New Roman" pitchFamily="18" charset="0"/>
                <a:cs typeface="Times New Roman" pitchFamily="18" charset="0"/>
              </a:rPr>
              <a:t> columnar </a:t>
            </a:r>
            <a:r>
              <a:rPr lang="en-US" b="1" dirty="0" smtClean="0">
                <a:latin typeface="Times New Roman" pitchFamily="18" charset="0"/>
                <a:cs typeface="Times New Roman" pitchFamily="18" charset="0"/>
                <a:hlinkClick r:id="rId2" tooltip="Ciliated Epithelium"/>
              </a:rPr>
              <a:t>ciliated epithelium</a:t>
            </a:r>
            <a:r>
              <a:rPr lang="en-US" b="1" dirty="0" smtClean="0">
                <a:latin typeface="Times New Roman" pitchFamily="18" charset="0"/>
                <a:cs typeface="Times New Roman" pitchFamily="18" charset="0"/>
              </a:rPr>
              <a:t> with numerous goblet cells</a:t>
            </a:r>
            <a:r>
              <a:rPr lang="en-US" dirty="0" smtClean="0">
                <a:latin typeface="Times New Roman" pitchFamily="18" charset="0"/>
                <a:cs typeface="Times New Roman" pitchFamily="18" charset="0"/>
              </a:rPr>
              <a:t>. In </a:t>
            </a:r>
            <a:r>
              <a:rPr lang="en-US" dirty="0" err="1" smtClean="0">
                <a:latin typeface="Times New Roman" pitchFamily="18" charset="0"/>
                <a:cs typeface="Times New Roman" pitchFamily="18" charset="0"/>
              </a:rPr>
              <a:t>submucosa</a:t>
            </a:r>
            <a:r>
              <a:rPr lang="en-US" dirty="0" smtClean="0">
                <a:latin typeface="Times New Roman" pitchFamily="18" charset="0"/>
                <a:cs typeface="Times New Roman" pitchFamily="18" charset="0"/>
              </a:rPr>
              <a:t> mucous </a:t>
            </a:r>
            <a:r>
              <a:rPr lang="en-US" dirty="0" smtClean="0">
                <a:latin typeface="Times New Roman" pitchFamily="18" charset="0"/>
                <a:cs typeface="Times New Roman" pitchFamily="18" charset="0"/>
                <a:hlinkClick r:id="rId3" tooltip="Glands"/>
              </a:rPr>
              <a:t>glands</a:t>
            </a:r>
            <a:r>
              <a:rPr lang="en-US" dirty="0" smtClean="0">
                <a:latin typeface="Times New Roman" pitchFamily="18" charset="0"/>
                <a:cs typeface="Times New Roman" pitchFamily="18" charset="0"/>
              </a:rPr>
              <a:t> are present. Plain </a:t>
            </a:r>
            <a:r>
              <a:rPr lang="en-US" dirty="0" smtClean="0">
                <a:latin typeface="Times New Roman" pitchFamily="18" charset="0"/>
                <a:cs typeface="Times New Roman" pitchFamily="18" charset="0"/>
                <a:hlinkClick r:id="rId4" tooltip="Muscle"/>
              </a:rPr>
              <a:t>muscle</a:t>
            </a:r>
            <a:r>
              <a:rPr lang="en-US" dirty="0" smtClean="0">
                <a:latin typeface="Times New Roman" pitchFamily="18" charset="0"/>
                <a:cs typeface="Times New Roman" pitchFamily="18" charset="0"/>
              </a:rPr>
              <a:t> lies inner to </a:t>
            </a:r>
            <a:r>
              <a:rPr lang="en-US" dirty="0" smtClean="0">
                <a:latin typeface="Times New Roman" pitchFamily="18" charset="0"/>
                <a:cs typeface="Times New Roman" pitchFamily="18" charset="0"/>
                <a:hlinkClick r:id="rId5" tooltip="Cartilage"/>
              </a:rPr>
              <a:t>cartilage</a:t>
            </a:r>
            <a:r>
              <a:rPr lang="en-US" dirty="0" smtClean="0">
                <a:latin typeface="Times New Roman" pitchFamily="18" charset="0"/>
                <a:cs typeface="Times New Roman" pitchFamily="18" charset="0"/>
              </a:rPr>
              <a:t> plates and forms a continuous </a:t>
            </a:r>
            <a:r>
              <a:rPr lang="en-US" dirty="0" err="1" smtClean="0">
                <a:latin typeface="Times New Roman" pitchFamily="18" charset="0"/>
                <a:cs typeface="Times New Roman" pitchFamily="18" charset="0"/>
              </a:rPr>
              <a:t>cuticular</a:t>
            </a:r>
            <a:r>
              <a:rPr lang="en-US" dirty="0" smtClean="0">
                <a:latin typeface="Times New Roman" pitchFamily="18" charset="0"/>
                <a:cs typeface="Times New Roman" pitchFamily="18" charset="0"/>
              </a:rPr>
              <a:t> layer (unlike in the </a:t>
            </a:r>
            <a:r>
              <a:rPr lang="en-US" dirty="0" smtClean="0">
                <a:latin typeface="Times New Roman" pitchFamily="18" charset="0"/>
                <a:cs typeface="Times New Roman" pitchFamily="18" charset="0"/>
                <a:hlinkClick r:id="rId6" tooltip="Trachea"/>
              </a:rPr>
              <a:t>trachea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7" tooltip="Hyaline cartilage"/>
              </a:rPr>
              <a:t>Hyaline cartilage</a:t>
            </a:r>
            <a:r>
              <a:rPr lang="en-US" dirty="0" smtClean="0">
                <a:latin typeface="Times New Roman" pitchFamily="18" charset="0"/>
                <a:cs typeface="Times New Roman" pitchFamily="18" charset="0"/>
              </a:rPr>
              <a:t> occurs only in the form of isolated plates.</a:t>
            </a:r>
          </a:p>
          <a:p>
            <a:pPr lvl="0" algn="just"/>
            <a:r>
              <a:rPr lang="en-US" i="1" dirty="0" smtClean="0">
                <a:solidFill>
                  <a:srgbClr val="FF0000"/>
                </a:solidFill>
                <a:latin typeface="Times New Roman" pitchFamily="18" charset="0"/>
                <a:cs typeface="Times New Roman" pitchFamily="18" charset="0"/>
              </a:rPr>
              <a:t>Bronchioles</a:t>
            </a:r>
            <a:r>
              <a:rPr lang="en-US" dirty="0" smtClean="0">
                <a:solidFill>
                  <a:srgbClr val="FF0000"/>
                </a:solidFill>
                <a:latin typeface="Times New Roman" pitchFamily="18" charset="0"/>
                <a:cs typeface="Times New Roman" pitchFamily="18" charset="0"/>
              </a:rPr>
              <a:t> (small unit) </a:t>
            </a:r>
            <a:r>
              <a:rPr lang="en-US" dirty="0" smtClean="0">
                <a:latin typeface="Times New Roman" pitchFamily="18" charset="0"/>
                <a:cs typeface="Times New Roman" pitchFamily="18" charset="0"/>
              </a:rPr>
              <a:t>Mucosa simple columnar </a:t>
            </a:r>
            <a:r>
              <a:rPr lang="en-US" dirty="0" smtClean="0">
                <a:latin typeface="Times New Roman" pitchFamily="18" charset="0"/>
                <a:cs typeface="Times New Roman" pitchFamily="18" charset="0"/>
                <a:hlinkClick r:id="rId2" tooltip="Ciliated Epithelium"/>
              </a:rPr>
              <a:t>ciliated epithelium</a:t>
            </a:r>
            <a:r>
              <a:rPr lang="en-US" dirty="0" smtClean="0">
                <a:latin typeface="Times New Roman" pitchFamily="18" charset="0"/>
                <a:cs typeface="Times New Roman" pitchFamily="18" charset="0"/>
              </a:rPr>
              <a:t> with Goblet cells. No </a:t>
            </a:r>
            <a:r>
              <a:rPr lang="en-US" dirty="0" smtClean="0">
                <a:latin typeface="Times New Roman" pitchFamily="18" charset="0"/>
                <a:cs typeface="Times New Roman" pitchFamily="18" charset="0"/>
                <a:hlinkClick r:id="rId3" tooltip="Glands"/>
              </a:rPr>
              <a:t>glands</a:t>
            </a:r>
            <a:r>
              <a:rPr lang="en-US" dirty="0" smtClean="0">
                <a:latin typeface="Times New Roman" pitchFamily="18" charset="0"/>
                <a:cs typeface="Times New Roman" pitchFamily="18" charset="0"/>
              </a:rPr>
              <a:t> occur in the </a:t>
            </a:r>
            <a:r>
              <a:rPr lang="en-US" dirty="0" err="1" smtClean="0">
                <a:latin typeface="Times New Roman" pitchFamily="18" charset="0"/>
                <a:cs typeface="Times New Roman" pitchFamily="18" charset="0"/>
              </a:rPr>
              <a:t>submucosa</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8" tooltip="Smooth muscle"/>
              </a:rPr>
              <a:t>Smooth muscle</a:t>
            </a:r>
            <a:r>
              <a:rPr lang="en-US" dirty="0" smtClean="0">
                <a:latin typeface="Times New Roman" pitchFamily="18" charset="0"/>
                <a:cs typeface="Times New Roman" pitchFamily="18" charset="0"/>
              </a:rPr>
              <a:t> forms a continuous </a:t>
            </a:r>
            <a:r>
              <a:rPr lang="en-US" dirty="0" err="1" smtClean="0">
                <a:latin typeface="Times New Roman" pitchFamily="18" charset="0"/>
                <a:cs typeface="Times New Roman" pitchFamily="18" charset="0"/>
              </a:rPr>
              <a:t>cirular</a:t>
            </a:r>
            <a:r>
              <a:rPr lang="en-US" dirty="0" smtClean="0">
                <a:latin typeface="Times New Roman" pitchFamily="18" charset="0"/>
                <a:cs typeface="Times New Roman" pitchFamily="18" charset="0"/>
              </a:rPr>
              <a:t> layer. </a:t>
            </a:r>
            <a:r>
              <a:rPr lang="en-US" dirty="0" err="1" smtClean="0">
                <a:latin typeface="Times New Roman" pitchFamily="18" charset="0"/>
                <a:cs typeface="Times New Roman" pitchFamily="18" charset="0"/>
                <a:hlinkClick r:id="rId5" tooltip="Cartilage"/>
              </a:rPr>
              <a:t>Cartilage</a:t>
            </a:r>
            <a:r>
              <a:rPr lang="en-US" dirty="0" err="1" smtClean="0">
                <a:latin typeface="Times New Roman" pitchFamily="18" charset="0"/>
                <a:cs typeface="Times New Roman" pitchFamily="18" charset="0"/>
              </a:rPr>
              <a:t>plates</a:t>
            </a:r>
            <a:r>
              <a:rPr lang="en-US" dirty="0" smtClean="0">
                <a:latin typeface="Times New Roman" pitchFamily="18" charset="0"/>
                <a:cs typeface="Times New Roman" pitchFamily="18" charset="0"/>
              </a:rPr>
              <a:t> are absent.</a:t>
            </a:r>
          </a:p>
          <a:p>
            <a:pPr lvl="0" algn="just"/>
            <a:r>
              <a:rPr lang="en-US" i="1" dirty="0" smtClean="0">
                <a:solidFill>
                  <a:srgbClr val="FF0000"/>
                </a:solidFill>
                <a:latin typeface="Times New Roman" pitchFamily="18" charset="0"/>
                <a:cs typeface="Times New Roman" pitchFamily="18" charset="0"/>
              </a:rPr>
              <a:t>Terminal Bronchioles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 mucosa is lined by simple columnar </a:t>
            </a:r>
            <a:r>
              <a:rPr lang="en-US" dirty="0" smtClean="0">
                <a:latin typeface="Times New Roman" pitchFamily="18" charset="0"/>
                <a:cs typeface="Times New Roman" pitchFamily="18" charset="0"/>
                <a:hlinkClick r:id="rId2" tooltip="Ciliated Epithelium"/>
              </a:rPr>
              <a:t>ciliated epithelium</a:t>
            </a:r>
            <a:r>
              <a:rPr lang="en-US" dirty="0" smtClean="0">
                <a:latin typeface="Times New Roman" pitchFamily="18" charset="0"/>
                <a:cs typeface="Times New Roman" pitchFamily="18" charset="0"/>
              </a:rPr>
              <a:t>. No goblet cells are present and no </a:t>
            </a:r>
            <a:r>
              <a:rPr lang="en-US" dirty="0" smtClean="0">
                <a:latin typeface="Times New Roman" pitchFamily="18" charset="0"/>
                <a:cs typeface="Times New Roman" pitchFamily="18" charset="0"/>
                <a:hlinkClick r:id="rId3" tooltip="Glands"/>
              </a:rPr>
              <a:t>glands</a:t>
            </a:r>
            <a:r>
              <a:rPr lang="en-US" dirty="0" smtClean="0">
                <a:latin typeface="Times New Roman" pitchFamily="18" charset="0"/>
                <a:cs typeface="Times New Roman" pitchFamily="18" charset="0"/>
              </a:rPr>
              <a:t> occur below the mucosa. A relatively thicker </a:t>
            </a:r>
            <a:r>
              <a:rPr lang="en-US" dirty="0" smtClean="0">
                <a:latin typeface="Times New Roman" pitchFamily="18" charset="0"/>
                <a:cs typeface="Times New Roman" pitchFamily="18" charset="0"/>
                <a:hlinkClick r:id="rId8" tooltip="Smooth muscle"/>
              </a:rPr>
              <a:t>smooth muscle</a:t>
            </a:r>
            <a:r>
              <a:rPr lang="en-US" dirty="0" smtClean="0">
                <a:latin typeface="Times New Roman" pitchFamily="18" charset="0"/>
                <a:cs typeface="Times New Roman" pitchFamily="18" charset="0"/>
              </a:rPr>
              <a:t> is present, in the wall but </a:t>
            </a:r>
            <a:r>
              <a:rPr lang="en-US" dirty="0" smtClean="0">
                <a:latin typeface="Times New Roman" pitchFamily="18" charset="0"/>
                <a:cs typeface="Times New Roman" pitchFamily="18" charset="0"/>
                <a:hlinkClick r:id="rId5" tooltip="Cartilage"/>
              </a:rPr>
              <a:t>cartilage</a:t>
            </a:r>
            <a:r>
              <a:rPr lang="en-US" dirty="0" smtClean="0">
                <a:latin typeface="Times New Roman" pitchFamily="18" charset="0"/>
                <a:cs typeface="Times New Roman" pitchFamily="18" charset="0"/>
              </a:rPr>
              <a:t> is absent. The terminal bronchiole divides into two or more respiratory bronchioles.</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LIGHT Microscopic and ULTRASTRUCTURE Structure of BRONCHI of ruminant </a:t>
            </a:r>
            <a:endParaRPr lang="en-US"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pPr algn="just"/>
            <a:r>
              <a:rPr lang="en-US" sz="1800" b="1" dirty="0" err="1" smtClean="0">
                <a:latin typeface="Times New Roman" pitchFamily="18" charset="0"/>
                <a:cs typeface="Times New Roman" pitchFamily="18" charset="0"/>
              </a:rPr>
              <a:t>Circumvallate</a:t>
            </a:r>
            <a:r>
              <a:rPr lang="en-US" sz="1800" b="1" dirty="0" smtClean="0">
                <a:latin typeface="Times New Roman" pitchFamily="18" charset="0"/>
                <a:cs typeface="Times New Roman" pitchFamily="18" charset="0"/>
              </a:rPr>
              <a:t> papillae</a:t>
            </a:r>
            <a:endParaRPr lang="en-US" sz="1800" dirty="0" smtClean="0">
              <a:latin typeface="Times New Roman" pitchFamily="18" charset="0"/>
              <a:cs typeface="Times New Roman" pitchFamily="18" charset="0"/>
            </a:endParaRPr>
          </a:p>
          <a:p>
            <a:pPr lvl="0" algn="just"/>
            <a:r>
              <a:rPr lang="en-US" sz="1800" dirty="0" smtClean="0">
                <a:latin typeface="Times New Roman" pitchFamily="18" charset="0"/>
                <a:cs typeface="Times New Roman" pitchFamily="18" charset="0"/>
              </a:rPr>
              <a:t>These are very few in number and are arranged in </a:t>
            </a:r>
            <a:r>
              <a:rPr lang="en-US" sz="1800" b="1" dirty="0" smtClean="0">
                <a:latin typeface="Times New Roman" pitchFamily="18" charset="0"/>
                <a:cs typeface="Times New Roman" pitchFamily="18" charset="0"/>
              </a:rPr>
              <a:t>’V’ shaped </a:t>
            </a:r>
            <a:r>
              <a:rPr lang="en-US" sz="1800" dirty="0" smtClean="0">
                <a:latin typeface="Times New Roman" pitchFamily="18" charset="0"/>
                <a:cs typeface="Times New Roman" pitchFamily="18" charset="0"/>
              </a:rPr>
              <a:t>row nearer the posterior part of the </a:t>
            </a:r>
            <a:r>
              <a:rPr lang="en-US" sz="1800" dirty="0" smtClean="0">
                <a:latin typeface="Times New Roman" pitchFamily="18" charset="0"/>
                <a:cs typeface="Times New Roman" pitchFamily="18" charset="0"/>
                <a:hlinkClick r:id="rId2" tooltip="Tongue"/>
              </a:rPr>
              <a:t>tongue</a:t>
            </a:r>
            <a:r>
              <a:rPr lang="en-US" sz="1800" dirty="0" smtClean="0">
                <a:latin typeface="Times New Roman" pitchFamily="18" charset="0"/>
                <a:cs typeface="Times New Roman" pitchFamily="18" charset="0"/>
              </a:rPr>
              <a:t>. They resemble </a:t>
            </a:r>
            <a:r>
              <a:rPr lang="en-US" sz="1800" dirty="0" err="1" smtClean="0">
                <a:latin typeface="Times New Roman" pitchFamily="18" charset="0"/>
                <a:cs typeface="Times New Roman" pitchFamily="18" charset="0"/>
              </a:rPr>
              <a:t>fungiform</a:t>
            </a:r>
            <a:r>
              <a:rPr lang="en-US" sz="1800" dirty="0" smtClean="0">
                <a:latin typeface="Times New Roman" pitchFamily="18" charset="0"/>
                <a:cs typeface="Times New Roman" pitchFamily="18" charset="0"/>
              </a:rPr>
              <a:t> papillae but are much larger and are surrounded by a </a:t>
            </a:r>
            <a:r>
              <a:rPr lang="en-US" sz="1800" b="1" dirty="0" smtClean="0">
                <a:latin typeface="Times New Roman" pitchFamily="18" charset="0"/>
                <a:cs typeface="Times New Roman" pitchFamily="18" charset="0"/>
              </a:rPr>
              <a:t>cleft </a:t>
            </a:r>
            <a:r>
              <a:rPr lang="en-US" sz="1800" b="1" i="1" dirty="0" smtClean="0">
                <a:latin typeface="Times New Roman" pitchFamily="18" charset="0"/>
                <a:cs typeface="Times New Roman" pitchFamily="18" charset="0"/>
              </a:rPr>
              <a:t>(moat)</a:t>
            </a:r>
            <a:r>
              <a:rPr lang="en-US" sz="1800" dirty="0" smtClean="0">
                <a:latin typeface="Times New Roman" pitchFamily="18" charset="0"/>
                <a:cs typeface="Times New Roman" pitchFamily="18" charset="0"/>
              </a:rPr>
              <a:t> lined with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 They project above the lingual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 only slightly or not at all.</a:t>
            </a:r>
          </a:p>
          <a:p>
            <a:pPr lvl="0" algn="just"/>
            <a:r>
              <a:rPr lang="en-US" sz="1800" dirty="0" smtClean="0">
                <a:latin typeface="Times New Roman" pitchFamily="18" charset="0"/>
                <a:cs typeface="Times New Roman" pitchFamily="18" charset="0"/>
              </a:rPr>
              <a:t>Their connective tissue core bears microscopic papillae and is rich in nerves and lymphocytes. The epithelial surface facing the moat contains many </a:t>
            </a:r>
            <a:r>
              <a:rPr lang="en-US" sz="1800" dirty="0" smtClean="0">
                <a:latin typeface="Times New Roman" pitchFamily="18" charset="0"/>
                <a:cs typeface="Times New Roman" pitchFamily="18" charset="0"/>
                <a:hlinkClick r:id="rId4" tooltip="Taste buds"/>
              </a:rPr>
              <a:t>taste buds</a:t>
            </a:r>
            <a:r>
              <a:rPr lang="en-US" sz="1800" dirty="0" smtClean="0">
                <a:latin typeface="Times New Roman" pitchFamily="18" charset="0"/>
                <a:cs typeface="Times New Roman" pitchFamily="18" charset="0"/>
              </a:rPr>
              <a:t>.</a:t>
            </a:r>
          </a:p>
          <a:p>
            <a:pPr lvl="0" algn="just"/>
            <a:r>
              <a:rPr lang="en-US" sz="1800" dirty="0" smtClean="0">
                <a:latin typeface="Times New Roman" pitchFamily="18" charset="0"/>
                <a:cs typeface="Times New Roman" pitchFamily="18" charset="0"/>
              </a:rPr>
              <a:t>Deeper to that papillae lie groups of serous </a:t>
            </a:r>
            <a:r>
              <a:rPr lang="en-US" sz="1800" dirty="0" smtClean="0">
                <a:latin typeface="Times New Roman" pitchFamily="18" charset="0"/>
                <a:cs typeface="Times New Roman" pitchFamily="18" charset="0"/>
                <a:hlinkClick r:id="rId5" tooltip="Glands"/>
              </a:rPr>
              <a:t>glands</a:t>
            </a:r>
            <a:r>
              <a:rPr lang="en-US" sz="1800" dirty="0" smtClean="0">
                <a:latin typeface="Times New Roman" pitchFamily="18" charset="0"/>
                <a:cs typeface="Times New Roman" pitchFamily="18" charset="0"/>
              </a:rPr>
              <a:t> called Van </a:t>
            </a:r>
            <a:r>
              <a:rPr lang="en-US" sz="1800" dirty="0" err="1" smtClean="0">
                <a:latin typeface="Times New Roman" pitchFamily="18" charset="0"/>
                <a:cs typeface="Times New Roman" pitchFamily="18" charset="0"/>
              </a:rPr>
              <a:t>Ebner’s</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5" tooltip="Glands"/>
              </a:rPr>
              <a:t>glands</a:t>
            </a:r>
            <a:r>
              <a:rPr lang="en-US" sz="1800" dirty="0" smtClean="0">
                <a:latin typeface="Times New Roman" pitchFamily="18" charset="0"/>
                <a:cs typeface="Times New Roman" pitchFamily="18" charset="0"/>
              </a:rPr>
              <a:t> whose excretory ducts open into the moat at various levels.</a:t>
            </a:r>
          </a:p>
          <a:p>
            <a:pPr algn="just"/>
            <a:r>
              <a:rPr lang="en-US" sz="1800" b="1" dirty="0" smtClean="0">
                <a:latin typeface="Times New Roman" pitchFamily="18" charset="0"/>
                <a:cs typeface="Times New Roman" pitchFamily="18" charset="0"/>
              </a:rPr>
              <a:t>Foliate papillae</a:t>
            </a:r>
            <a:endParaRPr lang="en-US" sz="1800" dirty="0" smtClean="0">
              <a:latin typeface="Times New Roman" pitchFamily="18" charset="0"/>
              <a:cs typeface="Times New Roman" pitchFamily="18" charset="0"/>
            </a:endParaRPr>
          </a:p>
          <a:p>
            <a:pPr lvl="0" algn="just"/>
            <a:r>
              <a:rPr lang="en-US" sz="1800" dirty="0" smtClean="0">
                <a:latin typeface="Times New Roman" pitchFamily="18" charset="0"/>
                <a:cs typeface="Times New Roman" pitchFamily="18" charset="0"/>
              </a:rPr>
              <a:t>These are present only in some animals and each consists of a series of parallel connective tissue leaves, rich in nerves and bearing secondary papillae that project into the covering stratified </a:t>
            </a:r>
            <a:r>
              <a:rPr lang="en-US" sz="1800" dirty="0" err="1" smtClean="0">
                <a:latin typeface="Times New Roman" pitchFamily="18" charset="0"/>
                <a:cs typeface="Times New Roman" pitchFamily="18" charset="0"/>
              </a:rPr>
              <a:t>squamous</a:t>
            </a:r>
            <a:r>
              <a:rPr lang="en-US" sz="1800" dirty="0" smtClean="0">
                <a:latin typeface="Times New Roman" pitchFamily="18" charset="0"/>
                <a:cs typeface="Times New Roman" pitchFamily="18" charset="0"/>
              </a:rPr>
              <a:t>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a:t>
            </a:r>
          </a:p>
          <a:p>
            <a:pPr lvl="0" algn="just"/>
            <a:r>
              <a:rPr lang="en-US" sz="1800" dirty="0" smtClean="0">
                <a:latin typeface="Times New Roman" pitchFamily="18" charset="0"/>
                <a:cs typeface="Times New Roman" pitchFamily="18" charset="0"/>
              </a:rPr>
              <a:t>Gustatory furrows separate them from each other.</a:t>
            </a:r>
          </a:p>
          <a:p>
            <a:pPr lvl="0" algn="just"/>
            <a:r>
              <a:rPr lang="en-US" sz="1800" dirty="0" smtClean="0">
                <a:latin typeface="Times New Roman" pitchFamily="18" charset="0"/>
                <a:cs typeface="Times New Roman" pitchFamily="18" charset="0"/>
              </a:rPr>
              <a:t>The </a:t>
            </a:r>
            <a:r>
              <a:rPr lang="en-US" sz="1800" dirty="0" smtClean="0">
                <a:latin typeface="Times New Roman" pitchFamily="18" charset="0"/>
                <a:cs typeface="Times New Roman" pitchFamily="18" charset="0"/>
                <a:hlinkClick r:id="rId3" tooltip="Epithelium"/>
              </a:rPr>
              <a:t>epithelium</a:t>
            </a:r>
            <a:r>
              <a:rPr lang="en-US" sz="1800" dirty="0" smtClean="0">
                <a:latin typeface="Times New Roman" pitchFamily="18" charset="0"/>
                <a:cs typeface="Times New Roman" pitchFamily="18" charset="0"/>
              </a:rPr>
              <a:t> covering the sides of the leaves bears </a:t>
            </a:r>
            <a:r>
              <a:rPr lang="en-US" sz="1800" dirty="0" smtClean="0">
                <a:latin typeface="Times New Roman" pitchFamily="18" charset="0"/>
                <a:cs typeface="Times New Roman" pitchFamily="18" charset="0"/>
                <a:hlinkClick r:id="rId4" tooltip="Taste buds"/>
              </a:rPr>
              <a:t>taste buds</a:t>
            </a:r>
            <a:r>
              <a:rPr lang="en-US" sz="1800" dirty="0" smtClean="0">
                <a:latin typeface="Times New Roman" pitchFamily="18" charset="0"/>
                <a:cs typeface="Times New Roman" pitchFamily="18" charset="0"/>
              </a:rPr>
              <a:t>.</a:t>
            </a:r>
          </a:p>
          <a:p>
            <a:pPr lvl="0" algn="just"/>
            <a:r>
              <a:rPr lang="en-US" sz="1800" dirty="0" smtClean="0">
                <a:latin typeface="Times New Roman" pitchFamily="18" charset="0"/>
                <a:cs typeface="Times New Roman" pitchFamily="18" charset="0"/>
              </a:rPr>
              <a:t>Deeper to the papillae lie serous </a:t>
            </a:r>
            <a:r>
              <a:rPr lang="en-US" sz="1800" dirty="0" smtClean="0">
                <a:latin typeface="Times New Roman" pitchFamily="18" charset="0"/>
                <a:cs typeface="Times New Roman" pitchFamily="18" charset="0"/>
                <a:hlinkClick r:id="rId5" tooltip="Glands"/>
              </a:rPr>
              <a:t>glands</a:t>
            </a:r>
            <a:r>
              <a:rPr lang="en-US" sz="1800" dirty="0" smtClean="0">
                <a:latin typeface="Times New Roman" pitchFamily="18" charset="0"/>
                <a:cs typeface="Times New Roman" pitchFamily="18" charset="0"/>
              </a:rPr>
              <a:t> whose ducts empty into the gustatory furrows.</a:t>
            </a:r>
          </a:p>
          <a:p>
            <a:pPr algn="just"/>
            <a:endParaRPr lang="en-US" sz="1800"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TONGUE  of ruminant CONTI…</a:t>
            </a:r>
            <a:endParaRPr lang="en-US" sz="28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hlinkClick r:id="rId2" tooltip="Lungs"/>
              </a:rPr>
              <a:t>lungs</a:t>
            </a:r>
            <a:r>
              <a:rPr lang="en-US" dirty="0" smtClean="0">
                <a:latin typeface="Times New Roman" pitchFamily="18" charset="0"/>
                <a:cs typeface="Times New Roman" pitchFamily="18" charset="0"/>
              </a:rPr>
              <a:t> are paired organs located in the thoracic cavity.</a:t>
            </a:r>
          </a:p>
          <a:p>
            <a:pPr lvl="0" algn="just"/>
            <a:r>
              <a:rPr lang="en-US" dirty="0" smtClean="0">
                <a:latin typeface="Times New Roman" pitchFamily="18" charset="0"/>
                <a:cs typeface="Times New Roman" pitchFamily="18" charset="0"/>
              </a:rPr>
              <a:t>The surface of each lung is covered by a serous membrane (pleura).</a:t>
            </a:r>
          </a:p>
          <a:p>
            <a:pPr lvl="0" algn="just"/>
            <a:r>
              <a:rPr lang="en-US" dirty="0" smtClean="0">
                <a:latin typeface="Times New Roman" pitchFamily="18" charset="0"/>
                <a:cs typeface="Times New Roman" pitchFamily="18" charset="0"/>
              </a:rPr>
              <a:t>Each lung is divided into a number of lobes and pleura, dips into </a:t>
            </a:r>
            <a:r>
              <a:rPr lang="en-US" dirty="0" err="1" smtClean="0">
                <a:latin typeface="Times New Roman" pitchFamily="18" charset="0"/>
                <a:cs typeface="Times New Roman" pitchFamily="18" charset="0"/>
              </a:rPr>
              <a:t>interlobar</a:t>
            </a:r>
            <a:r>
              <a:rPr lang="en-US" dirty="0" smtClean="0">
                <a:latin typeface="Times New Roman" pitchFamily="18" charset="0"/>
                <a:cs typeface="Times New Roman" pitchFamily="18" charset="0"/>
              </a:rPr>
              <a:t> fissures tissue and covers </a:t>
            </a:r>
            <a:r>
              <a:rPr lang="en-US" dirty="0" err="1" smtClean="0">
                <a:latin typeface="Times New Roman" pitchFamily="18" charset="0"/>
                <a:cs typeface="Times New Roman" pitchFamily="18" charset="0"/>
              </a:rPr>
              <a:t>interlobar</a:t>
            </a:r>
            <a:r>
              <a:rPr lang="en-US" dirty="0" smtClean="0">
                <a:latin typeface="Times New Roman" pitchFamily="18" charset="0"/>
                <a:cs typeface="Times New Roman" pitchFamily="18" charset="0"/>
              </a:rPr>
              <a:t> surfaces. Each lobe is sub-divided by interlobular tissue into lobules.</a:t>
            </a:r>
          </a:p>
          <a:p>
            <a:pPr lvl="0" algn="just"/>
            <a:r>
              <a:rPr lang="en-US" dirty="0" smtClean="0">
                <a:latin typeface="Times New Roman" pitchFamily="18" charset="0"/>
                <a:cs typeface="Times New Roman" pitchFamily="18" charset="0"/>
              </a:rPr>
              <a:t>Each lobule is </a:t>
            </a:r>
            <a:r>
              <a:rPr lang="en-US" b="1" dirty="0" smtClean="0">
                <a:latin typeface="Times New Roman" pitchFamily="18" charset="0"/>
                <a:cs typeface="Times New Roman" pitchFamily="18" charset="0"/>
              </a:rPr>
              <a:t>pyramidal with apex towards the </a:t>
            </a:r>
            <a:r>
              <a:rPr lang="en-US" b="1" dirty="0" err="1" smtClean="0">
                <a:latin typeface="Times New Roman" pitchFamily="18" charset="0"/>
                <a:cs typeface="Times New Roman" pitchFamily="18" charset="0"/>
              </a:rPr>
              <a:t>hilus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base towards serous membrane </a:t>
            </a:r>
            <a:r>
              <a:rPr lang="en-US" b="1" dirty="0" err="1" smtClean="0">
                <a:latin typeface="Times New Roman" pitchFamily="18" charset="0"/>
                <a:cs typeface="Times New Roman" pitchFamily="18" charset="0"/>
              </a:rPr>
              <a:t>Lobulations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 visible as polygonal areas on the surface of </a:t>
            </a:r>
            <a:r>
              <a:rPr lang="en-US" dirty="0" smtClean="0">
                <a:latin typeface="Times New Roman" pitchFamily="18" charset="0"/>
                <a:cs typeface="Times New Roman" pitchFamily="18" charset="0"/>
                <a:hlinkClick r:id="rId2" tooltip="Lungs"/>
              </a:rPr>
              <a:t>lungs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a:t>
            </a:r>
            <a:r>
              <a:rPr lang="en-US" b="1" dirty="0" err="1" smtClean="0">
                <a:latin typeface="Times New Roman" pitchFamily="18" charset="0"/>
                <a:cs typeface="Times New Roman" pitchFamily="18" charset="0"/>
              </a:rPr>
              <a:t>lobulation</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is not so distinct in many animals</a:t>
            </a:r>
            <a:r>
              <a:rPr lang="en-US" dirty="0" smtClean="0">
                <a:latin typeface="Times New Roman" pitchFamily="18" charset="0"/>
                <a:cs typeface="Times New Roman" pitchFamily="18" charset="0"/>
              </a:rPr>
              <a:t>, because there is less of interlobular connective tissue.</a:t>
            </a:r>
          </a:p>
          <a:p>
            <a:pPr lvl="0" algn="just"/>
            <a:r>
              <a:rPr lang="en-US" dirty="0" smtClean="0">
                <a:latin typeface="Times New Roman" pitchFamily="18" charset="0"/>
                <a:cs typeface="Times New Roman" pitchFamily="18" charset="0"/>
              </a:rPr>
              <a:t>The septa of interstitial tissue contain, bronchi, vessels and nerves.</a:t>
            </a:r>
          </a:p>
          <a:p>
            <a:pPr lvl="0" algn="just"/>
            <a:r>
              <a:rPr lang="en-US" dirty="0" smtClean="0">
                <a:latin typeface="Times New Roman" pitchFamily="18" charset="0"/>
                <a:cs typeface="Times New Roman" pitchFamily="18" charset="0"/>
              </a:rPr>
              <a:t> Each lobule contains the respiratory structures arising from a terminal bronchiole.</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2400" dirty="0" smtClean="0">
                <a:solidFill>
                  <a:srgbClr val="FF0000"/>
                </a:solidFill>
                <a:latin typeface="Algerian" pitchFamily="82" charset="0"/>
              </a:rPr>
              <a:t>LIGHT Microscopic and ULTRASTRUCTURE Structure of LUNG of ruminant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lgn="just"/>
            <a:r>
              <a:rPr lang="en-US" dirty="0" smtClean="0">
                <a:latin typeface="Times New Roman" pitchFamily="18" charset="0"/>
                <a:cs typeface="Times New Roman" pitchFamily="18" charset="0"/>
              </a:rPr>
              <a:t>These are microscopic structures found in the </a:t>
            </a:r>
            <a:r>
              <a:rPr lang="en-US" u="sng"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 of the </a:t>
            </a:r>
            <a:r>
              <a:rPr lang="en-US" b="1" dirty="0" err="1" smtClean="0">
                <a:latin typeface="Times New Roman" pitchFamily="18" charset="0"/>
                <a:cs typeface="Times New Roman" pitchFamily="18" charset="0"/>
              </a:rPr>
              <a:t>fungiform</a:t>
            </a:r>
            <a:r>
              <a:rPr lang="en-US" b="1" dirty="0" smtClean="0">
                <a:latin typeface="Times New Roman" pitchFamily="18" charset="0"/>
                <a:cs typeface="Times New Roman" pitchFamily="18" charset="0"/>
              </a:rPr>
              <a:t>, foliate </a:t>
            </a:r>
            <a:r>
              <a:rPr lang="en-US" dirty="0" smtClean="0">
                <a:latin typeface="Times New Roman" pitchFamily="18" charset="0"/>
                <a:cs typeface="Times New Roman" pitchFamily="18" charset="0"/>
              </a:rPr>
              <a:t>and </a:t>
            </a:r>
            <a:r>
              <a:rPr lang="en-US" b="1" dirty="0" err="1" smtClean="0">
                <a:latin typeface="Times New Roman" pitchFamily="18" charset="0"/>
                <a:cs typeface="Times New Roman" pitchFamily="18" charset="0"/>
              </a:rPr>
              <a:t>circumvallate</a:t>
            </a:r>
            <a:r>
              <a:rPr lang="en-US" b="1" dirty="0" smtClean="0">
                <a:latin typeface="Times New Roman" pitchFamily="18" charset="0"/>
                <a:cs typeface="Times New Roman" pitchFamily="18" charset="0"/>
              </a:rPr>
              <a:t> papillae </a:t>
            </a:r>
            <a:r>
              <a:rPr lang="en-US" dirty="0" smtClean="0">
                <a:latin typeface="Times New Roman" pitchFamily="18" charset="0"/>
                <a:cs typeface="Times New Roman" pitchFamily="18" charset="0"/>
              </a:rPr>
              <a:t>of the </a:t>
            </a:r>
            <a:r>
              <a:rPr lang="en-US" u="sng" dirty="0" smtClean="0">
                <a:latin typeface="Times New Roman" pitchFamily="18" charset="0"/>
                <a:cs typeface="Times New Roman" pitchFamily="18" charset="0"/>
                <a:hlinkClick r:id="rId3" tooltip="Tongue"/>
              </a:rPr>
              <a:t>tongue</a:t>
            </a:r>
            <a:r>
              <a:rPr lang="en-US" dirty="0" smtClean="0">
                <a:latin typeface="Times New Roman" pitchFamily="18" charset="0"/>
                <a:cs typeface="Times New Roman" pitchFamily="18" charset="0"/>
              </a:rPr>
              <a:t>; they are also found widely separated in the soft </a:t>
            </a:r>
            <a:r>
              <a:rPr lang="en-US" u="sng" dirty="0" smtClean="0">
                <a:latin typeface="Times New Roman" pitchFamily="18" charset="0"/>
                <a:cs typeface="Times New Roman" pitchFamily="18" charset="0"/>
                <a:hlinkClick r:id="rId4" tooltip="Palate"/>
              </a:rPr>
              <a:t>palate</a:t>
            </a:r>
            <a:r>
              <a:rPr lang="en-US" dirty="0" smtClean="0">
                <a:latin typeface="Times New Roman" pitchFamily="18" charset="0"/>
                <a:cs typeface="Times New Roman" pitchFamily="18" charset="0"/>
              </a:rPr>
              <a:t>; epiglottis and the free edge of the vocal folds.</a:t>
            </a:r>
          </a:p>
          <a:p>
            <a:pPr lvl="0" algn="just"/>
            <a:r>
              <a:rPr lang="en-US" dirty="0" smtClean="0">
                <a:latin typeface="Times New Roman" pitchFamily="18" charset="0"/>
                <a:cs typeface="Times New Roman" pitchFamily="18" charset="0"/>
              </a:rPr>
              <a:t>They are ellipsoid bodies embedded in an upright position in the </a:t>
            </a:r>
            <a:r>
              <a:rPr lang="en-US" u="sng"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 of the mucous membrane. The taste bud is made up of </a:t>
            </a:r>
            <a:r>
              <a:rPr lang="en-US" b="1" i="1" dirty="0" smtClean="0">
                <a:latin typeface="Times New Roman" pitchFamily="18" charset="0"/>
                <a:cs typeface="Times New Roman" pitchFamily="18" charset="0"/>
              </a:rPr>
              <a:t>supporting or </a:t>
            </a:r>
            <a:r>
              <a:rPr lang="en-US" b="1" i="1" dirty="0" err="1" smtClean="0">
                <a:latin typeface="Times New Roman" pitchFamily="18" charset="0"/>
                <a:cs typeface="Times New Roman" pitchFamily="18" charset="0"/>
              </a:rPr>
              <a:t>sustentacular</a:t>
            </a:r>
            <a:r>
              <a:rPr lang="en-US" b="1" i="1" dirty="0" smtClean="0">
                <a:latin typeface="Times New Roman" pitchFamily="18" charset="0"/>
                <a:cs typeface="Times New Roman" pitchFamily="18" charset="0"/>
              </a:rPr>
              <a:t> cells</a:t>
            </a:r>
            <a:r>
              <a:rPr lang="en-US" dirty="0" smtClean="0">
                <a:latin typeface="Times New Roman" pitchFamily="18" charset="0"/>
                <a:cs typeface="Times New Roman" pitchFamily="18" charset="0"/>
              </a:rPr>
              <a:t> and </a:t>
            </a:r>
            <a:r>
              <a:rPr lang="en-US" b="1" i="1" dirty="0" err="1" smtClean="0">
                <a:latin typeface="Times New Roman" pitchFamily="18" charset="0"/>
                <a:cs typeface="Times New Roman" pitchFamily="18" charset="0"/>
              </a:rPr>
              <a:t>neuroepithelial</a:t>
            </a:r>
            <a:r>
              <a:rPr lang="en-US" b="1" i="1" dirty="0" smtClean="0">
                <a:latin typeface="Times New Roman" pitchFamily="18" charset="0"/>
                <a:cs typeface="Times New Roman" pitchFamily="18" charset="0"/>
              </a:rPr>
              <a:t> cells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a:t>
            </a:r>
            <a:r>
              <a:rPr lang="en-US" b="1" dirty="0" smtClean="0">
                <a:latin typeface="Times New Roman" pitchFamily="18" charset="0"/>
                <a:cs typeface="Times New Roman" pitchFamily="18" charset="0"/>
              </a:rPr>
              <a:t>peripheral supporting cells </a:t>
            </a:r>
            <a:r>
              <a:rPr lang="en-US" dirty="0" smtClean="0">
                <a:latin typeface="Times New Roman" pitchFamily="18" charset="0"/>
                <a:cs typeface="Times New Roman" pitchFamily="18" charset="0"/>
              </a:rPr>
              <a:t>form the outer layer of the taste bud. These are curved narrow cells with an ellipsoid nucleus, which surrounds the central supporting cells which are shorter and straighter than the peripheral ones and rounded off on the distal end.</a:t>
            </a: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In some species the </a:t>
            </a:r>
            <a:r>
              <a:rPr lang="en-US" u="sng" dirty="0" smtClean="0">
                <a:latin typeface="Times New Roman" pitchFamily="18" charset="0"/>
                <a:cs typeface="Times New Roman" pitchFamily="18" charset="0"/>
                <a:hlinkClick r:id="rId5" tooltip="Taste buds"/>
              </a:rPr>
              <a:t>taste buds</a:t>
            </a:r>
            <a:r>
              <a:rPr lang="en-US" dirty="0" smtClean="0">
                <a:latin typeface="Times New Roman" pitchFamily="18" charset="0"/>
                <a:cs typeface="Times New Roman" pitchFamily="18" charset="0"/>
              </a:rPr>
              <a:t> also contain basal supporting cells. These lie deep to the other supporting cells and are connected to them by means of processes.</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TASTE BUD  of ruminant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lgn="just"/>
            <a:r>
              <a:rPr lang="en-US" dirty="0" smtClean="0">
                <a:latin typeface="Times New Roman" pitchFamily="18" charset="0"/>
                <a:cs typeface="Times New Roman" pitchFamily="18" charset="0"/>
              </a:rPr>
              <a:t>The </a:t>
            </a:r>
            <a:r>
              <a:rPr lang="en-US" dirty="0" err="1" smtClean="0">
                <a:solidFill>
                  <a:srgbClr val="FF0000"/>
                </a:solidFill>
                <a:latin typeface="Times New Roman" pitchFamily="18" charset="0"/>
                <a:cs typeface="Times New Roman" pitchFamily="18" charset="0"/>
              </a:rPr>
              <a:t>neuroepithelial</a:t>
            </a:r>
            <a:r>
              <a:rPr lang="en-US" dirty="0" smtClean="0">
                <a:solidFill>
                  <a:srgbClr val="FF0000"/>
                </a:solidFill>
                <a:latin typeface="Times New Roman" pitchFamily="18" charset="0"/>
                <a:cs typeface="Times New Roman" pitchFamily="18" charset="0"/>
              </a:rPr>
              <a:t> cells </a:t>
            </a:r>
            <a:r>
              <a:rPr lang="en-US" dirty="0" smtClean="0">
                <a:latin typeface="Times New Roman" pitchFamily="18" charset="0"/>
                <a:cs typeface="Times New Roman" pitchFamily="18" charset="0"/>
              </a:rPr>
              <a:t>lie among the supporting cells. These are </a:t>
            </a:r>
            <a:r>
              <a:rPr lang="en-US" b="1" dirty="0" smtClean="0">
                <a:latin typeface="Times New Roman" pitchFamily="18" charset="0"/>
                <a:cs typeface="Times New Roman" pitchFamily="18" charset="0"/>
              </a:rPr>
              <a:t>slender cells </a:t>
            </a:r>
            <a:r>
              <a:rPr lang="en-US" dirty="0" smtClean="0">
                <a:latin typeface="Times New Roman" pitchFamily="18" charset="0"/>
                <a:cs typeface="Times New Roman" pitchFamily="18" charset="0"/>
              </a:rPr>
              <a:t>thickened slightly in the region of the nucleus and resemble the central supporting cells. Each is characterized externally by a fine hair-like process called </a:t>
            </a:r>
            <a:r>
              <a:rPr lang="en-US" b="1" i="1" dirty="0" smtClean="0">
                <a:latin typeface="Times New Roman" pitchFamily="18" charset="0"/>
                <a:cs typeface="Times New Roman" pitchFamily="18" charset="0"/>
              </a:rPr>
              <a:t>taste hair</a:t>
            </a:r>
            <a:r>
              <a:rPr lang="en-US" dirty="0" smtClean="0">
                <a:latin typeface="Times New Roman" pitchFamily="18" charset="0"/>
                <a:cs typeface="Times New Roman" pitchFamily="18" charset="0"/>
              </a:rPr>
              <a:t> which projects through a minute opening in the </a:t>
            </a:r>
            <a:r>
              <a:rPr lang="en-US" u="sng"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 called the </a:t>
            </a:r>
            <a:r>
              <a:rPr lang="en-US" b="1" i="1" dirty="0" smtClean="0">
                <a:solidFill>
                  <a:srgbClr val="FF0000"/>
                </a:solidFill>
                <a:latin typeface="Times New Roman" pitchFamily="18" charset="0"/>
                <a:cs typeface="Times New Roman" pitchFamily="18" charset="0"/>
              </a:rPr>
              <a:t>taste pore</a:t>
            </a:r>
            <a:r>
              <a:rPr lang="en-US" dirty="0" smtClean="0">
                <a:latin typeface="Times New Roman" pitchFamily="18" charset="0"/>
                <a:cs typeface="Times New Roman" pitchFamily="18" charset="0"/>
              </a:rPr>
              <a:t>. The inner end of the cells tapers to a fine process, which may be single or branched.</a:t>
            </a:r>
          </a:p>
          <a:p>
            <a:pPr lvl="0" algn="just"/>
            <a:r>
              <a:rPr lang="en-US" dirty="0" smtClean="0">
                <a:latin typeface="Times New Roman" pitchFamily="18" charset="0"/>
                <a:cs typeface="Times New Roman" pitchFamily="18" charset="0"/>
              </a:rPr>
              <a:t>The sensory nerve </a:t>
            </a:r>
            <a:r>
              <a:rPr lang="en-US" dirty="0" err="1" smtClean="0">
                <a:latin typeface="Times New Roman" pitchFamily="18" charset="0"/>
                <a:cs typeface="Times New Roman" pitchFamily="18" charset="0"/>
              </a:rPr>
              <a:t>fibre</a:t>
            </a:r>
            <a:r>
              <a:rPr lang="en-US" dirty="0" smtClean="0">
                <a:latin typeface="Times New Roman" pitchFamily="18" charset="0"/>
                <a:cs typeface="Times New Roman" pitchFamily="18" charset="0"/>
              </a:rPr>
              <a:t> which convey gustatory impulses end within the </a:t>
            </a:r>
            <a:r>
              <a:rPr lang="en-US" u="sng" dirty="0" smtClean="0">
                <a:latin typeface="Times New Roman" pitchFamily="18" charset="0"/>
                <a:cs typeface="Times New Roman" pitchFamily="18" charset="0"/>
                <a:hlinkClick r:id="rId3" tooltip="Taste buds"/>
              </a:rPr>
              <a:t>taste buds</a:t>
            </a:r>
            <a:r>
              <a:rPr lang="en-US" dirty="0" smtClean="0">
                <a:latin typeface="Times New Roman" pitchFamily="18" charset="0"/>
                <a:cs typeface="Times New Roman" pitchFamily="18" charset="0"/>
              </a:rPr>
              <a:t> in a network of varicose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called </a:t>
            </a:r>
            <a:r>
              <a:rPr lang="en-US" b="1" dirty="0" err="1" smtClean="0">
                <a:latin typeface="Times New Roman" pitchFamily="18" charset="0"/>
                <a:cs typeface="Times New Roman" pitchFamily="18" charset="0"/>
              </a:rPr>
              <a:t>intragemmal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terminations of the </a:t>
            </a:r>
            <a:r>
              <a:rPr lang="en-US" b="1" dirty="0" err="1" smtClean="0">
                <a:latin typeface="Times New Roman" pitchFamily="18" charset="0"/>
                <a:cs typeface="Times New Roman" pitchFamily="18" charset="0"/>
              </a:rPr>
              <a:t>intragemmal</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fibres</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end directly on the cells. Some of the termination also end between the cells (inter </a:t>
            </a:r>
            <a:r>
              <a:rPr lang="en-US" dirty="0" err="1" smtClean="0">
                <a:latin typeface="Times New Roman" pitchFamily="18" charset="0"/>
                <a:cs typeface="Times New Roman" pitchFamily="18" charset="0"/>
              </a:rPr>
              <a:t>gemmal</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Dissolved substances stimulate the sensory cells.</a:t>
            </a:r>
          </a:p>
          <a:p>
            <a:pPr lvl="0" algn="just"/>
            <a:r>
              <a:rPr lang="en-US" dirty="0" smtClean="0">
                <a:latin typeface="Times New Roman" pitchFamily="18" charset="0"/>
                <a:cs typeface="Times New Roman" pitchFamily="18" charset="0"/>
              </a:rPr>
              <a:t>The lingual </a:t>
            </a:r>
            <a:r>
              <a:rPr lang="en-US" u="sng"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are situated partly below the mucous membrane, partly in the inter-muscular tissue, and are especially abundant on the root, on the margins and near the </a:t>
            </a:r>
            <a:r>
              <a:rPr lang="en-US" b="1" dirty="0" err="1" smtClean="0">
                <a:latin typeface="Times New Roman" pitchFamily="18" charset="0"/>
                <a:cs typeface="Times New Roman" pitchFamily="18" charset="0"/>
              </a:rPr>
              <a:t>circumvallate</a:t>
            </a:r>
            <a:r>
              <a:rPr lang="en-US" b="1" dirty="0" smtClean="0">
                <a:latin typeface="Times New Roman" pitchFamily="18" charset="0"/>
                <a:cs typeface="Times New Roman" pitchFamily="18" charset="0"/>
              </a:rPr>
              <a:t> papillae</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Those in the region of </a:t>
            </a:r>
            <a:r>
              <a:rPr lang="en-US" dirty="0" err="1" smtClean="0">
                <a:latin typeface="Times New Roman" pitchFamily="18" charset="0"/>
                <a:cs typeface="Times New Roman" pitchFamily="18" charset="0"/>
              </a:rPr>
              <a:t>circumvallate</a:t>
            </a:r>
            <a:r>
              <a:rPr lang="en-US" dirty="0" smtClean="0">
                <a:latin typeface="Times New Roman" pitchFamily="18" charset="0"/>
                <a:cs typeface="Times New Roman" pitchFamily="18" charset="0"/>
              </a:rPr>
              <a:t> papillae are the serous </a:t>
            </a:r>
            <a:r>
              <a:rPr lang="en-US" i="1" u="sng" dirty="0" smtClean="0">
                <a:latin typeface="Times New Roman" pitchFamily="18" charset="0"/>
                <a:cs typeface="Times New Roman" pitchFamily="18" charset="0"/>
                <a:hlinkClick r:id="rId4" tooltip="Glands"/>
              </a:rPr>
              <a:t>glands</a:t>
            </a:r>
            <a:r>
              <a:rPr lang="en-US" i="1" dirty="0" smtClean="0">
                <a:latin typeface="Times New Roman" pitchFamily="18" charset="0"/>
                <a:cs typeface="Times New Roman" pitchFamily="18" charset="0"/>
              </a:rPr>
              <a:t> of </a:t>
            </a:r>
            <a:r>
              <a:rPr lang="en-US" b="1" i="1" dirty="0" smtClean="0">
                <a:latin typeface="Times New Roman" pitchFamily="18" charset="0"/>
                <a:cs typeface="Times New Roman" pitchFamily="18" charset="0"/>
              </a:rPr>
              <a:t>Van </a:t>
            </a:r>
            <a:r>
              <a:rPr lang="en-US" b="1" i="1" dirty="0" err="1" smtClean="0">
                <a:latin typeface="Times New Roman" pitchFamily="18" charset="0"/>
                <a:cs typeface="Times New Roman" pitchFamily="18" charset="0"/>
              </a:rPr>
              <a:t>Ebner</a:t>
            </a:r>
            <a:r>
              <a:rPr lang="en-US"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The remaining </a:t>
            </a:r>
            <a:r>
              <a:rPr lang="en-US" u="sng"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 are all mucous </a:t>
            </a:r>
            <a:r>
              <a:rPr lang="en-US" u="sng" dirty="0" smtClean="0">
                <a:latin typeface="Times New Roman" pitchFamily="18" charset="0"/>
                <a:cs typeface="Times New Roman" pitchFamily="18" charset="0"/>
                <a:hlinkClick r:id="rId4" tooltip="Glands"/>
              </a:rPr>
              <a:t>glands</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 </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TASTE BUD  of ruminant  CONTI…</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The wall of </a:t>
            </a:r>
            <a:r>
              <a:rPr lang="en-US" dirty="0" err="1" smtClean="0">
                <a:latin typeface="Times New Roman" pitchFamily="18" charset="0"/>
                <a:cs typeface="Times New Roman" pitchFamily="18" charset="0"/>
                <a:hlinkClick r:id="rId2" tooltip="Oesophagus"/>
              </a:rPr>
              <a:t>oesophagus</a:t>
            </a:r>
            <a:r>
              <a:rPr lang="en-US" dirty="0" smtClean="0">
                <a:latin typeface="Times New Roman" pitchFamily="18" charset="0"/>
                <a:cs typeface="Times New Roman" pitchFamily="18" charset="0"/>
              </a:rPr>
              <a:t> consists of a mucous membrane lined by stratified </a:t>
            </a:r>
            <a:r>
              <a:rPr lang="en-US"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3" tooltip="Epithelium"/>
              </a:rPr>
              <a:t>epithelium</a:t>
            </a:r>
            <a:r>
              <a:rPr lang="en-US" dirty="0" smtClean="0">
                <a:latin typeface="Times New Roman" pitchFamily="18" charset="0"/>
                <a:cs typeface="Times New Roman" pitchFamily="18" charset="0"/>
              </a:rPr>
              <a:t> and a muscular coat, which in the cervical region is covered by a loose fibrous adventitia. </a:t>
            </a:r>
          </a:p>
          <a:p>
            <a:pPr lvl="0" algn="just"/>
            <a:endParaRPr lang="en-US" dirty="0" smtClean="0">
              <a:latin typeface="Times New Roman" pitchFamily="18" charset="0"/>
              <a:cs typeface="Times New Roman" pitchFamily="18" charset="0"/>
            </a:endParaRPr>
          </a:p>
          <a:p>
            <a:pPr lvl="0" algn="just"/>
            <a:endParaRPr lang="en-US" dirty="0" smtClean="0">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In the thoracic region, the latter is replaced by a serous membrane</a:t>
            </a:r>
            <a:r>
              <a:rPr lang="en-US" dirty="0" smtClean="0"/>
              <a:t>.</a:t>
            </a:r>
          </a:p>
          <a:p>
            <a:endParaRPr lang="en-US" dirty="0"/>
          </a:p>
        </p:txBody>
      </p:sp>
      <p:sp>
        <p:nvSpPr>
          <p:cNvPr id="3" name="Title 2"/>
          <p:cNvSpPr>
            <a:spLocks noGrp="1"/>
          </p:cNvSpPr>
          <p:nvPr>
            <p:ph type="title"/>
          </p:nvPr>
        </p:nvSpPr>
        <p:spPr/>
        <p:txBody>
          <a:bodyPr>
            <a:normAutofit/>
          </a:bodyPr>
          <a:lstStyle/>
          <a:p>
            <a:pPr algn="ctr"/>
            <a:r>
              <a:rPr lang="en-US" sz="2800" dirty="0" smtClean="0">
                <a:solidFill>
                  <a:srgbClr val="FF0000"/>
                </a:solidFill>
                <a:latin typeface="Algerian" pitchFamily="82" charset="0"/>
              </a:rPr>
              <a:t>Microscopic AND ULTRASTRUCTURE of OESOPHAGUS  of ruminant</a:t>
            </a:r>
            <a:endParaRPr lang="en-US" sz="2800" dirty="0">
              <a:solidFill>
                <a:srgbClr val="FF0000"/>
              </a:solidFill>
              <a:latin typeface="Algerian" pitchFamily="82"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b="1" dirty="0" smtClean="0">
                <a:solidFill>
                  <a:srgbClr val="FF0000"/>
                </a:solidFill>
              </a:rPr>
              <a:t>Mucosa</a:t>
            </a:r>
            <a:endParaRPr lang="en-US" dirty="0" smtClean="0">
              <a:solidFill>
                <a:srgbClr val="FF0000"/>
              </a:solidFill>
            </a:endParaRPr>
          </a:p>
          <a:p>
            <a:pPr lvl="0" algn="just"/>
            <a:r>
              <a:rPr lang="en-US" dirty="0" smtClean="0">
                <a:latin typeface="Times New Roman" pitchFamily="18" charset="0"/>
                <a:cs typeface="Times New Roman" pitchFamily="18" charset="0"/>
              </a:rPr>
              <a:t>It is lined by stratified </a:t>
            </a:r>
            <a:r>
              <a:rPr lang="en-US"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 and is thrown into </a:t>
            </a:r>
            <a:r>
              <a:rPr lang="en-US" b="1" dirty="0" smtClean="0">
                <a:latin typeface="Times New Roman" pitchFamily="18" charset="0"/>
                <a:cs typeface="Times New Roman" pitchFamily="18" charset="0"/>
              </a:rPr>
              <a:t>longitudinal folds</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lamina </a:t>
            </a:r>
            <a:r>
              <a:rPr lang="en-US" dirty="0" err="1" smtClean="0">
                <a:latin typeface="Times New Roman" pitchFamily="18" charset="0"/>
                <a:cs typeface="Times New Roman" pitchFamily="18" charset="0"/>
              </a:rPr>
              <a:t>propria</a:t>
            </a:r>
            <a:r>
              <a:rPr lang="en-US" dirty="0" smtClean="0">
                <a:latin typeface="Times New Roman" pitchFamily="18" charset="0"/>
                <a:cs typeface="Times New Roman" pitchFamily="18" charset="0"/>
              </a:rPr>
              <a:t> is made up of closely woven </a:t>
            </a:r>
            <a:r>
              <a:rPr lang="en-US" dirty="0" err="1" smtClean="0">
                <a:latin typeface="Times New Roman" pitchFamily="18" charset="0"/>
                <a:cs typeface="Times New Roman" pitchFamily="18" charset="0"/>
              </a:rPr>
              <a:t>collagenous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with some elastic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interspersed in it.</a:t>
            </a:r>
          </a:p>
          <a:p>
            <a:pPr lvl="0" algn="just"/>
            <a:r>
              <a:rPr lang="en-US" dirty="0" smtClean="0">
                <a:latin typeface="Times New Roman" pitchFamily="18" charset="0"/>
                <a:cs typeface="Times New Roman" pitchFamily="18" charset="0"/>
              </a:rPr>
              <a:t>Its well-developed papillary body is overlaid by superficially </a:t>
            </a:r>
            <a:r>
              <a:rPr lang="en-US" b="1" dirty="0" err="1" smtClean="0">
                <a:latin typeface="Times New Roman" pitchFamily="18" charset="0"/>
                <a:cs typeface="Times New Roman" pitchFamily="18" charset="0"/>
              </a:rPr>
              <a:t>cornified</a:t>
            </a:r>
            <a:r>
              <a:rPr lang="en-US" b="1" dirty="0" smtClean="0">
                <a:latin typeface="Times New Roman" pitchFamily="18" charset="0"/>
                <a:cs typeface="Times New Roman" pitchFamily="18" charset="0"/>
              </a:rPr>
              <a:t>, stratified </a:t>
            </a:r>
            <a:r>
              <a:rPr lang="en-US" b="1" dirty="0" err="1" smtClean="0">
                <a:latin typeface="Times New Roman" pitchFamily="18" charset="0"/>
                <a:cs typeface="Times New Roman" pitchFamily="18" charset="0"/>
              </a:rPr>
              <a:t>squamous</a:t>
            </a:r>
            <a:r>
              <a:rPr lang="en-US" dirty="0" smtClean="0">
                <a:latin typeface="Times New Roman" pitchFamily="18" charset="0"/>
                <a:cs typeface="Times New Roman" pitchFamily="18" charset="0"/>
              </a:rPr>
              <a:t> </a:t>
            </a:r>
            <a:r>
              <a:rPr lang="en-US" dirty="0" smtClean="0">
                <a:latin typeface="Times New Roman" pitchFamily="18" charset="0"/>
                <a:cs typeface="Times New Roman" pitchFamily="18" charset="0"/>
                <a:hlinkClick r:id="rId2" tooltip="Epithelium"/>
              </a:rPr>
              <a:t>epithelium</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a:t>
            </a:r>
            <a:r>
              <a:rPr lang="en-US" dirty="0" err="1" smtClean="0">
                <a:latin typeface="Times New Roman" pitchFamily="18" charset="0"/>
                <a:cs typeface="Times New Roman" pitchFamily="18" charset="0"/>
              </a:rPr>
              <a:t>musclaris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mucosae</a:t>
            </a:r>
            <a:r>
              <a:rPr lang="en-US" dirty="0" smtClean="0">
                <a:latin typeface="Times New Roman" pitchFamily="18" charset="0"/>
                <a:cs typeface="Times New Roman" pitchFamily="18" charset="0"/>
              </a:rPr>
              <a:t> is made up of longitudinal </a:t>
            </a:r>
            <a:r>
              <a:rPr lang="en-US" dirty="0" smtClean="0">
                <a:latin typeface="Times New Roman" pitchFamily="18" charset="0"/>
                <a:cs typeface="Times New Roman" pitchFamily="18" charset="0"/>
                <a:hlinkClick r:id="rId3" tooltip="Smooth muscle"/>
              </a:rPr>
              <a:t>smooth muscle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which may consist of a part of few </a:t>
            </a:r>
            <a:r>
              <a:rPr lang="en-US" dirty="0" smtClean="0">
                <a:latin typeface="Times New Roman" pitchFamily="18" charset="0"/>
                <a:cs typeface="Times New Roman" pitchFamily="18" charset="0"/>
                <a:hlinkClick r:id="rId4" tooltip="Muscle"/>
              </a:rPr>
              <a:t>muscle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only in the initial part in some species.</a:t>
            </a:r>
          </a:p>
          <a:p>
            <a:pPr algn="just"/>
            <a:endParaRPr lang="en-US" dirty="0">
              <a:latin typeface="Times New Roman" pitchFamily="18" charset="0"/>
              <a:cs typeface="Times New Roman" pitchFamily="18" charset="0"/>
            </a:endParaRPr>
          </a:p>
        </p:txBody>
      </p:sp>
      <p:sp>
        <p:nvSpPr>
          <p:cNvPr id="3" name="Title 2"/>
          <p:cNvSpPr>
            <a:spLocks noGrp="1"/>
          </p:cNvSpPr>
          <p:nvPr>
            <p:ph type="title"/>
          </p:nvPr>
        </p:nvSpPr>
        <p:spPr/>
        <p:txBody>
          <a:bodyPr>
            <a:normAutofit fontScale="90000"/>
          </a:bodyPr>
          <a:lstStyle/>
          <a:p>
            <a:pPr algn="ctr"/>
            <a:r>
              <a:rPr lang="en-US" sz="3600" dirty="0" smtClean="0">
                <a:solidFill>
                  <a:srgbClr val="FF0000"/>
                </a:solidFill>
                <a:latin typeface="Algerian" pitchFamily="82" charset="0"/>
              </a:rPr>
              <a:t>Microscopic Structure of OESOPHAGUS  of ruminant CONTI</a:t>
            </a:r>
            <a:r>
              <a:rPr lang="en-US"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en-US" b="1" dirty="0" err="1" smtClean="0">
                <a:solidFill>
                  <a:srgbClr val="FF0000"/>
                </a:solidFill>
                <a:latin typeface="Times New Roman" pitchFamily="18" charset="0"/>
                <a:cs typeface="Times New Roman" pitchFamily="18" charset="0"/>
              </a:rPr>
              <a:t>Submucosa</a:t>
            </a:r>
            <a:endParaRPr lang="en-US" dirty="0" smtClean="0">
              <a:solidFill>
                <a:srgbClr val="FF0000"/>
              </a:solidFill>
              <a:latin typeface="Times New Roman" pitchFamily="18" charset="0"/>
              <a:cs typeface="Times New Roman" pitchFamily="18" charset="0"/>
            </a:endParaRPr>
          </a:p>
          <a:p>
            <a:pPr lvl="0" algn="just"/>
            <a:r>
              <a:rPr lang="en-US" dirty="0" smtClean="0">
                <a:latin typeface="Times New Roman" pitchFamily="18" charset="0"/>
                <a:cs typeface="Times New Roman" pitchFamily="18" charset="0"/>
              </a:rPr>
              <a:t>It is composed of loose network of coarse </a:t>
            </a:r>
            <a:r>
              <a:rPr lang="en-US" dirty="0" err="1" smtClean="0">
                <a:latin typeface="Times New Roman" pitchFamily="18" charset="0"/>
                <a:cs typeface="Times New Roman" pitchFamily="18" charset="0"/>
              </a:rPr>
              <a:t>collagenous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fibres</a:t>
            </a:r>
            <a:r>
              <a:rPr lang="en-US" dirty="0" smtClean="0">
                <a:latin typeface="Times New Roman" pitchFamily="18" charset="0"/>
                <a:cs typeface="Times New Roman" pitchFamily="18" charset="0"/>
              </a:rPr>
              <a:t>, which permit formation of </a:t>
            </a:r>
            <a:r>
              <a:rPr lang="en-US" b="1" dirty="0" smtClean="0">
                <a:latin typeface="Times New Roman" pitchFamily="18" charset="0"/>
                <a:cs typeface="Times New Roman" pitchFamily="18" charset="0"/>
              </a:rPr>
              <a:t>longitudinal folds</a:t>
            </a:r>
            <a:r>
              <a:rPr lang="en-US" dirty="0" smtClean="0">
                <a:latin typeface="Times New Roman" pitchFamily="18" charset="0"/>
                <a:cs typeface="Times New Roman" pitchFamily="18" charset="0"/>
              </a:rPr>
              <a:t>.</a:t>
            </a:r>
          </a:p>
          <a:p>
            <a:pPr lvl="0" algn="just"/>
            <a:r>
              <a:rPr lang="en-US" b="1" dirty="0" smtClean="0">
                <a:latin typeface="Times New Roman" pitchFamily="18" charset="0"/>
                <a:cs typeface="Times New Roman" pitchFamily="18" charset="0"/>
              </a:rPr>
              <a:t>Mucous </a:t>
            </a:r>
            <a:r>
              <a:rPr lang="en-US" b="1" dirty="0" smtClean="0">
                <a:latin typeface="Times New Roman" pitchFamily="18" charset="0"/>
                <a:cs typeface="Times New Roman" pitchFamily="18" charset="0"/>
                <a:hlinkClick r:id="rId2" tooltip="Glands"/>
              </a:rPr>
              <a:t>glands</a:t>
            </a:r>
            <a:r>
              <a:rPr lang="en-US" dirty="0" smtClean="0">
                <a:latin typeface="Times New Roman" pitchFamily="18" charset="0"/>
                <a:cs typeface="Times New Roman" pitchFamily="18" charset="0"/>
              </a:rPr>
              <a:t> occur in the </a:t>
            </a:r>
            <a:r>
              <a:rPr lang="en-US" dirty="0" err="1" smtClean="0">
                <a:latin typeface="Times New Roman" pitchFamily="18" charset="0"/>
                <a:cs typeface="Times New Roman" pitchFamily="18" charset="0"/>
              </a:rPr>
              <a:t>submucosa</a:t>
            </a:r>
            <a:r>
              <a:rPr lang="en-US" dirty="0" smtClean="0">
                <a:latin typeface="Times New Roman" pitchFamily="18" charset="0"/>
                <a:cs typeface="Times New Roman" pitchFamily="18" charset="0"/>
              </a:rPr>
              <a:t> and they are made up of typical mucous alveoli with short ducts, which pass through the </a:t>
            </a:r>
            <a:r>
              <a:rPr lang="en-US" dirty="0" err="1" smtClean="0">
                <a:latin typeface="Times New Roman" pitchFamily="18" charset="0"/>
                <a:cs typeface="Times New Roman" pitchFamily="18" charset="0"/>
              </a:rPr>
              <a:t>submucosa</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muscularis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mucosae</a:t>
            </a:r>
            <a:r>
              <a:rPr lang="en-US" dirty="0" smtClean="0">
                <a:latin typeface="Times New Roman" pitchFamily="18" charset="0"/>
                <a:cs typeface="Times New Roman" pitchFamily="18" charset="0"/>
              </a:rPr>
              <a:t> and open between the </a:t>
            </a:r>
            <a:r>
              <a:rPr lang="en-US" b="1" dirty="0" smtClean="0">
                <a:latin typeface="Times New Roman" pitchFamily="18" charset="0"/>
                <a:cs typeface="Times New Roman" pitchFamily="18" charset="0"/>
              </a:rPr>
              <a:t>two adjacent connective tissue papillae</a:t>
            </a:r>
            <a:r>
              <a:rPr lang="en-US" dirty="0" smtClean="0">
                <a:latin typeface="Times New Roman" pitchFamily="18" charset="0"/>
                <a:cs typeface="Times New Roman" pitchFamily="18" charset="0"/>
              </a:rPr>
              <a:t>.</a:t>
            </a:r>
          </a:p>
          <a:p>
            <a:pPr lvl="0" algn="just"/>
            <a:r>
              <a:rPr lang="en-US" dirty="0" smtClean="0">
                <a:latin typeface="Times New Roman" pitchFamily="18" charset="0"/>
                <a:cs typeface="Times New Roman" pitchFamily="18" charset="0"/>
              </a:rPr>
              <a:t>The initial portions of the duct are lined by </a:t>
            </a:r>
            <a:r>
              <a:rPr lang="en-US" b="1" dirty="0" err="1" smtClean="0">
                <a:latin typeface="Times New Roman" pitchFamily="18" charset="0"/>
                <a:cs typeface="Times New Roman" pitchFamily="18" charset="0"/>
              </a:rPr>
              <a:t>cuboidal</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3" tooltip="Epithelium"/>
              </a:rPr>
              <a:t>epithelium</a:t>
            </a:r>
            <a:r>
              <a:rPr lang="en-US" dirty="0" smtClean="0">
                <a:latin typeface="Times New Roman" pitchFamily="18" charset="0"/>
                <a:cs typeface="Times New Roman" pitchFamily="18" charset="0"/>
              </a:rPr>
              <a:t> but this change to a </a:t>
            </a:r>
            <a:r>
              <a:rPr lang="en-US" b="1" dirty="0" smtClean="0">
                <a:latin typeface="Times New Roman" pitchFamily="18" charset="0"/>
                <a:cs typeface="Times New Roman" pitchFamily="18" charset="0"/>
              </a:rPr>
              <a:t>stratified </a:t>
            </a:r>
            <a:r>
              <a:rPr lang="en-US" b="1" dirty="0" smtClean="0">
                <a:latin typeface="Times New Roman" pitchFamily="18" charset="0"/>
                <a:cs typeface="Times New Roman" pitchFamily="18" charset="0"/>
                <a:hlinkClick r:id="rId3" tooltip="Epithelium"/>
              </a:rPr>
              <a:t>epithelium</a:t>
            </a:r>
            <a:r>
              <a:rPr lang="en-US" dirty="0" smtClean="0">
                <a:latin typeface="Times New Roman" pitchFamily="18" charset="0"/>
                <a:cs typeface="Times New Roman" pitchFamily="18" charset="0"/>
              </a:rPr>
              <a:t> in the lamina </a:t>
            </a:r>
            <a:r>
              <a:rPr lang="en-US" dirty="0" err="1" smtClean="0">
                <a:latin typeface="Times New Roman" pitchFamily="18" charset="0"/>
                <a:cs typeface="Times New Roman" pitchFamily="18" charset="0"/>
              </a:rPr>
              <a:t>propria</a:t>
            </a:r>
            <a:r>
              <a:rPr lang="en-US" dirty="0" smtClean="0">
                <a:latin typeface="Times New Roman" pitchFamily="18" charset="0"/>
                <a:cs typeface="Times New Roman" pitchFamily="18" charset="0"/>
              </a:rPr>
              <a:t>. The development of the </a:t>
            </a:r>
            <a:r>
              <a:rPr lang="en-US" b="1" dirty="0" err="1" smtClean="0">
                <a:latin typeface="Times New Roman" pitchFamily="18" charset="0"/>
                <a:cs typeface="Times New Roman" pitchFamily="18" charset="0"/>
              </a:rPr>
              <a:t>submucosal</a:t>
            </a:r>
            <a:r>
              <a:rPr lang="en-US"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hlinkClick r:id="rId2" tooltip="Glands"/>
              </a:rPr>
              <a:t>glands</a:t>
            </a:r>
            <a:r>
              <a:rPr lang="en-US" b="1" dirty="0" smtClean="0">
                <a:latin typeface="Times New Roman" pitchFamily="18" charset="0"/>
                <a:cs typeface="Times New Roman" pitchFamily="18" charset="0"/>
              </a:rPr>
              <a:t> varies </a:t>
            </a:r>
            <a:r>
              <a:rPr lang="en-US" dirty="0" smtClean="0">
                <a:latin typeface="Times New Roman" pitchFamily="18" charset="0"/>
                <a:cs typeface="Times New Roman" pitchFamily="18" charset="0"/>
              </a:rPr>
              <a:t>in different parts of the </a:t>
            </a:r>
            <a:r>
              <a:rPr lang="en-US" dirty="0" err="1" smtClean="0">
                <a:latin typeface="Times New Roman" pitchFamily="18" charset="0"/>
                <a:cs typeface="Times New Roman" pitchFamily="18" charset="0"/>
                <a:hlinkClick r:id="rId4" tooltip="Oesophagus"/>
              </a:rPr>
              <a:t>oesophagus</a:t>
            </a:r>
            <a:r>
              <a:rPr lang="en-US" dirty="0" smtClean="0">
                <a:latin typeface="Times New Roman" pitchFamily="18" charset="0"/>
                <a:cs typeface="Times New Roman" pitchFamily="18" charset="0"/>
              </a:rPr>
              <a:t> and also in different species.</a:t>
            </a:r>
          </a:p>
          <a:p>
            <a:endParaRPr lang="en-US" dirty="0"/>
          </a:p>
        </p:txBody>
      </p:sp>
      <p:sp>
        <p:nvSpPr>
          <p:cNvPr id="3" name="Title 2"/>
          <p:cNvSpPr>
            <a:spLocks noGrp="1"/>
          </p:cNvSpPr>
          <p:nvPr>
            <p:ph type="title"/>
          </p:nvPr>
        </p:nvSpPr>
        <p:spPr/>
        <p:txBody>
          <a:bodyPr>
            <a:normAutofit fontScale="90000"/>
          </a:bodyPr>
          <a:lstStyle/>
          <a:p>
            <a:pPr algn="ctr"/>
            <a:r>
              <a:rPr lang="en-US" sz="3600" dirty="0" smtClean="0">
                <a:solidFill>
                  <a:srgbClr val="FF0000"/>
                </a:solidFill>
                <a:latin typeface="Algerian" pitchFamily="82" charset="0"/>
              </a:rPr>
              <a:t>Microscopic AND ULTRASTRUCTURE of OESOPHAGUS  of ruminant CONTI</a:t>
            </a:r>
            <a:r>
              <a:rPr lang="en-US" dirty="0" smtClean="0">
                <a:solidFill>
                  <a:srgbClr val="FF0000"/>
                </a:solidFill>
                <a:latin typeface="Algerian" pitchFamily="82" charset="0"/>
              </a:rPr>
              <a: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175</TotalTime>
  <Words>983</Words>
  <Application>Microsoft Office PowerPoint</Application>
  <PresentationFormat>On-screen Show (4:3)</PresentationFormat>
  <Paragraphs>254</Paragraphs>
  <Slides>40</Slides>
  <Notes>1</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Concourse</vt:lpstr>
      <vt:lpstr>Systemic histology and ultrastructure  VAN-607</vt:lpstr>
      <vt:lpstr>Microscopic AND ULTRASTRUCTURE of TONGUE  of ruminant</vt:lpstr>
      <vt:lpstr>Microscopic AND ULTRASTRUCTURE of TONGUE  of ruminant CONTI…</vt:lpstr>
      <vt:lpstr>Microscopic AND ULTRASTRUCTURE of TONGUE  of ruminant CONTI…</vt:lpstr>
      <vt:lpstr>Microscopic AND ULTRASTRUCTURE of TASTE BUD  of ruminant </vt:lpstr>
      <vt:lpstr>Microscopic AND ULTRASTRUCTURE of TASTE BUD  of ruminant  CONTI…</vt:lpstr>
      <vt:lpstr>Microscopic AND ULTRASTRUCTURE of OESOPHAGUS  of ruminant</vt:lpstr>
      <vt:lpstr>Microscopic Structure of OESOPHAGUS  of ruminant CONTI..</vt:lpstr>
      <vt:lpstr>Microscopic AND ULTRASTRUCTURE of OESOPHAGUS  of ruminant CONTI..</vt:lpstr>
      <vt:lpstr>Microscopic AND ULTRASTRUCTURE of OESOPHAGUS  of ruminant CONTI..</vt:lpstr>
      <vt:lpstr>LIGHT Microscopic AND ULTRASTRUCTURE of STOMACH  of ruminant </vt:lpstr>
      <vt:lpstr>LIGHT Microscopic AND ULTRASTRUCTURE  of STOMACH  of ruminant CONTI…</vt:lpstr>
      <vt:lpstr>LIGHT Microscopic AND ULTRASTRUCTURE Structure of STOMACH  of ruminant CONTI…</vt:lpstr>
      <vt:lpstr>LIGHT Microscopic Structure of STOMACH  of ruminant CONTI…</vt:lpstr>
      <vt:lpstr>LIGHT Microscopic Structure of STOMACH  of ruminant CONTI…</vt:lpstr>
      <vt:lpstr>LIGHT Microscopic Structure of STOMACH  of ruminant CONTI…</vt:lpstr>
      <vt:lpstr>LIGHT Microscopic Structure of STOMACH  of ruminant CONTI…</vt:lpstr>
      <vt:lpstr>ABOMASUM -GLANDULAR STOMACH</vt:lpstr>
      <vt:lpstr>ABOMASUM -GLANDULAR STOMACH CONTI..</vt:lpstr>
      <vt:lpstr>ABOMASUM -GLANDULAR STOMACH CONTI..</vt:lpstr>
      <vt:lpstr>ABOMASUM -GLANDULAR STOMACH CONTI…..</vt:lpstr>
      <vt:lpstr>ABOMASUM -GLANDULAR STOMACH CONTI…..</vt:lpstr>
      <vt:lpstr>ABOMASUM -GLANDULAR STOMACH CONTI…..</vt:lpstr>
      <vt:lpstr>ABOMASUM -GLANDULAR STOMACH CONTI…..</vt:lpstr>
      <vt:lpstr>ABOMASUM -GLANDULAR STOMACH CONTI…..</vt:lpstr>
      <vt:lpstr>Species differences </vt:lpstr>
      <vt:lpstr>LIGHT Microscopic Structure of SMALL INTESTINE of ruminant </vt:lpstr>
      <vt:lpstr>LIGHT Microscopic and ULTRASTRUCTURE Structure of SMALL INTESTINE of ruminant CONTI… </vt:lpstr>
      <vt:lpstr>LIGHT Microscopic and ULTRASTRUCTURE Structure of SMALL INTESTINE of ruminant CONTI…..</vt:lpstr>
      <vt:lpstr>LIGHT Microscopic and ULTRASTRUCTURE Structure of SMALL INTESTINE of ruminant CONTI...</vt:lpstr>
      <vt:lpstr>LIGHT Microscopic and ULTRASTRUCTURE Structure of SMALL INTESTINE of ruminant CONTI...</vt:lpstr>
      <vt:lpstr>LIGHT Microscopic and ULTRASTRUCTURE Structure of SMALL INTESTINE of ruminant CONTI...</vt:lpstr>
      <vt:lpstr>LIGHT Microscopic and ULTRASTRUCTURE Structure of SMALL INTESTINE of ruminant CONTI...</vt:lpstr>
      <vt:lpstr> Regional differences in small intestine</vt:lpstr>
      <vt:lpstr>LIGHT Microscopic and ULTRASTRUCTURE Structure of LARGE INTESTINE of ruminant CONTI...</vt:lpstr>
      <vt:lpstr>Species difference </vt:lpstr>
      <vt:lpstr>LIGHT Microscopic and ULTRASTRUCTURE Structure of TRACHEA of ruminant </vt:lpstr>
      <vt:lpstr>LIGHT Microscopic and ULTRASTRUCTURE Structure of TRACHEA of ruminant Cont.</vt:lpstr>
      <vt:lpstr>LIGHT Microscopic and ULTRASTRUCTURE Structure of BRONCHI of ruminant </vt:lpstr>
      <vt:lpstr>LIGHT Microscopic and ULTRASTRUCTURE Structure of LUNG of ruminant</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Systemic histology and ultrastructure  VAN-607</dc:title>
  <dc:creator>user1</dc:creator>
  <cp:lastModifiedBy>Imran</cp:lastModifiedBy>
  <cp:revision>45</cp:revision>
  <dcterms:created xsi:type="dcterms:W3CDTF">2006-08-16T00:00:00Z</dcterms:created>
  <dcterms:modified xsi:type="dcterms:W3CDTF">2020-04-26T10:54:57Z</dcterms:modified>
</cp:coreProperties>
</file>