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0" r:id="rId4"/>
    <p:sldId id="261" r:id="rId5"/>
    <p:sldId id="264" r:id="rId6"/>
    <p:sldId id="276" r:id="rId7"/>
    <p:sldId id="262" r:id="rId8"/>
    <p:sldId id="263" r:id="rId9"/>
    <p:sldId id="273" r:id="rId10"/>
    <p:sldId id="265" r:id="rId11"/>
    <p:sldId id="266" r:id="rId12"/>
    <p:sldId id="268" r:id="rId13"/>
    <p:sldId id="283" r:id="rId14"/>
    <p:sldId id="270" r:id="rId15"/>
    <p:sldId id="269" r:id="rId16"/>
    <p:sldId id="271" r:id="rId17"/>
    <p:sldId id="272" r:id="rId18"/>
    <p:sldId id="274" r:id="rId19"/>
    <p:sldId id="275" r:id="rId20"/>
    <p:sldId id="277" r:id="rId21"/>
    <p:sldId id="284" r:id="rId22"/>
    <p:sldId id="287" r:id="rId23"/>
    <p:sldId id="286" r:id="rId24"/>
    <p:sldId id="279" r:id="rId25"/>
    <p:sldId id="278" r:id="rId26"/>
    <p:sldId id="280" r:id="rId27"/>
    <p:sldId id="282" r:id="rId28"/>
    <p:sldId id="281" r:id="rId2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7" d="100"/>
          <a:sy n="77" d="100"/>
        </p:scale>
        <p:origin x="-1164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4/16/2020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4/16/2020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image" Target="../media/image44.jpeg"/><Relationship Id="rId7" Type="http://schemas.openxmlformats.org/officeDocument/2006/relationships/image" Target="../media/image47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10" Type="http://schemas.openxmlformats.org/officeDocument/2006/relationships/image" Target="../media/image50.jpeg"/><Relationship Id="rId4" Type="http://schemas.openxmlformats.org/officeDocument/2006/relationships/image" Target="../media/image6.jpeg"/><Relationship Id="rId9" Type="http://schemas.openxmlformats.org/officeDocument/2006/relationships/image" Target="../media/image49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r>
              <a:rPr lang="en-IN" dirty="0" smtClean="0"/>
              <a:t>Unit.5: Teat and Udder Surgery</a:t>
            </a:r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dirty="0" smtClean="0">
                <a:solidFill>
                  <a:srgbClr val="0070C0"/>
                </a:solidFill>
              </a:rPr>
              <a:t>Surgical Condition of Teat </a:t>
            </a:r>
            <a:r>
              <a:rPr lang="en-US" dirty="0" err="1" smtClean="0">
                <a:solidFill>
                  <a:srgbClr val="0070C0"/>
                </a:solidFill>
              </a:rPr>
              <a:t>Sphicter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Teat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stenosis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( Hard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milker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)</a:t>
            </a:r>
          </a:p>
          <a:p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Teat Leaker</a:t>
            </a:r>
          </a:p>
          <a:p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Blind Teat</a:t>
            </a:r>
            <a:endParaRPr lang="en-US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b="50937"/>
          <a:stretch>
            <a:fillRect/>
          </a:stretch>
        </p:blipFill>
        <p:spPr bwMode="auto">
          <a:xfrm rot="10800000">
            <a:off x="5943600" y="1752600"/>
            <a:ext cx="2971800" cy="2348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40000"/>
              <a:lumOff val="60000"/>
            </a:schemeClr>
          </a:solidFill>
        </p:spPr>
        <p:txBody>
          <a:bodyPr/>
          <a:lstStyle/>
          <a:p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Teat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stenosis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( Hard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milker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334000" cy="4525963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Difficulty in removing milk</a:t>
            </a:r>
          </a:p>
          <a:p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Forceful milking-very fine stream of milk</a:t>
            </a:r>
          </a:p>
          <a:p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Chronic inflammation</a:t>
            </a:r>
          </a:p>
          <a:p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Milking with too high vacuum pressure setup in milking machine </a:t>
            </a:r>
          </a:p>
          <a:p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Teat dilator used to stretch or tear the fibers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 l="21031"/>
          <a:stretch>
            <a:fillRect/>
          </a:stretch>
        </p:blipFill>
        <p:spPr bwMode="auto">
          <a:xfrm>
            <a:off x="5638800" y="1600200"/>
            <a:ext cx="3224069" cy="4293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5334000" y="5983069"/>
            <a:ext cx="3581400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IN" dirty="0" smtClean="0"/>
              <a:t>Hug knife introduced into the streak canal at 30 </a:t>
            </a:r>
            <a:r>
              <a:rPr lang="en-IN" baseline="30000" dirty="0" smtClean="0"/>
              <a:t>o </a:t>
            </a:r>
            <a:r>
              <a:rPr lang="en-IN" dirty="0" smtClean="0"/>
              <a:t> angle to cut sphincter</a:t>
            </a:r>
            <a:endParaRPr lang="en-IN" baseline="30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74638"/>
            <a:ext cx="8686800" cy="1143000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Enlarged Teat Orifice: Leaker/Free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Milker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029200" cy="452596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Milk leaks Constantly or intermittently</a:t>
            </a:r>
          </a:p>
          <a:p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Treatment-Phosphorus supplement</a:t>
            </a:r>
          </a:p>
          <a:p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Inject irritant(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Logol’s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iodine) with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tuberculine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syringe around teat orifice to stimulate circumferential fibrosis</a:t>
            </a:r>
          </a:p>
          <a:p>
            <a:pPr>
              <a:buNone/>
            </a:pP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(4x0.1ml)</a:t>
            </a:r>
          </a:p>
          <a:p>
            <a:endParaRPr lang="en-IN" dirty="0"/>
          </a:p>
        </p:txBody>
      </p:sp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6705600" y="1752600"/>
          <a:ext cx="1231900" cy="723900"/>
        </p:xfrm>
        <a:graphic>
          <a:graphicData uri="http://schemas.openxmlformats.org/presentationml/2006/ole">
            <p:oleObj spid="_x0000_s1026" name="Packager Shell Object" showAsIcon="1" r:id="rId3" imgW="1232280" imgH="685800" progId="Package">
              <p:embed/>
            </p:oleObj>
          </a:graphicData>
        </a:graphic>
      </p:graphicFrame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8800" y="2590800"/>
            <a:ext cx="3048000" cy="2526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3" name="Group 12"/>
          <p:cNvGrpSpPr/>
          <p:nvPr/>
        </p:nvGrpSpPr>
        <p:grpSpPr>
          <a:xfrm>
            <a:off x="6553200" y="5343864"/>
            <a:ext cx="1524000" cy="1351872"/>
            <a:chOff x="6553200" y="5343864"/>
            <a:chExt cx="1524000" cy="1351872"/>
          </a:xfrm>
        </p:grpSpPr>
        <p:grpSp>
          <p:nvGrpSpPr>
            <p:cNvPr id="8" name="Group 7"/>
            <p:cNvGrpSpPr/>
            <p:nvPr/>
          </p:nvGrpSpPr>
          <p:grpSpPr>
            <a:xfrm>
              <a:off x="6553200" y="5410200"/>
              <a:ext cx="1524000" cy="1219200"/>
              <a:chOff x="3276600" y="5334000"/>
              <a:chExt cx="1524000" cy="1219200"/>
            </a:xfrm>
          </p:grpSpPr>
          <p:sp>
            <p:nvSpPr>
              <p:cNvPr id="6" name="Oval 5"/>
              <p:cNvSpPr/>
              <p:nvPr/>
            </p:nvSpPr>
            <p:spPr>
              <a:xfrm>
                <a:off x="3276600" y="5334000"/>
                <a:ext cx="1524000" cy="121920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  <p:sp>
            <p:nvSpPr>
              <p:cNvPr id="7" name="Donut 6"/>
              <p:cNvSpPr/>
              <p:nvPr/>
            </p:nvSpPr>
            <p:spPr>
              <a:xfrm>
                <a:off x="3886200" y="5791200"/>
                <a:ext cx="304800" cy="304800"/>
              </a:xfrm>
              <a:prstGeom prst="donu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9" name="Chevron 8"/>
            <p:cNvSpPr/>
            <p:nvPr/>
          </p:nvSpPr>
          <p:spPr>
            <a:xfrm rot="5400000" flipH="1">
              <a:off x="7119215" y="6368185"/>
              <a:ext cx="371136" cy="283966"/>
            </a:xfrm>
            <a:prstGeom prst="chevron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solidFill>
                  <a:schemeClr val="tx1"/>
                </a:solidFill>
              </a:endParaRPr>
            </a:p>
          </p:txBody>
        </p:sp>
        <p:sp>
          <p:nvSpPr>
            <p:cNvPr id="10" name="Chevron 9"/>
            <p:cNvSpPr/>
            <p:nvPr/>
          </p:nvSpPr>
          <p:spPr>
            <a:xfrm flipH="1">
              <a:off x="7696200" y="5888234"/>
              <a:ext cx="371136" cy="283966"/>
            </a:xfrm>
            <a:prstGeom prst="chevron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solidFill>
                  <a:schemeClr val="tx1"/>
                </a:solidFill>
              </a:endParaRPr>
            </a:p>
          </p:txBody>
        </p:sp>
        <p:sp>
          <p:nvSpPr>
            <p:cNvPr id="11" name="Chevron 10"/>
            <p:cNvSpPr/>
            <p:nvPr/>
          </p:nvSpPr>
          <p:spPr>
            <a:xfrm rot="16200000" flipH="1">
              <a:off x="7063849" y="5387449"/>
              <a:ext cx="371136" cy="283966"/>
            </a:xfrm>
            <a:prstGeom prst="chevron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solidFill>
                  <a:schemeClr val="tx1"/>
                </a:solidFill>
              </a:endParaRPr>
            </a:p>
          </p:txBody>
        </p:sp>
        <p:sp>
          <p:nvSpPr>
            <p:cNvPr id="12" name="Chevron 11"/>
            <p:cNvSpPr/>
            <p:nvPr/>
          </p:nvSpPr>
          <p:spPr>
            <a:xfrm rot="10529180" flipH="1">
              <a:off x="6639999" y="5951643"/>
              <a:ext cx="371136" cy="283966"/>
            </a:xfrm>
            <a:prstGeom prst="chevron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Udder Abscess</a:t>
            </a:r>
            <a:endParaRPr lang="en-IN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524000"/>
            <a:ext cx="314325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5200" y="2667000"/>
            <a:ext cx="33528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14377" y="1295400"/>
            <a:ext cx="2153423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90600" y="609600"/>
            <a:ext cx="7543800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7030A0"/>
                </a:solidFill>
              </a:rPr>
              <a:t>Putting Udder Permanently Dry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3729097"/>
            <a:ext cx="5181600" cy="206210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US" sz="3200" dirty="0" smtClean="0"/>
              <a:t>5% Cuso4 solution. </a:t>
            </a:r>
          </a:p>
          <a:p>
            <a:pPr>
              <a:buFont typeface="Wingdings" pitchFamily="2" charset="2"/>
              <a:buChar char="v"/>
            </a:pPr>
            <a:r>
              <a:rPr lang="en-US" sz="3200" dirty="0" smtClean="0"/>
              <a:t>Two such infusion at 3days interval can make the udder permanently dry</a:t>
            </a:r>
            <a:endParaRPr lang="en-US" sz="24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53100" y="1447800"/>
            <a:ext cx="17145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3600" y="4800600"/>
            <a:ext cx="2627587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6629400" y="6183868"/>
            <a:ext cx="1524000" cy="36933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N" dirty="0" smtClean="0"/>
              <a:t>Teat Stump</a:t>
            </a:r>
            <a:endParaRPr lang="en-IN" dirty="0"/>
          </a:p>
        </p:txBody>
      </p:sp>
      <p:sp>
        <p:nvSpPr>
          <p:cNvPr id="8" name="Rectangle 7"/>
          <p:cNvSpPr/>
          <p:nvPr/>
        </p:nvSpPr>
        <p:spPr>
          <a:xfrm>
            <a:off x="533400" y="1752600"/>
            <a:ext cx="5181600" cy="156966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en-IN" sz="2400" b="1" dirty="0" smtClean="0"/>
              <a:t>Teat amputation: </a:t>
            </a:r>
            <a:r>
              <a:rPr lang="en-IN" sz="2400" dirty="0" smtClean="0"/>
              <a:t>Purulent mastitis to save the life of animals. </a:t>
            </a:r>
          </a:p>
          <a:p>
            <a:endParaRPr lang="en-IN" sz="2400" dirty="0" smtClean="0"/>
          </a:p>
          <a:p>
            <a:r>
              <a:rPr lang="en-IN" sz="2400" dirty="0" smtClean="0"/>
              <a:t>Suturing from skin to 	mucosa.</a:t>
            </a:r>
            <a:endParaRPr lang="en-I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1">
              <a:lumMod val="85000"/>
            </a:schemeClr>
          </a:solidFill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Blind Teat</a:t>
            </a:r>
            <a:b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</a:b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572000" cy="5105400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rmAutofit fontScale="92500" lnSpcReduction="20000"/>
          </a:bodyPr>
          <a:lstStyle/>
          <a:p>
            <a:r>
              <a:rPr lang="en-IN" dirty="0" smtClean="0"/>
              <a:t>Congenital /Acquired</a:t>
            </a:r>
          </a:p>
          <a:p>
            <a:r>
              <a:rPr lang="en-IN" dirty="0" smtClean="0"/>
              <a:t>Milk present in teat cistern down to sphincter but not able to passed through teat canal</a:t>
            </a:r>
          </a:p>
          <a:p>
            <a:r>
              <a:rPr lang="en-IN" dirty="0" smtClean="0"/>
              <a:t>Back flow of milk during palpation</a:t>
            </a:r>
          </a:p>
          <a:p>
            <a:r>
              <a:rPr lang="en-US" dirty="0" smtClean="0"/>
              <a:t>Opening made artificially and after each milking put teat 	dilator plug until it becomes permanent opening</a:t>
            </a:r>
          </a:p>
          <a:p>
            <a:endParaRPr lang="en-IN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l="22222" b="27110"/>
          <a:stretch>
            <a:fillRect/>
          </a:stretch>
        </p:blipFill>
        <p:spPr bwMode="auto">
          <a:xfrm>
            <a:off x="5715000" y="1676400"/>
            <a:ext cx="25908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5181600" y="5449669"/>
            <a:ext cx="3810000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IN" dirty="0" smtClean="0"/>
              <a:t>Introduced  18 gauge needle into teat canal to create  opening</a:t>
            </a:r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en-US" dirty="0" smtClean="0"/>
              <a:t>Surgical Condition Of Gland Cistern And Teat Cistern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924800" cy="4525963"/>
          </a:xfrm>
        </p:spPr>
        <p:txBody>
          <a:bodyPr/>
          <a:lstStyle/>
          <a:p>
            <a:r>
              <a:rPr lang="en-US" dirty="0" smtClean="0"/>
              <a:t>Teat canal polyp: Growth attached to wall of teat cistern</a:t>
            </a:r>
          </a:p>
          <a:p>
            <a:pPr>
              <a:buNone/>
            </a:pPr>
            <a:r>
              <a:rPr lang="en-US" dirty="0" smtClean="0"/>
              <a:t>  Teat polyp extractor used to remove polyp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67400" y="3810000"/>
            <a:ext cx="3087286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533400" y="3724870"/>
            <a:ext cx="5638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 err="1" smtClean="0"/>
              <a:t>Theloresectoscopy</a:t>
            </a:r>
            <a:r>
              <a:rPr lang="en-IN" dirty="0" smtClean="0"/>
              <a:t>: </a:t>
            </a:r>
            <a:r>
              <a:rPr lang="en-IN" dirty="0" err="1" smtClean="0"/>
              <a:t>Stenotic</a:t>
            </a:r>
            <a:r>
              <a:rPr lang="en-IN" dirty="0" smtClean="0"/>
              <a:t> tissue around </a:t>
            </a:r>
            <a:r>
              <a:rPr lang="en-IN" dirty="0" err="1" smtClean="0"/>
              <a:t>Frustenberg’s</a:t>
            </a:r>
            <a:r>
              <a:rPr lang="en-IN" dirty="0" smtClean="0"/>
              <a:t> remove with the </a:t>
            </a:r>
            <a:r>
              <a:rPr lang="en-IN" dirty="0" err="1" smtClean="0"/>
              <a:t>cautery</a:t>
            </a:r>
            <a:endParaRPr lang="en-IN" dirty="0"/>
          </a:p>
        </p:txBody>
      </p:sp>
      <p:grpSp>
        <p:nvGrpSpPr>
          <p:cNvPr id="10" name="Group 9"/>
          <p:cNvGrpSpPr/>
          <p:nvPr/>
        </p:nvGrpSpPr>
        <p:grpSpPr>
          <a:xfrm>
            <a:off x="76201" y="4419601"/>
            <a:ext cx="4277820" cy="2209801"/>
            <a:chOff x="76201" y="4419601"/>
            <a:chExt cx="4277820" cy="2209801"/>
          </a:xfrm>
        </p:grpSpPr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5400000">
              <a:off x="-22915" y="4549084"/>
              <a:ext cx="2179431" cy="1981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7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>
              <a:off x="2138910" y="4414292"/>
              <a:ext cx="2209801" cy="22204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8" name="Right Arrow 7"/>
            <p:cNvSpPr/>
            <p:nvPr/>
          </p:nvSpPr>
          <p:spPr>
            <a:xfrm>
              <a:off x="533400" y="6096000"/>
              <a:ext cx="762000" cy="228600"/>
            </a:xfrm>
            <a:prstGeom prst="rightArrow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9" name="Right Arrow 8"/>
            <p:cNvSpPr/>
            <p:nvPr/>
          </p:nvSpPr>
          <p:spPr>
            <a:xfrm rot="17703921">
              <a:off x="2931948" y="6070443"/>
              <a:ext cx="762000" cy="228600"/>
            </a:xfrm>
            <a:prstGeom prst="rightArrow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</p:grp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5"/>
          <a:srcRect l="53812"/>
          <a:stretch>
            <a:fillRect/>
          </a:stretch>
        </p:blipFill>
        <p:spPr bwMode="auto">
          <a:xfrm>
            <a:off x="4495800" y="4495800"/>
            <a:ext cx="1431839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533400"/>
            <a:ext cx="5029200" cy="4525963"/>
          </a:xfrm>
          <a:solidFill>
            <a:schemeClr val="accent3">
              <a:lumMod val="40000"/>
              <a:lumOff val="60000"/>
            </a:schemeClr>
          </a:solidFill>
        </p:spPr>
        <p:txBody>
          <a:bodyPr/>
          <a:lstStyle/>
          <a:p>
            <a:r>
              <a:rPr lang="en-IN" dirty="0" smtClean="0"/>
              <a:t>Membranous obstruction of teat (Teat spider): Membrane developed at the base of teat closed to udder cistern. </a:t>
            </a:r>
          </a:p>
          <a:p>
            <a:r>
              <a:rPr lang="en-IN" dirty="0" smtClean="0"/>
              <a:t>Cut the membrane in crucial fashion with the help of teat </a:t>
            </a:r>
            <a:r>
              <a:rPr lang="en-IN" dirty="0" err="1" smtClean="0"/>
              <a:t>bistoury</a:t>
            </a:r>
            <a:r>
              <a:rPr lang="en-IN" dirty="0" smtClean="0"/>
              <a:t>.</a:t>
            </a:r>
          </a:p>
          <a:p>
            <a:endParaRPr lang="en-IN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83463" y="609600"/>
            <a:ext cx="3379537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34025" y="3200400"/>
            <a:ext cx="3609975" cy="2427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Up Arrow 6"/>
          <p:cNvSpPr/>
          <p:nvPr/>
        </p:nvSpPr>
        <p:spPr>
          <a:xfrm>
            <a:off x="7086600" y="4038600"/>
            <a:ext cx="304800" cy="6096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304800"/>
            <a:ext cx="4076700" cy="294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1500" y="457200"/>
            <a:ext cx="4080076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91000" y="3581400"/>
            <a:ext cx="424815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533400" y="3733800"/>
            <a:ext cx="2895600" cy="12003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IN" dirty="0" smtClean="0"/>
              <a:t>Danish Teat knife (Left)</a:t>
            </a:r>
          </a:p>
          <a:p>
            <a:pPr marL="342900" indent="-342900">
              <a:buAutoNum type="arabicPeriod"/>
            </a:pPr>
            <a:r>
              <a:rPr lang="en-IN" dirty="0" smtClean="0"/>
              <a:t>Hug’s Teat Knife (Middle)</a:t>
            </a:r>
          </a:p>
          <a:p>
            <a:pPr marL="342900" indent="-342900">
              <a:buAutoNum type="arabicPeriod"/>
            </a:pPr>
            <a:r>
              <a:rPr lang="en-IN" dirty="0" smtClean="0"/>
              <a:t>Hug’s Teat </a:t>
            </a:r>
            <a:r>
              <a:rPr lang="en-IN" dirty="0" err="1" smtClean="0"/>
              <a:t>Tumor</a:t>
            </a:r>
            <a:r>
              <a:rPr lang="en-IN" dirty="0" smtClean="0"/>
              <a:t> Extractor (Right)</a:t>
            </a:r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40000"/>
              <a:lumOff val="60000"/>
            </a:schemeClr>
          </a:solidFill>
        </p:spPr>
        <p:txBody>
          <a:bodyPr/>
          <a:lstStyle/>
          <a:p>
            <a:r>
              <a:rPr lang="en-IN" b="1" dirty="0" err="1" smtClean="0"/>
              <a:t>Lactoliths</a:t>
            </a:r>
            <a:r>
              <a:rPr lang="en-IN" b="1" dirty="0" smtClean="0"/>
              <a:t> (Milk Stone)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343400" cy="4525963"/>
          </a:xfrm>
          <a:solidFill>
            <a:schemeClr val="accent3">
              <a:lumMod val="40000"/>
              <a:lumOff val="60000"/>
            </a:schemeClr>
          </a:solidFill>
        </p:spPr>
        <p:txBody>
          <a:bodyPr/>
          <a:lstStyle/>
          <a:p>
            <a:r>
              <a:rPr lang="en-IN" dirty="0" smtClean="0"/>
              <a:t>:Calculi of calcium salt in teat canal, </a:t>
            </a:r>
          </a:p>
          <a:p>
            <a:r>
              <a:rPr lang="en-IN" dirty="0" smtClean="0"/>
              <a:t>Small calculi crushed with forceps passed through teat canal and large one removed 	after incision on teat sphincter.</a:t>
            </a:r>
          </a:p>
          <a:p>
            <a:endParaRPr lang="en-IN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 t="44823" r="3391"/>
          <a:stretch>
            <a:fillRect/>
          </a:stretch>
        </p:blipFill>
        <p:spPr bwMode="auto">
          <a:xfrm>
            <a:off x="6705600" y="4191000"/>
            <a:ext cx="1828800" cy="18288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effectLst/>
        </p:spPr>
      </p:pic>
      <p:grpSp>
        <p:nvGrpSpPr>
          <p:cNvPr id="8" name="Group 7"/>
          <p:cNvGrpSpPr/>
          <p:nvPr/>
        </p:nvGrpSpPr>
        <p:grpSpPr>
          <a:xfrm>
            <a:off x="6007219" y="1524000"/>
            <a:ext cx="1906561" cy="2667000"/>
            <a:chOff x="6007219" y="1524000"/>
            <a:chExt cx="1906561" cy="2667000"/>
          </a:xfrm>
        </p:grpSpPr>
        <p:pic>
          <p:nvPicPr>
            <p:cNvPr id="5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007219" y="1524000"/>
              <a:ext cx="1906561" cy="2667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6" name="Flowchart: Summing Junction 5"/>
            <p:cNvSpPr/>
            <p:nvPr/>
          </p:nvSpPr>
          <p:spPr>
            <a:xfrm>
              <a:off x="7543800" y="3124200"/>
              <a:ext cx="152400" cy="152400"/>
            </a:xfrm>
            <a:prstGeom prst="flowChartSummingJuncti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7" name="Flowchart: Summing Junction 6"/>
            <p:cNvSpPr/>
            <p:nvPr/>
          </p:nvSpPr>
          <p:spPr>
            <a:xfrm>
              <a:off x="7467600" y="2819400"/>
              <a:ext cx="152400" cy="152400"/>
            </a:xfrm>
            <a:prstGeom prst="flowChartSummingJuncti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lang="en-IN" dirty="0" smtClean="0"/>
              <a:t>Anatomy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3048000" cy="4983163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rmAutofit lnSpcReduction="10000"/>
          </a:bodyPr>
          <a:lstStyle/>
          <a:p>
            <a:r>
              <a:rPr lang="en-IN" sz="2400" dirty="0" smtClean="0"/>
              <a:t>Udder-Two </a:t>
            </a:r>
            <a:r>
              <a:rPr lang="en-IN" sz="2400" dirty="0" err="1" smtClean="0"/>
              <a:t>half:Left</a:t>
            </a:r>
            <a:r>
              <a:rPr lang="en-IN" sz="2400" dirty="0" smtClean="0"/>
              <a:t> and Right-Cranial and Caudal</a:t>
            </a:r>
          </a:p>
          <a:p>
            <a:r>
              <a:rPr lang="en-IN" sz="2400" dirty="0" smtClean="0"/>
              <a:t>Separate blood and nerve supply for each half</a:t>
            </a:r>
          </a:p>
          <a:p>
            <a:r>
              <a:rPr lang="en-IN" sz="2400" dirty="0" smtClean="0"/>
              <a:t>Each half-Cranial and caudal part have independent glandular tissue but common-Blood, Nerve supply, </a:t>
            </a:r>
            <a:r>
              <a:rPr lang="en-IN" sz="2400" dirty="0" err="1" smtClean="0"/>
              <a:t>Lypmph</a:t>
            </a:r>
            <a:r>
              <a:rPr lang="en-IN" sz="2400" dirty="0" smtClean="0"/>
              <a:t> drainage</a:t>
            </a:r>
            <a:endParaRPr lang="en-IN" sz="24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33800" y="1905000"/>
            <a:ext cx="5111440" cy="355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3962400" y="1447800"/>
            <a:ext cx="3733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3200" dirty="0" smtClean="0"/>
              <a:t>Modified Sweat Gland</a:t>
            </a:r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IN" dirty="0" smtClean="0"/>
              <a:t>Affections on Epithelial Surface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800600" cy="4525963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rmAutofit lnSpcReduction="10000"/>
          </a:bodyPr>
          <a:lstStyle/>
          <a:p>
            <a:r>
              <a:rPr lang="en-IN" b="1" dirty="0" smtClean="0"/>
              <a:t>Teat fissure</a:t>
            </a:r>
            <a:r>
              <a:rPr lang="en-IN" dirty="0" smtClean="0"/>
              <a:t>: most common in winter, apply tincture iodine and 	glycerine.</a:t>
            </a:r>
          </a:p>
          <a:p>
            <a:r>
              <a:rPr lang="en-IN" b="1" dirty="0" smtClean="0"/>
              <a:t>Accessory Teat: </a:t>
            </a:r>
            <a:r>
              <a:rPr lang="en-US" dirty="0" smtClean="0"/>
              <a:t>Supernumerary teats that are joined to one of the 	major teats called </a:t>
            </a:r>
            <a:r>
              <a:rPr lang="en-US" b="1" dirty="0" smtClean="0"/>
              <a:t>webbed or Siamese teats</a:t>
            </a:r>
          </a:p>
          <a:p>
            <a:endParaRPr lang="en-IN" dirty="0" smtClean="0"/>
          </a:p>
          <a:p>
            <a:endParaRPr lang="en-IN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1800" y="4175150"/>
            <a:ext cx="1752600" cy="192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6553200" y="6059269"/>
            <a:ext cx="2362200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IN" dirty="0" smtClean="0"/>
              <a:t>Conjoined /Siamese/Webbed teat</a:t>
            </a:r>
            <a:endParaRPr lang="en-IN" dirty="0"/>
          </a:p>
        </p:txBody>
      </p:sp>
      <p:pic>
        <p:nvPicPr>
          <p:cNvPr id="33794" name="Picture 2" descr="http://1.bp.blogspot.com/-Obude7snHOY/UZEQaRC9gDI/AAAAAAAAjqY/bH_9_auTukU/s1600/P106036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6400" y="1600200"/>
            <a:ext cx="2819400" cy="2114550"/>
          </a:xfrm>
          <a:prstGeom prst="rect">
            <a:avLst/>
          </a:prstGeom>
          <a:noFill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15200" y="2514600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IN" dirty="0" smtClean="0"/>
              <a:t>Teat </a:t>
            </a:r>
            <a:r>
              <a:rPr lang="en-IN" dirty="0" err="1" smtClean="0"/>
              <a:t>Papillomas</a:t>
            </a:r>
            <a:r>
              <a:rPr lang="en-IN" dirty="0" smtClean="0"/>
              <a:t>/Wart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4495800" cy="5410200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rmAutofit fontScale="92500" lnSpcReduction="20000"/>
          </a:bodyPr>
          <a:lstStyle/>
          <a:p>
            <a:r>
              <a:rPr lang="en-IN" dirty="0" smtClean="0"/>
              <a:t>Viral Disease, Benign </a:t>
            </a:r>
            <a:r>
              <a:rPr lang="en-IN" dirty="0" err="1" smtClean="0"/>
              <a:t>browth</a:t>
            </a:r>
            <a:endParaRPr lang="en-IN" dirty="0" smtClean="0"/>
          </a:p>
          <a:p>
            <a:r>
              <a:rPr lang="en-IN" dirty="0" smtClean="0"/>
              <a:t>Finger like projections either single or multiple originate from skin surface of the teat</a:t>
            </a:r>
          </a:p>
          <a:p>
            <a:r>
              <a:rPr lang="en-IN" dirty="0" smtClean="0"/>
              <a:t>Treatment:</a:t>
            </a:r>
          </a:p>
          <a:p>
            <a:pPr>
              <a:buFont typeface="Wingdings" pitchFamily="2" charset="2"/>
              <a:buChar char="Ø"/>
            </a:pPr>
            <a:r>
              <a:rPr lang="en-IN" dirty="0" err="1" smtClean="0"/>
              <a:t>Auohaemotherapy</a:t>
            </a:r>
            <a:r>
              <a:rPr lang="en-IN" dirty="0" smtClean="0"/>
              <a:t> and </a:t>
            </a:r>
            <a:r>
              <a:rPr lang="en-IN" dirty="0" err="1" smtClean="0"/>
              <a:t>Levamisole</a:t>
            </a:r>
            <a:r>
              <a:rPr lang="en-IN" dirty="0" smtClean="0"/>
              <a:t> wkly-4wk</a:t>
            </a:r>
          </a:p>
          <a:p>
            <a:pPr>
              <a:buFont typeface="Wingdings" pitchFamily="2" charset="2"/>
              <a:buChar char="Ø"/>
            </a:pPr>
            <a:r>
              <a:rPr lang="en-IN" dirty="0" smtClean="0"/>
              <a:t>Cauterization</a:t>
            </a:r>
          </a:p>
          <a:p>
            <a:pPr>
              <a:buFont typeface="Wingdings" pitchFamily="2" charset="2"/>
              <a:buChar char="Ø"/>
            </a:pPr>
            <a:r>
              <a:rPr lang="en-IN" dirty="0" smtClean="0"/>
              <a:t>Surgical Excision</a:t>
            </a:r>
          </a:p>
          <a:p>
            <a:pPr>
              <a:buFont typeface="Wingdings" pitchFamily="2" charset="2"/>
              <a:buChar char="Ø"/>
            </a:pPr>
            <a:r>
              <a:rPr lang="en-IN" dirty="0" smtClean="0"/>
              <a:t>ligature</a:t>
            </a:r>
          </a:p>
          <a:p>
            <a:pPr>
              <a:buFont typeface="Wingdings" pitchFamily="2" charset="2"/>
              <a:buChar char="Ø"/>
            </a:pPr>
            <a:endParaRPr lang="en-IN" dirty="0" smtClean="0"/>
          </a:p>
          <a:p>
            <a:pPr>
              <a:buFont typeface="Wingdings" pitchFamily="2" charset="2"/>
              <a:buChar char="Ø"/>
            </a:pPr>
            <a:endParaRPr lang="en-IN" dirty="0"/>
          </a:p>
        </p:txBody>
      </p:sp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81600" y="1208467"/>
            <a:ext cx="3429000" cy="2873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3"/>
          <a:srcRect l="15789" r="19079"/>
          <a:stretch>
            <a:fillRect/>
          </a:stretch>
        </p:blipFill>
        <p:spPr bwMode="auto">
          <a:xfrm>
            <a:off x="5181600" y="4114800"/>
            <a:ext cx="3457575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2">
              <a:lumMod val="90000"/>
            </a:schemeClr>
          </a:solidFill>
        </p:spPr>
        <p:txBody>
          <a:bodyPr/>
          <a:lstStyle/>
          <a:p>
            <a:r>
              <a:rPr lang="en-US" dirty="0" smtClean="0"/>
              <a:t>Obstructive </a:t>
            </a:r>
            <a:r>
              <a:rPr lang="en-US" dirty="0" err="1" smtClean="0"/>
              <a:t>Thelitis</a:t>
            </a:r>
            <a:endParaRPr lang="en-US" dirty="0"/>
          </a:p>
        </p:txBody>
      </p:sp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52750" y="1670050"/>
            <a:ext cx="6038850" cy="473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152400" y="1892617"/>
            <a:ext cx="2667000" cy="443198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IN" sz="2400" dirty="0" smtClean="0"/>
              <a:t>Mostly Buffaloes</a:t>
            </a:r>
          </a:p>
          <a:p>
            <a:pPr>
              <a:buFont typeface="Wingdings" pitchFamily="2" charset="2"/>
              <a:buChar char="v"/>
            </a:pPr>
            <a:r>
              <a:rPr lang="en-IN" sz="2400" dirty="0" smtClean="0"/>
              <a:t>Most frequent in 1</a:t>
            </a:r>
            <a:r>
              <a:rPr lang="en-IN" sz="2400" baseline="30000" dirty="0" smtClean="0"/>
              <a:t>st</a:t>
            </a:r>
            <a:r>
              <a:rPr lang="en-IN" sz="2400" dirty="0" smtClean="0"/>
              <a:t> order of lactation, within one month of calving</a:t>
            </a:r>
          </a:p>
          <a:p>
            <a:pPr>
              <a:buFont typeface="Wingdings" pitchFamily="2" charset="2"/>
              <a:buChar char="v"/>
            </a:pPr>
            <a:r>
              <a:rPr lang="en-IN" sz="2400" dirty="0" smtClean="0"/>
              <a:t>Antihistamines</a:t>
            </a:r>
          </a:p>
          <a:p>
            <a:pPr>
              <a:buFont typeface="Wingdings" pitchFamily="2" charset="2"/>
              <a:buChar char="v"/>
            </a:pPr>
            <a:r>
              <a:rPr lang="en-IN" sz="2400" dirty="0" smtClean="0"/>
              <a:t>Local Corticosteroid injection</a:t>
            </a:r>
          </a:p>
          <a:p>
            <a:pPr>
              <a:buFont typeface="Wingdings" pitchFamily="2" charset="2"/>
              <a:buChar char="v"/>
            </a:pPr>
            <a:r>
              <a:rPr lang="en-IN" sz="2400" dirty="0" smtClean="0"/>
              <a:t>Full Hand Milking</a:t>
            </a:r>
          </a:p>
          <a:p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19460" y="228600"/>
            <a:ext cx="5595938" cy="592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839070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3886199"/>
            <a:ext cx="2514600" cy="2878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Left Arrow 6"/>
          <p:cNvSpPr/>
          <p:nvPr/>
        </p:nvSpPr>
        <p:spPr>
          <a:xfrm rot="19477292" flipV="1">
            <a:off x="1636379" y="3673930"/>
            <a:ext cx="3873706" cy="7620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Left Arrow 7"/>
          <p:cNvSpPr/>
          <p:nvPr/>
        </p:nvSpPr>
        <p:spPr>
          <a:xfrm rot="193156" flipV="1">
            <a:off x="1622523" y="1311708"/>
            <a:ext cx="3873706" cy="7620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762000"/>
          </a:xfrm>
          <a:solidFill>
            <a:schemeClr val="accent3">
              <a:lumMod val="20000"/>
              <a:lumOff val="80000"/>
            </a:schemeClr>
          </a:solidFill>
        </p:spPr>
        <p:txBody>
          <a:bodyPr/>
          <a:lstStyle/>
          <a:p>
            <a:r>
              <a:rPr lang="en-IN" dirty="0" smtClean="0"/>
              <a:t>Teat Fistula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6400800" cy="4906963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rmAutofit fontScale="92500" lnSpcReduction="20000"/>
          </a:bodyPr>
          <a:lstStyle/>
          <a:p>
            <a:r>
              <a:rPr lang="en-IN" dirty="0" smtClean="0"/>
              <a:t>Abnormal opening/passage between the teat cistern and teat surface through which milk flow out in lactating animals.</a:t>
            </a:r>
          </a:p>
          <a:p>
            <a:r>
              <a:rPr lang="en-IN" dirty="0" smtClean="0"/>
              <a:t>More common in goat as compared to cow/buffaloes due to pendulous udder.</a:t>
            </a:r>
          </a:p>
          <a:p>
            <a:r>
              <a:rPr lang="en-IN" dirty="0" err="1" smtClean="0"/>
              <a:t>Submucosa</a:t>
            </a:r>
            <a:r>
              <a:rPr lang="en-IN" dirty="0" smtClean="0"/>
              <a:t> plus Muscle-Simple </a:t>
            </a:r>
            <a:r>
              <a:rPr lang="en-IN" dirty="0" err="1" smtClean="0"/>
              <a:t>interupted</a:t>
            </a:r>
            <a:r>
              <a:rPr lang="en-IN" dirty="0" smtClean="0"/>
              <a:t> pattern 3/0 </a:t>
            </a:r>
            <a:r>
              <a:rPr lang="en-IN" dirty="0" err="1" smtClean="0"/>
              <a:t>ansorbable</a:t>
            </a:r>
            <a:r>
              <a:rPr lang="en-IN" dirty="0" smtClean="0"/>
              <a:t> suture-Appose/Invert Mucosa</a:t>
            </a:r>
          </a:p>
          <a:p>
            <a:r>
              <a:rPr lang="en-IN" dirty="0" smtClean="0"/>
              <a:t>Skin-Simple interrupted mattress suture</a:t>
            </a:r>
          </a:p>
          <a:p>
            <a:endParaRPr lang="en-IN" dirty="0"/>
          </a:p>
        </p:txBody>
      </p:sp>
      <p:pic>
        <p:nvPicPr>
          <p:cNvPr id="4" name="Picture 3" descr="E:\clinics photo\Teat Surgery\Teat cow1\0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6730775" y="4063775"/>
            <a:ext cx="2235650" cy="1676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78" y="298533"/>
            <a:ext cx="2438399" cy="2438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 descr="C:\Users\Dr Ramesh Tiwary\Pictures\Picasa\Exports\Teat cow1\03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2840183"/>
            <a:ext cx="1706697" cy="383078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Dr Ramesh Tiwary\Pictures\Picasa\Exports\Teat cow1\1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2764643"/>
            <a:ext cx="1635452" cy="390632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199" y="2874821"/>
            <a:ext cx="1707085" cy="3830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27467" y="2874821"/>
            <a:ext cx="1577733" cy="38307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406411" y="3505199"/>
            <a:ext cx="1832589" cy="24915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4" descr="E:\clinics photo\Teat Surgery\Teat cow1\10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5400000">
            <a:off x="2285755" y="609845"/>
            <a:ext cx="2438890" cy="1828800"/>
          </a:xfrm>
          <a:prstGeom prst="rect">
            <a:avLst/>
          </a:prstGeom>
          <a:noFill/>
        </p:spPr>
      </p:pic>
      <p:pic>
        <p:nvPicPr>
          <p:cNvPr id="16" name="Picture 2" descr="E:\clinics photo\Teat Surgery\Teat folley\Photo1443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16200000">
            <a:off x="5028955" y="609845"/>
            <a:ext cx="2438890" cy="1828800"/>
          </a:xfrm>
          <a:prstGeom prst="rect">
            <a:avLst/>
          </a:prstGeom>
          <a:noFill/>
        </p:spPr>
      </p:pic>
      <p:pic>
        <p:nvPicPr>
          <p:cNvPr id="17" name="Picture 3" descr="E:\clinics photo\Teat Surgery\Teat folley\Photo1445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16200000">
            <a:off x="6933955" y="609845"/>
            <a:ext cx="2438889" cy="18288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678022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6019800" cy="4525963"/>
          </a:xfrm>
          <a:solidFill>
            <a:schemeClr val="bg2">
              <a:lumMod val="90000"/>
            </a:schemeClr>
          </a:solidFill>
        </p:spPr>
        <p:txBody>
          <a:bodyPr>
            <a:normAutofit fontScale="85000" lnSpcReduction="10000"/>
          </a:bodyPr>
          <a:lstStyle/>
          <a:p>
            <a:r>
              <a:rPr lang="en-IN" dirty="0" smtClean="0"/>
              <a:t>Mucosa, </a:t>
            </a:r>
            <a:r>
              <a:rPr lang="en-IN" dirty="0" err="1" smtClean="0"/>
              <a:t>Sumucosa</a:t>
            </a:r>
            <a:r>
              <a:rPr lang="en-IN" dirty="0" smtClean="0"/>
              <a:t> plus Muscle- -simple continuous </a:t>
            </a:r>
            <a:r>
              <a:rPr lang="en-IN" dirty="0" err="1" smtClean="0"/>
              <a:t>pettern</a:t>
            </a:r>
            <a:endParaRPr lang="en-IN" dirty="0" smtClean="0"/>
          </a:p>
          <a:p>
            <a:pPr>
              <a:buNone/>
            </a:pPr>
            <a:r>
              <a:rPr lang="en-IN" dirty="0" smtClean="0"/>
              <a:t>    Skin: Simple interrupted, Vertical Mattress</a:t>
            </a:r>
          </a:p>
          <a:p>
            <a:r>
              <a:rPr lang="en-IN" dirty="0" err="1" smtClean="0"/>
              <a:t>Moussu’s</a:t>
            </a:r>
            <a:r>
              <a:rPr lang="en-IN" dirty="0" smtClean="0"/>
              <a:t> method: Mattress suture pattern passing skin and subcutaneous tissue and only subcutaneous tissue on opposite site on alternate edges.</a:t>
            </a:r>
          </a:p>
          <a:p>
            <a:r>
              <a:rPr lang="en-IN" dirty="0" smtClean="0"/>
              <a:t>Gold’s method: Mattress suture pattern using skin and muscular layer.</a:t>
            </a:r>
            <a:endParaRPr lang="en-IN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1800" y="1828800"/>
            <a:ext cx="1707085" cy="3830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4032293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7696200" cy="609600"/>
          </a:xfrm>
          <a:solidFill>
            <a:schemeClr val="accent3"/>
          </a:solidFill>
        </p:spPr>
        <p:txBody>
          <a:bodyPr>
            <a:normAutofit fontScale="90000"/>
          </a:bodyPr>
          <a:lstStyle/>
          <a:p>
            <a:r>
              <a:rPr lang="en-IN" dirty="0" smtClean="0"/>
              <a:t>Deep Laceration of Teat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4191000"/>
            <a:ext cx="6019800" cy="2362200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rmAutofit fontScale="92500" lnSpcReduction="10000"/>
          </a:bodyPr>
          <a:lstStyle/>
          <a:p>
            <a:r>
              <a:rPr lang="en-IN" dirty="0" smtClean="0"/>
              <a:t>Involve Skin and Muscle: Muscle simple continuous pattern</a:t>
            </a:r>
          </a:p>
          <a:p>
            <a:r>
              <a:rPr lang="en-IN" dirty="0" smtClean="0"/>
              <a:t>Skin-Simple interrupted</a:t>
            </a:r>
          </a:p>
          <a:p>
            <a:pPr>
              <a:buNone/>
            </a:pPr>
            <a:r>
              <a:rPr lang="en-IN" dirty="0" smtClean="0"/>
              <a:t>             Tissue adhesive      	     		   (</a:t>
            </a:r>
            <a:r>
              <a:rPr lang="en-IN" dirty="0" err="1" smtClean="0"/>
              <a:t>Cyanoacrylate</a:t>
            </a:r>
            <a:r>
              <a:rPr lang="en-IN" dirty="0" smtClean="0"/>
              <a:t>)</a:t>
            </a:r>
          </a:p>
          <a:p>
            <a:endParaRPr lang="en-IN" dirty="0"/>
          </a:p>
        </p:txBody>
      </p:sp>
      <p:pic>
        <p:nvPicPr>
          <p:cNvPr id="2867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1066800"/>
            <a:ext cx="2209800" cy="294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0550" y="990600"/>
            <a:ext cx="222885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00850" y="990600"/>
            <a:ext cx="211455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05600" y="3810000"/>
            <a:ext cx="2286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77" name="Picture 5"/>
          <p:cNvPicPr>
            <a:picLocks noChangeAspect="1" noChangeArrowheads="1"/>
          </p:cNvPicPr>
          <p:nvPr/>
        </p:nvPicPr>
        <p:blipFill>
          <a:blip r:embed="rId6"/>
          <a:srcRect t="19445" b="38043"/>
          <a:stretch>
            <a:fillRect/>
          </a:stretch>
        </p:blipFill>
        <p:spPr bwMode="auto">
          <a:xfrm rot="16200000">
            <a:off x="1874045" y="1631156"/>
            <a:ext cx="2957513" cy="16764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r>
              <a:rPr lang="en-IN" dirty="0" err="1" smtClean="0"/>
              <a:t>Prepubic</a:t>
            </a:r>
            <a:r>
              <a:rPr lang="en-IN" dirty="0" smtClean="0"/>
              <a:t> Tendon Rupture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3505200" cy="4525963"/>
          </a:xfrm>
        </p:spPr>
        <p:txBody>
          <a:bodyPr>
            <a:normAutofit fontScale="92500"/>
          </a:bodyPr>
          <a:lstStyle/>
          <a:p>
            <a:r>
              <a:rPr lang="en-IN" dirty="0" smtClean="0"/>
              <a:t>Increase wt. of gravid uterus, </a:t>
            </a:r>
          </a:p>
          <a:p>
            <a:r>
              <a:rPr lang="en-IN" dirty="0" smtClean="0"/>
              <a:t>Severe udder oedema </a:t>
            </a:r>
          </a:p>
          <a:p>
            <a:r>
              <a:rPr lang="en-IN" dirty="0" smtClean="0"/>
              <a:t>Twinning</a:t>
            </a:r>
          </a:p>
          <a:p>
            <a:pPr>
              <a:buNone/>
            </a:pPr>
            <a:r>
              <a:rPr lang="en-IN" dirty="0" err="1" smtClean="0"/>
              <a:t>Traetment:Poor</a:t>
            </a:r>
            <a:r>
              <a:rPr lang="en-IN" dirty="0" smtClean="0"/>
              <a:t> Prognosis, Induce parturition, </a:t>
            </a:r>
            <a:r>
              <a:rPr lang="en-IN" dirty="0" err="1" smtClean="0"/>
              <a:t>Caeasarian</a:t>
            </a:r>
            <a:r>
              <a:rPr lang="en-IN" dirty="0" smtClean="0"/>
              <a:t> section</a:t>
            </a:r>
          </a:p>
          <a:p>
            <a:pPr>
              <a:buNone/>
            </a:pPr>
            <a:endParaRPr lang="en-IN" dirty="0"/>
          </a:p>
        </p:txBody>
      </p:sp>
      <p:sp>
        <p:nvSpPr>
          <p:cNvPr id="29698" name="AutoShape 2" descr="Anatomy &amp; Affection of Udder &amp; Tea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29700" name="AutoShape 4" descr="Anatomy &amp; Affection of Udder &amp; Tea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pic>
        <p:nvPicPr>
          <p:cNvPr id="29702" name="Picture 6" descr="Anatomy &amp; Affection of Udder &amp; Tea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53000" y="1371600"/>
            <a:ext cx="3962400" cy="2444014"/>
          </a:xfrm>
          <a:prstGeom prst="rect">
            <a:avLst/>
          </a:prstGeom>
          <a:noFill/>
        </p:spPr>
      </p:pic>
      <p:sp>
        <p:nvSpPr>
          <p:cNvPr id="29704" name="AutoShape 8" descr="Mammary gland : physiology and anatomy - Anatomy of mammary gla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pic>
        <p:nvPicPr>
          <p:cNvPr id="29706" name="Picture 10" descr="Mammary gland : physiology and anatomy - Anatomy of mammary glan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86200" y="1524000"/>
            <a:ext cx="4076700" cy="2447926"/>
          </a:xfrm>
          <a:prstGeom prst="rect">
            <a:avLst/>
          </a:prstGeom>
          <a:noFill/>
        </p:spPr>
      </p:pic>
      <p:sp>
        <p:nvSpPr>
          <p:cNvPr id="9" name="Left-Right Arrow 8"/>
          <p:cNvSpPr/>
          <p:nvPr/>
        </p:nvSpPr>
        <p:spPr>
          <a:xfrm>
            <a:off x="5029200" y="3886200"/>
            <a:ext cx="381000" cy="228600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0" name="Multiply 9"/>
          <p:cNvSpPr/>
          <p:nvPr/>
        </p:nvSpPr>
        <p:spPr>
          <a:xfrm>
            <a:off x="4876800" y="1524000"/>
            <a:ext cx="762000" cy="60960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9708" name="AutoShape 12" descr="Rupture of udder ligaments (dropped... - Veterinary Medicine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29710" name="AutoShape 14" descr="Rupture of udder ligaments (dropped... - Veterinary Medicine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29712" name="AutoShape 16" descr="Rupture of udder ligaments (dropped... - Veterinary Medicine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29715" name="AutoShape 19" descr="Clinical observations on some surgical udder and teat affections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pic>
        <p:nvPicPr>
          <p:cNvPr id="29716" name="Picture 20" descr="C:\Users\BMP\Desktop\udder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38600" y="4419600"/>
            <a:ext cx="4786604" cy="2057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4267200" cy="4525963"/>
          </a:xfrm>
          <a:solidFill>
            <a:schemeClr val="accent3">
              <a:lumMod val="40000"/>
              <a:lumOff val="60000"/>
            </a:schemeClr>
          </a:solidFill>
        </p:spPr>
        <p:txBody>
          <a:bodyPr/>
          <a:lstStyle/>
          <a:p>
            <a:r>
              <a:rPr lang="en-IN" dirty="0" smtClean="0"/>
              <a:t>1-Teat orifice</a:t>
            </a:r>
          </a:p>
          <a:p>
            <a:r>
              <a:rPr lang="en-IN" dirty="0" smtClean="0"/>
              <a:t>2-Teat canal</a:t>
            </a:r>
          </a:p>
          <a:p>
            <a:r>
              <a:rPr lang="en-IN" dirty="0" smtClean="0"/>
              <a:t>3-Rosette of </a:t>
            </a:r>
            <a:r>
              <a:rPr lang="en-IN" dirty="0" err="1" smtClean="0"/>
              <a:t>Frustenberg’s</a:t>
            </a:r>
            <a:endParaRPr lang="en-IN" dirty="0" smtClean="0"/>
          </a:p>
          <a:p>
            <a:r>
              <a:rPr lang="en-IN" dirty="0" smtClean="0"/>
              <a:t>4-Teat cistern</a:t>
            </a:r>
          </a:p>
          <a:p>
            <a:r>
              <a:rPr lang="en-IN" dirty="0" smtClean="0"/>
              <a:t>5-Lactiferous  sinus</a:t>
            </a:r>
          </a:p>
          <a:p>
            <a:r>
              <a:rPr lang="en-IN" dirty="0" smtClean="0"/>
              <a:t>Venous plexus</a:t>
            </a:r>
            <a:endParaRPr lang="en-IN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62600" y="228600"/>
            <a:ext cx="3344144" cy="6239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7600" y="457200"/>
            <a:ext cx="2069981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IN" dirty="0" err="1" smtClean="0"/>
              <a:t>Sonography</a:t>
            </a:r>
            <a:r>
              <a:rPr lang="en-IN" dirty="0" smtClean="0"/>
              <a:t> </a:t>
            </a:r>
            <a:endParaRPr lang="en-IN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05600" y="1524000"/>
            <a:ext cx="2257425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C:\WINDOWS\Application Data\Microsoft\Media Catalog\Copy (4) of h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200000">
            <a:off x="3995738" y="2557463"/>
            <a:ext cx="2828925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8" descr="C:\Users\Dr Ramesh Tiwary\Pictures\Picasa\Exports\Teat cow1\1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800" y="1447800"/>
            <a:ext cx="1450389" cy="4619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81200" y="2743200"/>
            <a:ext cx="2069981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152400" y="6400800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 smtClean="0"/>
              <a:t>Gross Teat</a:t>
            </a:r>
            <a:endParaRPr lang="en-IN" dirty="0"/>
          </a:p>
        </p:txBody>
      </p:sp>
      <p:sp>
        <p:nvSpPr>
          <p:cNvPr id="9" name="TextBox 8"/>
          <p:cNvSpPr txBox="1"/>
          <p:nvPr/>
        </p:nvSpPr>
        <p:spPr>
          <a:xfrm>
            <a:off x="1828800" y="5334000"/>
            <a:ext cx="2514600" cy="646331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en-IN" dirty="0" smtClean="0"/>
              <a:t>Gross Teat longitudinal section</a:t>
            </a:r>
            <a:endParaRPr lang="en-IN" dirty="0"/>
          </a:p>
        </p:txBody>
      </p:sp>
      <p:sp>
        <p:nvSpPr>
          <p:cNvPr id="10" name="TextBox 9"/>
          <p:cNvSpPr txBox="1"/>
          <p:nvPr/>
        </p:nvSpPr>
        <p:spPr>
          <a:xfrm>
            <a:off x="4495800" y="5334000"/>
            <a:ext cx="1981200" cy="646331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IN" dirty="0" smtClean="0"/>
              <a:t>USG Longitudinal Section</a:t>
            </a:r>
            <a:endParaRPr lang="en-IN" dirty="0"/>
          </a:p>
        </p:txBody>
      </p:sp>
      <p:sp>
        <p:nvSpPr>
          <p:cNvPr id="11" name="TextBox 10"/>
          <p:cNvSpPr txBox="1"/>
          <p:nvPr/>
        </p:nvSpPr>
        <p:spPr>
          <a:xfrm>
            <a:off x="6934200" y="5257800"/>
            <a:ext cx="1981200" cy="64633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IN" dirty="0" smtClean="0"/>
              <a:t>USG Transverse section</a:t>
            </a:r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b="30000"/>
          <a:stretch>
            <a:fillRect/>
          </a:stretch>
        </p:blipFill>
        <p:spPr bwMode="auto">
          <a:xfrm>
            <a:off x="3502025" y="1143000"/>
            <a:ext cx="2289175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5" descr="C:\WINDOWS\Application Data\Microsoft\Media Catalog\Copy (4) of h04.jpg"/>
          <p:cNvPicPr>
            <a:picLocks noChangeAspect="1" noChangeArrowheads="1"/>
          </p:cNvPicPr>
          <p:nvPr/>
        </p:nvPicPr>
        <p:blipFill>
          <a:blip r:embed="rId3"/>
          <a:srcRect l="21392"/>
          <a:stretch>
            <a:fillRect/>
          </a:stretch>
        </p:blipFill>
        <p:spPr bwMode="auto">
          <a:xfrm>
            <a:off x="5943600" y="1143000"/>
            <a:ext cx="2800152" cy="2667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581400" y="3886200"/>
            <a:ext cx="2438400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Normal Gland cistern Longitudinal view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172200" y="3886200"/>
            <a:ext cx="2438400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Normal Gland cistern transverse view</a:t>
            </a:r>
            <a:endParaRPr lang="en-US" dirty="0"/>
          </a:p>
        </p:txBody>
      </p:sp>
      <p:pic>
        <p:nvPicPr>
          <p:cNvPr id="8" name="Picture 4" descr="E:\clinics photo\Teat Surgery\Teat folley\Photo143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00" y="1228038"/>
            <a:ext cx="3341687" cy="2505762"/>
          </a:xfrm>
          <a:prstGeom prst="rect">
            <a:avLst/>
          </a:prstGeom>
          <a:noFill/>
        </p:spPr>
      </p:pic>
      <p:sp>
        <p:nvSpPr>
          <p:cNvPr id="9" name="Up Arrow 8"/>
          <p:cNvSpPr/>
          <p:nvPr/>
        </p:nvSpPr>
        <p:spPr>
          <a:xfrm>
            <a:off x="1524000" y="1752600"/>
            <a:ext cx="228600" cy="6096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3101799">
            <a:off x="3349140" y="1658235"/>
            <a:ext cx="3724275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05600" y="838200"/>
            <a:ext cx="1892997" cy="33144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152400" y="762000"/>
            <a:ext cx="4648200" cy="3693319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n-IN" sz="3600" b="1" dirty="0" smtClean="0"/>
              <a:t>Teat siphon-</a:t>
            </a:r>
          </a:p>
          <a:p>
            <a:r>
              <a:rPr lang="en-IN" sz="3600" b="1" dirty="0" smtClean="0"/>
              <a:t>           To drain milk</a:t>
            </a:r>
          </a:p>
          <a:p>
            <a:pPr>
              <a:buFont typeface="Wingdings" pitchFamily="2" charset="2"/>
              <a:buChar char="§"/>
            </a:pPr>
            <a:r>
              <a:rPr lang="en-IN" sz="3600" b="1" dirty="0" smtClean="0"/>
              <a:t>Hug </a:t>
            </a:r>
            <a:r>
              <a:rPr lang="en-IN" sz="3600" b="1" dirty="0" err="1" smtClean="0"/>
              <a:t>Lancette</a:t>
            </a:r>
            <a:r>
              <a:rPr lang="en-IN" sz="3600" b="1" dirty="0" smtClean="0"/>
              <a:t>-</a:t>
            </a:r>
          </a:p>
          <a:p>
            <a:r>
              <a:rPr lang="en-IN" sz="3600" b="1" dirty="0" smtClean="0"/>
              <a:t>       To dilate teat canal</a:t>
            </a:r>
          </a:p>
          <a:p>
            <a:pPr>
              <a:buFont typeface="Wingdings" pitchFamily="2" charset="2"/>
              <a:buChar char="§"/>
            </a:pPr>
            <a:r>
              <a:rPr lang="en-IN" sz="3600" b="1" dirty="0" smtClean="0"/>
              <a:t>Teat Alligator </a:t>
            </a:r>
            <a:r>
              <a:rPr lang="en-IN" sz="3600" b="1" dirty="0" err="1" smtClean="0"/>
              <a:t>forcep</a:t>
            </a:r>
            <a:r>
              <a:rPr lang="en-IN" sz="3600" b="1" dirty="0" smtClean="0"/>
              <a:t>-To remove milk stone</a:t>
            </a:r>
          </a:p>
          <a:p>
            <a:endParaRPr lang="en-IN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31244" y="4343400"/>
            <a:ext cx="2755556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152400" y="4590871"/>
            <a:ext cx="4648200" cy="101566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IN" sz="2000" dirty="0" smtClean="0"/>
              <a:t>Danish Teat knife (Left)</a:t>
            </a:r>
          </a:p>
          <a:p>
            <a:pPr marL="342900" indent="-342900">
              <a:buAutoNum type="arabicPeriod"/>
            </a:pPr>
            <a:r>
              <a:rPr lang="en-IN" sz="2000" dirty="0" smtClean="0"/>
              <a:t>Hug’s Teat Knife (Middle)</a:t>
            </a:r>
          </a:p>
          <a:p>
            <a:pPr marL="342900" indent="-342900">
              <a:buAutoNum type="arabicPeriod"/>
            </a:pPr>
            <a:r>
              <a:rPr lang="en-IN" sz="2000" dirty="0" smtClean="0"/>
              <a:t>Hug’s Teat </a:t>
            </a:r>
            <a:r>
              <a:rPr lang="en-IN" sz="2000" dirty="0" err="1" smtClean="0"/>
              <a:t>Tumor</a:t>
            </a:r>
            <a:r>
              <a:rPr lang="en-IN" sz="2000" dirty="0" smtClean="0"/>
              <a:t> Extractor (Right)</a:t>
            </a:r>
            <a:endParaRPr lang="en-IN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0513" y="685800"/>
            <a:ext cx="3616287" cy="541679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81000" y="304800"/>
            <a:ext cx="3733800" cy="612475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IN" dirty="0" smtClean="0"/>
              <a:t>Outward to Inward</a:t>
            </a:r>
          </a:p>
          <a:p>
            <a:endParaRPr lang="en-IN" dirty="0" smtClean="0"/>
          </a:p>
          <a:p>
            <a:r>
              <a:rPr lang="en-IN" dirty="0" smtClean="0"/>
              <a:t>                  Skin (Free from gland</a:t>
            </a:r>
          </a:p>
          <a:p>
            <a:endParaRPr lang="en-IN" dirty="0" smtClean="0"/>
          </a:p>
          <a:p>
            <a:r>
              <a:rPr lang="en-IN" dirty="0" smtClean="0"/>
              <a:t>             </a:t>
            </a:r>
          </a:p>
          <a:p>
            <a:r>
              <a:rPr lang="en-IN" dirty="0" smtClean="0"/>
              <a:t>                Muscle (outer Longitudinal </a:t>
            </a:r>
          </a:p>
          <a:p>
            <a:r>
              <a:rPr lang="en-IN" dirty="0" smtClean="0"/>
              <a:t>                               Inner Circular-Teat         	                        </a:t>
            </a:r>
            <a:r>
              <a:rPr lang="en-IN" dirty="0" err="1" smtClean="0"/>
              <a:t>sphicter</a:t>
            </a:r>
            <a:r>
              <a:rPr lang="en-IN" dirty="0" smtClean="0"/>
              <a:t>)</a:t>
            </a:r>
          </a:p>
          <a:p>
            <a:endParaRPr lang="en-IN" dirty="0" smtClean="0"/>
          </a:p>
          <a:p>
            <a:r>
              <a:rPr lang="en-IN" dirty="0" smtClean="0"/>
              <a:t>            Fibrous Layer</a:t>
            </a:r>
          </a:p>
          <a:p>
            <a:endParaRPr lang="en-IN" dirty="0" smtClean="0"/>
          </a:p>
          <a:p>
            <a:endParaRPr lang="en-IN" dirty="0" smtClean="0"/>
          </a:p>
          <a:p>
            <a:r>
              <a:rPr lang="en-IN" dirty="0" smtClean="0"/>
              <a:t>              Mucosa</a:t>
            </a:r>
          </a:p>
          <a:p>
            <a:r>
              <a:rPr lang="en-IN" dirty="0" smtClean="0"/>
              <a:t>(Not uniform-transverse,</a:t>
            </a:r>
          </a:p>
          <a:p>
            <a:r>
              <a:rPr lang="en-IN" dirty="0" smtClean="0"/>
              <a:t>         longitudinal, oblique fold</a:t>
            </a:r>
          </a:p>
          <a:p>
            <a:endParaRPr lang="en-IN" dirty="0" smtClean="0"/>
          </a:p>
          <a:p>
            <a:r>
              <a:rPr lang="en-IN" sz="3200" b="1" dirty="0" smtClean="0"/>
              <a:t>C</a:t>
            </a:r>
            <a:r>
              <a:rPr lang="en-IN" dirty="0" smtClean="0"/>
              <a:t>-Annular fold separate teat cistern from udder cistern</a:t>
            </a:r>
          </a:p>
          <a:p>
            <a:endParaRPr lang="en-IN" dirty="0" smtClean="0"/>
          </a:p>
          <a:p>
            <a:endParaRPr lang="en-IN" dirty="0" smtClean="0"/>
          </a:p>
          <a:p>
            <a:endParaRPr lang="en-IN" dirty="0"/>
          </a:p>
        </p:txBody>
      </p:sp>
      <p:sp>
        <p:nvSpPr>
          <p:cNvPr id="6" name="Down Arrow 5"/>
          <p:cNvSpPr/>
          <p:nvPr/>
        </p:nvSpPr>
        <p:spPr>
          <a:xfrm>
            <a:off x="1447800" y="2362200"/>
            <a:ext cx="381000" cy="304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7" name="Down Arrow 6"/>
          <p:cNvSpPr/>
          <p:nvPr/>
        </p:nvSpPr>
        <p:spPr>
          <a:xfrm>
            <a:off x="1447800" y="1295400"/>
            <a:ext cx="381000" cy="304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8" name="Down Arrow 7"/>
          <p:cNvSpPr/>
          <p:nvPr/>
        </p:nvSpPr>
        <p:spPr>
          <a:xfrm>
            <a:off x="1447800" y="3200400"/>
            <a:ext cx="381000" cy="304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3121578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dirty="0" smtClean="0"/>
              <a:t>Teat surgery local anesthesia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1447559"/>
            <a:ext cx="6300788" cy="4724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52400" y="1694795"/>
            <a:ext cx="2514600" cy="4401205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US" sz="2800" dirty="0" smtClean="0"/>
              <a:t>Sedation-</a:t>
            </a:r>
            <a:r>
              <a:rPr lang="en-US" sz="2800" dirty="0" err="1" smtClean="0"/>
              <a:t>Xylazine</a:t>
            </a:r>
            <a:r>
              <a:rPr lang="en-US" sz="2800" dirty="0" smtClean="0"/>
              <a:t> 4mg/500 kg body wt I.M.</a:t>
            </a:r>
          </a:p>
          <a:p>
            <a:r>
              <a:rPr lang="en-US" sz="2800" dirty="0" smtClean="0"/>
              <a:t>(Contraindicated in advanced pregnancy)</a:t>
            </a:r>
          </a:p>
          <a:p>
            <a:endParaRPr lang="en-US" sz="2800" dirty="0" smtClean="0"/>
          </a:p>
          <a:p>
            <a:pPr>
              <a:buFont typeface="Wingdings" pitchFamily="2" charset="2"/>
              <a:buChar char="v"/>
            </a:pPr>
            <a:r>
              <a:rPr lang="en-US" sz="2800" dirty="0" smtClean="0"/>
              <a:t> 2% lignocaine</a:t>
            </a:r>
            <a:endParaRPr lang="en-US" sz="2800" dirty="0"/>
          </a:p>
        </p:txBody>
      </p:sp>
    </p:spTree>
    <p:extLst>
      <p:ext uri="{BB962C8B-B14F-4D97-AF65-F5344CB8AC3E}">
        <p14:creationId xmlns="" xmlns:p14="http://schemas.microsoft.com/office/powerpoint/2010/main" val="60060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>
          <a:xfrm>
            <a:off x="152400" y="685800"/>
            <a:ext cx="8839200" cy="4787122"/>
            <a:chOff x="152400" y="685800"/>
            <a:chExt cx="8839200" cy="4787122"/>
          </a:xfrm>
        </p:grpSpPr>
        <p:pic>
          <p:nvPicPr>
            <p:cNvPr id="4099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b="20165"/>
            <a:stretch>
              <a:fillRect/>
            </a:stretch>
          </p:blipFill>
          <p:spPr bwMode="auto">
            <a:xfrm>
              <a:off x="3228975" y="1704506"/>
              <a:ext cx="5762625" cy="27150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10800000">
              <a:off x="152400" y="685800"/>
              <a:ext cx="2971800" cy="47871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5" name="TextBox 4"/>
          <p:cNvSpPr txBox="1"/>
          <p:nvPr/>
        </p:nvSpPr>
        <p:spPr>
          <a:xfrm>
            <a:off x="4953000" y="4495800"/>
            <a:ext cx="2667000" cy="36933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N" dirty="0" smtClean="0"/>
              <a:t>Teat Ring Block</a:t>
            </a:r>
            <a:endParaRPr lang="en-IN" dirty="0"/>
          </a:p>
        </p:txBody>
      </p:sp>
    </p:spTree>
    <p:extLst>
      <p:ext uri="{BB962C8B-B14F-4D97-AF65-F5344CB8AC3E}">
        <p14:creationId xmlns="" xmlns:p14="http://schemas.microsoft.com/office/powerpoint/2010/main" val="157229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842</TotalTime>
  <Words>666</Words>
  <Application>Microsoft Office PowerPoint</Application>
  <PresentationFormat>On-screen Show (4:3)</PresentationFormat>
  <Paragraphs>129</Paragraphs>
  <Slides>28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0" baseType="lpstr">
      <vt:lpstr>Office Theme</vt:lpstr>
      <vt:lpstr>Package</vt:lpstr>
      <vt:lpstr>Unit.5: Teat and Udder Surgery</vt:lpstr>
      <vt:lpstr>Anatomy</vt:lpstr>
      <vt:lpstr>Slide 3</vt:lpstr>
      <vt:lpstr>Sonography </vt:lpstr>
      <vt:lpstr>Slide 5</vt:lpstr>
      <vt:lpstr>Slide 6</vt:lpstr>
      <vt:lpstr>Slide 7</vt:lpstr>
      <vt:lpstr>Teat surgery local anesthesia</vt:lpstr>
      <vt:lpstr>Slide 9</vt:lpstr>
      <vt:lpstr>Surgical Condition of Teat Sphicter</vt:lpstr>
      <vt:lpstr>Teat stenosis ( Hard milker)</vt:lpstr>
      <vt:lpstr>Enlarged Teat Orifice: Leaker/Free Milker</vt:lpstr>
      <vt:lpstr>Udder Abscess</vt:lpstr>
      <vt:lpstr>Slide 14</vt:lpstr>
      <vt:lpstr> Blind Teat </vt:lpstr>
      <vt:lpstr>Surgical Condition Of Gland Cistern And Teat Cistern</vt:lpstr>
      <vt:lpstr>Slide 17</vt:lpstr>
      <vt:lpstr>Slide 18</vt:lpstr>
      <vt:lpstr>Lactoliths (Milk Stone)</vt:lpstr>
      <vt:lpstr>Affections on Epithelial Surface</vt:lpstr>
      <vt:lpstr>Teat Papillomas/Wart</vt:lpstr>
      <vt:lpstr>Obstructive Thelitis</vt:lpstr>
      <vt:lpstr>Slide 23</vt:lpstr>
      <vt:lpstr>Teat Fistula</vt:lpstr>
      <vt:lpstr>Slide 25</vt:lpstr>
      <vt:lpstr>Slide 26</vt:lpstr>
      <vt:lpstr>Deep Laceration of Teat</vt:lpstr>
      <vt:lpstr>Prepubic Tendon Rupture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Teat and Udder Surgery</dc:title>
  <dc:creator>BMP</dc:creator>
  <cp:lastModifiedBy>BMP</cp:lastModifiedBy>
  <cp:revision>97</cp:revision>
  <dcterms:created xsi:type="dcterms:W3CDTF">2006-08-16T00:00:00Z</dcterms:created>
  <dcterms:modified xsi:type="dcterms:W3CDTF">2020-04-16T11:38:58Z</dcterms:modified>
</cp:coreProperties>
</file>