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1" r:id="rId3"/>
    <p:sldId id="325" r:id="rId4"/>
    <p:sldId id="330" r:id="rId5"/>
    <p:sldId id="335" r:id="rId6"/>
    <p:sldId id="336" r:id="rId7"/>
    <p:sldId id="337" r:id="rId8"/>
    <p:sldId id="338" r:id="rId9"/>
    <p:sldId id="339" r:id="rId10"/>
    <p:sldId id="340" r:id="rId11"/>
    <p:sldId id="341" r:id="rId12"/>
    <p:sldId id="332" r:id="rId13"/>
    <p:sldId id="333" r:id="rId14"/>
    <p:sldId id="334" r:id="rId15"/>
    <p:sldId id="303" r:id="rId16"/>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CC66"/>
    <a:srgbClr val="FF9933"/>
    <a:srgbClr val="57B2B9"/>
    <a:srgbClr val="FF6699"/>
    <a:srgbClr val="A50021"/>
    <a:srgbClr val="000066"/>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1828800"/>
            <a:ext cx="7315200" cy="20574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1524000"/>
            <a:ext cx="8686800" cy="2286000"/>
          </a:xfrm>
        </p:spPr>
        <p:txBody>
          <a:bodyPr/>
          <a:lstStyle/>
          <a:p>
            <a:pPr eaLnBrk="1" hangingPunct="1">
              <a:defRPr/>
            </a:pPr>
            <a:r>
              <a:rPr lang="en-US" b="1" dirty="0" smtClean="0">
                <a:solidFill>
                  <a:srgbClr val="FF0000"/>
                </a:solidFill>
              </a:rPr>
              <a:t/>
            </a:r>
            <a:br>
              <a:rPr lang="en-US" b="1" dirty="0" smtClean="0">
                <a:solidFill>
                  <a:srgbClr val="FF0000"/>
                </a:solidFill>
              </a:rPr>
            </a:br>
            <a:r>
              <a:rPr lang="en-US" b="1" dirty="0" smtClean="0">
                <a:solidFill>
                  <a:srgbClr val="FF0000"/>
                </a:solidFill>
              </a:rPr>
              <a:t>Thermal Properties of Frozen Foods</a:t>
            </a:r>
            <a:r>
              <a:rPr lang="en-US" sz="5400" dirty="0" smtClean="0">
                <a:solidFill>
                  <a:srgbClr val="FFFF00"/>
                </a:solidFill>
              </a:rPr>
              <a:t/>
            </a:r>
            <a:br>
              <a:rPr lang="en-US" sz="5400" dirty="0" smtClean="0">
                <a:solidFill>
                  <a:srgbClr val="FFFF00"/>
                </a:solidFill>
              </a:rPr>
            </a:br>
            <a:endParaRPr lang="en-US" sz="40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smtClean="0">
                <a:solidFill>
                  <a:srgbClr val="A50021"/>
                </a:solidFill>
              </a:rPr>
              <a:t>Dr. J. Badshah</a:t>
            </a:r>
          </a:p>
          <a:p>
            <a:pPr eaLnBrk="1" hangingPunct="1">
              <a:lnSpc>
                <a:spcPct val="90000"/>
              </a:lnSpc>
            </a:pPr>
            <a:r>
              <a:rPr lang="en-US" sz="2000" b="1" smtClean="0"/>
              <a:t>University Professor – cum - Chief Scientist</a:t>
            </a:r>
          </a:p>
          <a:p>
            <a:pPr eaLnBrk="1" hangingPunct="1">
              <a:lnSpc>
                <a:spcPct val="90000"/>
              </a:lnSpc>
            </a:pPr>
            <a:r>
              <a:rPr lang="en-US" sz="2000" b="1" smtClean="0"/>
              <a:t>Dairy Engineering Department</a:t>
            </a:r>
          </a:p>
          <a:p>
            <a:pPr eaLnBrk="1" hangingPunct="1">
              <a:lnSpc>
                <a:spcPct val="90000"/>
              </a:lnSpc>
            </a:pPr>
            <a:r>
              <a:rPr lang="en-US" sz="2000" b="1" smtClean="0"/>
              <a:t>Sanjay Gandhi Institute of Dairy Science &amp; Technology, Jagdeopath, Patna</a:t>
            </a:r>
          </a:p>
          <a:p>
            <a:pPr eaLnBrk="1" hangingPunct="1">
              <a:lnSpc>
                <a:spcPct val="90000"/>
              </a:lnSpc>
            </a:pPr>
            <a:r>
              <a:rPr lang="en-US" sz="1800" b="1" smtClean="0"/>
              <a:t>(Bihar Animal Sciences University, Patna)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smtClean="0">
                <a:solidFill>
                  <a:srgbClr val="C00000"/>
                </a:solidFill>
              </a:rPr>
              <a:t>Numerical on Freezing Point Depression</a:t>
            </a:r>
            <a:endParaRPr lang="en-US" sz="2800" b="1" dirty="0">
              <a:solidFill>
                <a:srgbClr val="C00000"/>
              </a:solidFill>
            </a:endParaRPr>
          </a:p>
        </p:txBody>
      </p:sp>
      <p:sp>
        <p:nvSpPr>
          <p:cNvPr id="3" name="Content Placeholder 2"/>
          <p:cNvSpPr>
            <a:spLocks noGrp="1"/>
          </p:cNvSpPr>
          <p:nvPr>
            <p:ph idx="1"/>
          </p:nvPr>
        </p:nvSpPr>
        <p:spPr>
          <a:xfrm>
            <a:off x="457200" y="914400"/>
            <a:ext cx="8229600" cy="5211763"/>
          </a:xfrm>
        </p:spPr>
        <p:txBody>
          <a:bodyPr/>
          <a:lstStyle/>
          <a:p>
            <a:pPr algn="just"/>
            <a:r>
              <a:rPr lang="en-US" sz="2000" dirty="0" smtClean="0"/>
              <a:t>Ex.: Calculate </a:t>
            </a:r>
            <a:r>
              <a:rPr lang="en-US" sz="2000" dirty="0" smtClean="0"/>
              <a:t>the initial freezing point for the ice cream mixes of following composition:</a:t>
            </a:r>
          </a:p>
          <a:p>
            <a:pPr algn="just"/>
            <a:r>
              <a:rPr lang="en-US" sz="2000" dirty="0" smtClean="0"/>
              <a:t>Butterfat =12%, SNF = 12%, Sucrose = 14% and stabilizer =0.25%.Assume lactose is 54.5% of SNF.</a:t>
            </a:r>
          </a:p>
          <a:p>
            <a:pPr algn="just"/>
            <a:r>
              <a:rPr lang="en-US" sz="2000" dirty="0" smtClean="0"/>
              <a:t>Solution: Percent water = 100 – (12 +12+14 +0.25) = 61.75 %</a:t>
            </a:r>
          </a:p>
          <a:p>
            <a:pPr algn="just"/>
            <a:r>
              <a:rPr lang="en-US" sz="2000" dirty="0" smtClean="0"/>
              <a:t>The main solutes causing the depression in freezing point are sucrose and lactose, the fraction of which is calculated as follows:</a:t>
            </a:r>
          </a:p>
          <a:p>
            <a:pPr algn="just"/>
            <a:r>
              <a:rPr lang="en-US" sz="2000" dirty="0" smtClean="0"/>
              <a:t>Fraction of solute= fraction of sucrose + fraction of lactose</a:t>
            </a:r>
          </a:p>
          <a:p>
            <a:pPr algn="just"/>
            <a:r>
              <a:rPr lang="en-US" sz="2000" dirty="0" smtClean="0"/>
              <a:t>		     = 0.14 + 0.545 x 0.12 = 0.2054 g/g mixes</a:t>
            </a:r>
          </a:p>
          <a:p>
            <a:pPr algn="just"/>
            <a:r>
              <a:rPr lang="en-US" sz="2000" dirty="0" smtClean="0"/>
              <a:t>Fraction of solute per 1000 g solvent = (0.2054/0.6175)x1000</a:t>
            </a:r>
          </a:p>
          <a:p>
            <a:pPr algn="just"/>
            <a:r>
              <a:rPr lang="en-US" sz="2000" dirty="0" smtClean="0"/>
              <a:t>Considering molecular weight of both sucrose and lactose as 342, the </a:t>
            </a:r>
            <a:r>
              <a:rPr lang="en-US" sz="2000" dirty="0" err="1" smtClean="0"/>
              <a:t>molality</a:t>
            </a:r>
            <a:r>
              <a:rPr lang="en-US" sz="2000" dirty="0" smtClean="0"/>
              <a:t> of mixes is calculated as:</a:t>
            </a:r>
          </a:p>
          <a:p>
            <a:pPr algn="just"/>
            <a:r>
              <a:rPr lang="en-US" sz="2000" dirty="0" smtClean="0"/>
              <a:t>  </a:t>
            </a:r>
            <a:r>
              <a:rPr lang="en-US" sz="2000" dirty="0" err="1" smtClean="0"/>
              <a:t>Molality</a:t>
            </a:r>
            <a:r>
              <a:rPr lang="en-US" sz="2000" dirty="0" smtClean="0"/>
              <a:t> m = = (0.2054/0.6175)x1000/342 =332.632/342 = 0.9726</a:t>
            </a:r>
          </a:p>
          <a:p>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dirty="0" smtClean="0"/>
              <a:t>Numerical </a:t>
            </a:r>
            <a:r>
              <a:rPr lang="en-US" sz="3200" dirty="0" err="1" smtClean="0"/>
              <a:t>contd</a:t>
            </a:r>
            <a:r>
              <a:rPr lang="en-US" sz="3200" dirty="0" smtClean="0"/>
              <a:t>…</a:t>
            </a:r>
            <a:endParaRPr lang="en-US" sz="3200" dirty="0"/>
          </a:p>
        </p:txBody>
      </p:sp>
      <p:sp>
        <p:nvSpPr>
          <p:cNvPr id="3" name="Content Placeholder 2"/>
          <p:cNvSpPr>
            <a:spLocks noGrp="1"/>
          </p:cNvSpPr>
          <p:nvPr>
            <p:ph idx="1"/>
          </p:nvPr>
        </p:nvSpPr>
        <p:spPr>
          <a:xfrm>
            <a:off x="457200" y="990600"/>
            <a:ext cx="8229600" cy="5135563"/>
          </a:xfrm>
        </p:spPr>
        <p:txBody>
          <a:bodyPr/>
          <a:lstStyle/>
          <a:p>
            <a:pPr algn="just"/>
            <a:r>
              <a:rPr lang="en-US" sz="2000" dirty="0" smtClean="0"/>
              <a:t>Using the formula for freezing point depression from equation 6.0 :</a:t>
            </a:r>
          </a:p>
          <a:p>
            <a:pPr algn="just"/>
            <a:r>
              <a:rPr lang="en-US" sz="2000" dirty="0" smtClean="0"/>
              <a:t>∆</a:t>
            </a:r>
            <a:r>
              <a:rPr lang="en-US" sz="2000" dirty="0" err="1" smtClean="0"/>
              <a:t>T</a:t>
            </a:r>
            <a:r>
              <a:rPr lang="en-US" sz="2000" baseline="-25000" dirty="0" err="1" smtClean="0"/>
              <a:t>f</a:t>
            </a:r>
            <a:r>
              <a:rPr lang="en-US" sz="2000" dirty="0" smtClean="0"/>
              <a:t>   = [</a:t>
            </a:r>
            <a:r>
              <a:rPr lang="en-US" sz="2000" dirty="0" err="1" smtClean="0"/>
              <a:t>R</a:t>
            </a:r>
            <a:r>
              <a:rPr lang="en-US" sz="2000" baseline="-25000" dirty="0" err="1" smtClean="0"/>
              <a:t>g</a:t>
            </a:r>
            <a:r>
              <a:rPr lang="en-US" sz="2000" baseline="-25000" dirty="0" smtClean="0"/>
              <a:t> </a:t>
            </a:r>
            <a:r>
              <a:rPr lang="en-US" sz="2000" dirty="0" smtClean="0"/>
              <a:t>T</a:t>
            </a:r>
            <a:r>
              <a:rPr lang="en-US" sz="2000" baseline="-25000" dirty="0" smtClean="0"/>
              <a:t>wo</a:t>
            </a:r>
            <a:r>
              <a:rPr lang="en-US" sz="2000" baseline="30000" dirty="0" smtClean="0"/>
              <a:t>2</a:t>
            </a:r>
            <a:r>
              <a:rPr lang="en-US" sz="2000" dirty="0" smtClean="0"/>
              <a:t> M</a:t>
            </a:r>
            <a:r>
              <a:rPr lang="en-US" sz="2000" baseline="-25000" dirty="0" smtClean="0"/>
              <a:t>w</a:t>
            </a:r>
            <a:r>
              <a:rPr lang="en-US" sz="2000" dirty="0" smtClean="0"/>
              <a:t>/1000   ∆H] m                                     </a:t>
            </a:r>
          </a:p>
          <a:p>
            <a:pPr algn="just"/>
            <a:r>
              <a:rPr lang="en-US" sz="2000" dirty="0" smtClean="0"/>
              <a:t>∆</a:t>
            </a:r>
            <a:r>
              <a:rPr lang="en-US" sz="2000" dirty="0" err="1" smtClean="0"/>
              <a:t>T</a:t>
            </a:r>
            <a:r>
              <a:rPr lang="en-US" sz="2000" baseline="-25000" dirty="0" err="1" smtClean="0"/>
              <a:t>f</a:t>
            </a:r>
            <a:r>
              <a:rPr lang="en-US" sz="2000" dirty="0" smtClean="0"/>
              <a:t>   ={(1.9872 x (273)</a:t>
            </a:r>
            <a:r>
              <a:rPr lang="en-US" sz="2000" baseline="30000" dirty="0" smtClean="0"/>
              <a:t>2</a:t>
            </a:r>
            <a:r>
              <a:rPr lang="en-US" sz="2000" dirty="0" smtClean="0"/>
              <a:t> x18)/(1000 x 80 x18)}x 0.9726 = 1.801 K</a:t>
            </a:r>
          </a:p>
          <a:p>
            <a:pPr algn="just"/>
            <a:r>
              <a:rPr lang="en-US" sz="2000" dirty="0" smtClean="0"/>
              <a:t>273 - </a:t>
            </a:r>
            <a:r>
              <a:rPr lang="en-US" sz="2000" dirty="0" err="1" smtClean="0"/>
              <a:t>T</a:t>
            </a:r>
            <a:r>
              <a:rPr lang="en-US" sz="2000" baseline="-25000" dirty="0" err="1" smtClean="0"/>
              <a:t>wf</a:t>
            </a:r>
            <a:r>
              <a:rPr lang="en-US" sz="2000" dirty="0" smtClean="0"/>
              <a:t> = 1.801 </a:t>
            </a:r>
          </a:p>
          <a:p>
            <a:pPr algn="just"/>
            <a:r>
              <a:rPr lang="en-US" sz="2000" dirty="0" smtClean="0"/>
              <a:t>Initial Freezing Point = </a:t>
            </a:r>
            <a:r>
              <a:rPr lang="en-US" sz="2000" dirty="0" err="1" smtClean="0"/>
              <a:t>T</a:t>
            </a:r>
            <a:r>
              <a:rPr lang="en-US" sz="2000" baseline="-25000" dirty="0" err="1" smtClean="0"/>
              <a:t>wf</a:t>
            </a:r>
            <a:r>
              <a:rPr lang="en-US" sz="2000" dirty="0" smtClean="0"/>
              <a:t>  =  271.199 K = - 1.801°C</a:t>
            </a:r>
          </a:p>
          <a:p>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200" b="1" dirty="0" smtClean="0">
                <a:solidFill>
                  <a:srgbClr val="FF0000"/>
                </a:solidFill>
              </a:rPr>
              <a:t>Physical &amp; Thermal Properties of Foods</a:t>
            </a:r>
            <a:endParaRPr lang="en-US" sz="3200" b="1" dirty="0">
              <a:solidFill>
                <a:srgbClr val="FF0000"/>
              </a:solidFill>
            </a:endParaRPr>
          </a:p>
        </p:txBody>
      </p:sp>
      <p:sp>
        <p:nvSpPr>
          <p:cNvPr id="3" name="Content Placeholder 2"/>
          <p:cNvSpPr>
            <a:spLocks noGrp="1"/>
          </p:cNvSpPr>
          <p:nvPr>
            <p:ph idx="1"/>
          </p:nvPr>
        </p:nvSpPr>
        <p:spPr>
          <a:xfrm>
            <a:off x="457200" y="1066800"/>
            <a:ext cx="8229600" cy="5059363"/>
          </a:xfrm>
        </p:spPr>
        <p:txBody>
          <a:bodyPr/>
          <a:lstStyle/>
          <a:p>
            <a:r>
              <a:rPr lang="en-US" sz="2000" b="1" dirty="0" smtClean="0"/>
              <a:t>Density</a:t>
            </a:r>
            <a:endParaRPr lang="en-US" sz="2000" dirty="0" smtClean="0"/>
          </a:p>
          <a:p>
            <a:pPr algn="just"/>
            <a:r>
              <a:rPr lang="en-US" sz="2000" dirty="0" smtClean="0"/>
              <a:t>The </a:t>
            </a:r>
            <a:r>
              <a:rPr lang="en-US" sz="2000" dirty="0" smtClean="0"/>
              <a:t>influence of freezing on food product density is relatively small but a dramatic change does occur at and just below the initial freezing temperature. This change can be predicted by the following equation, as discussed by </a:t>
            </a:r>
            <a:r>
              <a:rPr lang="en-US" sz="2000" dirty="0" err="1" smtClean="0"/>
              <a:t>Heldman</a:t>
            </a:r>
            <a:r>
              <a:rPr lang="en-US" sz="2000" dirty="0" smtClean="0"/>
              <a:t> (2001):</a:t>
            </a:r>
          </a:p>
          <a:p>
            <a:pPr algn="just"/>
            <a:r>
              <a:rPr lang="en-US" sz="2000" i="1" dirty="0" smtClean="0"/>
              <a:t>ρ </a:t>
            </a:r>
            <a:r>
              <a:rPr lang="en-US" sz="2000" dirty="0" smtClean="0"/>
              <a:t>= 1/ ∑ </a:t>
            </a:r>
            <a:r>
              <a:rPr lang="en-US" sz="2000" i="1" dirty="0" smtClean="0"/>
              <a:t>( m </a:t>
            </a:r>
            <a:r>
              <a:rPr lang="en-US" sz="2000" dirty="0" err="1" smtClean="0"/>
              <a:t>si</a:t>
            </a:r>
            <a:r>
              <a:rPr lang="en-US" sz="2000" dirty="0" smtClean="0"/>
              <a:t> </a:t>
            </a:r>
            <a:r>
              <a:rPr lang="en-US" sz="2000" i="1" dirty="0" smtClean="0"/>
              <a:t>/ρ </a:t>
            </a:r>
            <a:r>
              <a:rPr lang="en-US" sz="2000" dirty="0" err="1" smtClean="0"/>
              <a:t>si</a:t>
            </a:r>
            <a:r>
              <a:rPr lang="en-US" sz="2000" dirty="0" smtClean="0"/>
              <a:t> </a:t>
            </a:r>
            <a:r>
              <a:rPr lang="en-US" sz="2000" i="1" dirty="0" smtClean="0"/>
              <a:t>)</a:t>
            </a:r>
            <a:endParaRPr lang="en-US" sz="2000" dirty="0" smtClean="0"/>
          </a:p>
          <a:p>
            <a:r>
              <a:rPr lang="en-US" sz="2000" b="1" dirty="0" smtClean="0"/>
              <a:t>Specific </a:t>
            </a:r>
            <a:r>
              <a:rPr lang="en-US" sz="2000" b="1" dirty="0" smtClean="0"/>
              <a:t>Heat</a:t>
            </a:r>
            <a:endParaRPr lang="en-US" sz="2000" dirty="0" smtClean="0"/>
          </a:p>
          <a:p>
            <a:pPr algn="just"/>
            <a:r>
              <a:rPr lang="en-US" sz="2000" dirty="0" smtClean="0"/>
              <a:t>The </a:t>
            </a:r>
            <a:r>
              <a:rPr lang="en-US" sz="2000" dirty="0" smtClean="0"/>
              <a:t>specific heat capacity of a food product can be predicted, based on product composition and the specific heat capacity of individual product components. The following expression was proposed:</a:t>
            </a:r>
          </a:p>
          <a:p>
            <a:pPr algn="just"/>
            <a:r>
              <a:rPr lang="en-US" sz="2000" i="1" dirty="0" smtClean="0"/>
              <a:t>Cp </a:t>
            </a:r>
            <a:r>
              <a:rPr lang="en-US" sz="2000" dirty="0" smtClean="0"/>
              <a:t>= ∑ </a:t>
            </a:r>
            <a:r>
              <a:rPr lang="en-US" sz="2000" i="1" dirty="0" smtClean="0"/>
              <a:t>(C </a:t>
            </a:r>
            <a:r>
              <a:rPr lang="en-US" sz="2000" dirty="0" smtClean="0"/>
              <a:t>psi. </a:t>
            </a:r>
            <a:r>
              <a:rPr lang="en-US" sz="2000" i="1" dirty="0" smtClean="0"/>
              <a:t>m </a:t>
            </a:r>
            <a:r>
              <a:rPr lang="en-US" sz="2000" dirty="0" err="1" smtClean="0"/>
              <a:t>si</a:t>
            </a:r>
            <a:r>
              <a:rPr lang="en-US" sz="2000" dirty="0" smtClean="0"/>
              <a:t> </a:t>
            </a:r>
            <a:r>
              <a:rPr lang="en-US" sz="2000" i="1" dirty="0" smtClean="0"/>
              <a:t>)</a:t>
            </a:r>
            <a:endParaRPr lang="en-US" sz="2000" dirty="0" smtClean="0"/>
          </a:p>
          <a:p>
            <a:pPr algn="just"/>
            <a:r>
              <a:rPr lang="en-US" sz="2000" dirty="0" smtClean="0"/>
              <a:t>where each factor on the right-side of the equation is the product of the mass fraction of a product component and the specific heat capacity of that component. </a:t>
            </a:r>
            <a:endParaRPr lang="en-US" sz="2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dirty="0" smtClean="0">
                <a:solidFill>
                  <a:srgbClr val="FF0000"/>
                </a:solidFill>
              </a:rPr>
              <a:t>Physical and Thermal Properties..contd.</a:t>
            </a:r>
            <a:endParaRPr lang="en-US" sz="3200"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pPr algn="just"/>
            <a:r>
              <a:rPr lang="en-US" sz="2000" dirty="0" smtClean="0"/>
              <a:t>These specific heat magnitudes for the product solids can be used in the prediction of product enthalpy and apparent specific heat.</a:t>
            </a:r>
          </a:p>
          <a:p>
            <a:r>
              <a:rPr lang="en-US" sz="2000" dirty="0" smtClean="0"/>
              <a:t>C</a:t>
            </a:r>
            <a:r>
              <a:rPr lang="en-US" sz="2000" baseline="-25000" dirty="0" smtClean="0"/>
              <a:t>p</a:t>
            </a:r>
            <a:r>
              <a:rPr lang="en-US" sz="2000" dirty="0" smtClean="0"/>
              <a:t> = 4.180 </a:t>
            </a:r>
            <a:r>
              <a:rPr lang="en-US" sz="2000" dirty="0" err="1" smtClean="0"/>
              <a:t>X</a:t>
            </a:r>
            <a:r>
              <a:rPr lang="en-US" sz="2000" baseline="-25000" dirty="0" err="1" smtClean="0"/>
              <a:t>w</a:t>
            </a:r>
            <a:r>
              <a:rPr lang="en-US" sz="2000" dirty="0" smtClean="0"/>
              <a:t> + 1.711 </a:t>
            </a:r>
            <a:r>
              <a:rPr lang="en-US" sz="2000" dirty="0" err="1" smtClean="0"/>
              <a:t>X</a:t>
            </a:r>
            <a:r>
              <a:rPr lang="en-US" sz="2000" baseline="-25000" dirty="0" err="1" smtClean="0"/>
              <a:t>p</a:t>
            </a:r>
            <a:r>
              <a:rPr lang="en-US" sz="2000" dirty="0" smtClean="0"/>
              <a:t> + 1.98 </a:t>
            </a:r>
            <a:r>
              <a:rPr lang="en-US" sz="2000" dirty="0" err="1" smtClean="0"/>
              <a:t>X</a:t>
            </a:r>
            <a:r>
              <a:rPr lang="en-US" sz="2000" baseline="-25000" dirty="0" err="1" smtClean="0"/>
              <a:t>f</a:t>
            </a:r>
            <a:r>
              <a:rPr lang="en-US" sz="2000" dirty="0" smtClean="0"/>
              <a:t> + 1.547 </a:t>
            </a:r>
            <a:r>
              <a:rPr lang="en-US" sz="2000" dirty="0" err="1" smtClean="0"/>
              <a:t>X</a:t>
            </a:r>
            <a:r>
              <a:rPr lang="en-US" sz="2000" baseline="-25000" dirty="0" err="1" smtClean="0"/>
              <a:t>c</a:t>
            </a:r>
            <a:r>
              <a:rPr lang="en-US" sz="2000" dirty="0" smtClean="0"/>
              <a:t> + 0/908 </a:t>
            </a:r>
            <a:r>
              <a:rPr lang="en-US" sz="2000" dirty="0" err="1" smtClean="0"/>
              <a:t>X</a:t>
            </a:r>
            <a:r>
              <a:rPr lang="en-US" sz="2000" baseline="-25000" dirty="0" err="1" smtClean="0"/>
              <a:t>a</a:t>
            </a:r>
            <a:r>
              <a:rPr lang="en-US" sz="2000" baseline="-25000" dirty="0" smtClean="0"/>
              <a:t>, ; </a:t>
            </a:r>
            <a:r>
              <a:rPr lang="en-US" sz="2000" dirty="0" smtClean="0"/>
              <a:t>kJ/kg</a:t>
            </a:r>
            <a:r>
              <a:rPr lang="en-US" sz="2000" baseline="30000" dirty="0" smtClean="0"/>
              <a:t>0</a:t>
            </a:r>
            <a:r>
              <a:rPr lang="en-US" sz="2000" dirty="0" smtClean="0"/>
              <a:t>C </a:t>
            </a:r>
            <a:r>
              <a:rPr lang="en-US" sz="2000" baseline="-25000" dirty="0" smtClean="0"/>
              <a:t>……….</a:t>
            </a:r>
            <a:r>
              <a:rPr lang="en-US" sz="2000" dirty="0" smtClean="0"/>
              <a:t>Cho’s and </a:t>
            </a:r>
            <a:r>
              <a:rPr lang="en-US" sz="2000" dirty="0" err="1" smtClean="0"/>
              <a:t>Oko’s</a:t>
            </a:r>
            <a:r>
              <a:rPr lang="en-US" sz="2000" dirty="0" smtClean="0"/>
              <a:t> Model</a:t>
            </a:r>
          </a:p>
          <a:p>
            <a:r>
              <a:rPr lang="en-US" sz="2000" dirty="0" smtClean="0"/>
              <a:t>Where, </a:t>
            </a:r>
            <a:r>
              <a:rPr lang="en-US" sz="2000" dirty="0" err="1" smtClean="0"/>
              <a:t>X</a:t>
            </a:r>
            <a:r>
              <a:rPr lang="en-US" sz="2000" baseline="-25000" dirty="0" err="1" smtClean="0"/>
              <a:t>w</a:t>
            </a:r>
            <a:r>
              <a:rPr lang="en-US" sz="2000" dirty="0" smtClean="0"/>
              <a:t>: water </a:t>
            </a:r>
            <a:r>
              <a:rPr lang="en-US" sz="2000" dirty="0" smtClean="0"/>
              <a:t>fraction,    </a:t>
            </a:r>
            <a:r>
              <a:rPr lang="en-US" sz="2000" dirty="0" err="1" smtClean="0"/>
              <a:t>Xp</a:t>
            </a:r>
            <a:r>
              <a:rPr lang="en-US" sz="2000" dirty="0" smtClean="0"/>
              <a:t>: Protein fraction</a:t>
            </a:r>
          </a:p>
          <a:p>
            <a:r>
              <a:rPr lang="en-US" sz="2000" dirty="0" err="1" smtClean="0"/>
              <a:t>X</a:t>
            </a:r>
            <a:r>
              <a:rPr lang="en-US" sz="2000" baseline="-25000" dirty="0" err="1" smtClean="0"/>
              <a:t>f</a:t>
            </a:r>
            <a:r>
              <a:rPr lang="en-US" sz="2000" dirty="0" smtClean="0"/>
              <a:t>: Fat </a:t>
            </a:r>
            <a:r>
              <a:rPr lang="en-US" sz="2000" dirty="0" smtClean="0"/>
              <a:t>fraction,  </a:t>
            </a:r>
            <a:r>
              <a:rPr lang="en-US" sz="2000" dirty="0" err="1" smtClean="0"/>
              <a:t>X</a:t>
            </a:r>
            <a:r>
              <a:rPr lang="en-US" sz="2000" baseline="-25000" dirty="0" err="1" smtClean="0"/>
              <a:t>c</a:t>
            </a:r>
            <a:r>
              <a:rPr lang="en-US" sz="2000" baseline="-25000" dirty="0" smtClean="0"/>
              <a:t>: </a:t>
            </a:r>
            <a:r>
              <a:rPr lang="en-US" sz="2000" dirty="0" smtClean="0"/>
              <a:t>Carbohydrate </a:t>
            </a:r>
            <a:r>
              <a:rPr lang="en-US" sz="2000" dirty="0" smtClean="0"/>
              <a:t>fraction,  X</a:t>
            </a:r>
            <a:r>
              <a:rPr lang="en-US" sz="2000" baseline="-25000" dirty="0" smtClean="0"/>
              <a:t>A</a:t>
            </a:r>
            <a:r>
              <a:rPr lang="en-US" sz="2000" baseline="-25000" dirty="0" smtClean="0"/>
              <a:t>: </a:t>
            </a:r>
            <a:r>
              <a:rPr lang="en-US" sz="2000" dirty="0" smtClean="0"/>
              <a:t>Ash fraction</a:t>
            </a:r>
          </a:p>
          <a:p>
            <a:r>
              <a:rPr lang="en-US" sz="2000" b="1" dirty="0" smtClean="0"/>
              <a:t>Thermal </a:t>
            </a:r>
            <a:r>
              <a:rPr lang="en-US" sz="2000" b="1" dirty="0" smtClean="0"/>
              <a:t>Conductivity</a:t>
            </a:r>
            <a:endParaRPr lang="en-US" sz="2000" dirty="0" smtClean="0"/>
          </a:p>
          <a:p>
            <a:pPr algn="just"/>
            <a:r>
              <a:rPr lang="en-US" sz="2000" dirty="0" smtClean="0"/>
              <a:t>Thermal conductivity (λ) is the intrinsic property of a material which relates its ability to conduct heat. Heat transfer by conduction involves transfer of energy within a material without any motion of the material as a whole. </a:t>
            </a:r>
          </a:p>
          <a:p>
            <a:pPr algn="just"/>
            <a:r>
              <a:rPr lang="en-US" sz="2000" dirty="0" smtClean="0"/>
              <a:t>The thermal conductivity magnitudes of most food products are a function of water content and the physical structure of the product. Many models suggested for prediction of thermal conductivity are based on moisture content and do not consider structural orientation. </a:t>
            </a:r>
            <a:endParaRPr lang="en-US"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3200" b="1" dirty="0" smtClean="0">
                <a:solidFill>
                  <a:srgbClr val="C00000"/>
                </a:solidFill>
              </a:rPr>
              <a:t>Thermal Properties…contd.</a:t>
            </a:r>
            <a:endParaRPr lang="en-US" sz="3200" b="1" dirty="0">
              <a:solidFill>
                <a:srgbClr val="C00000"/>
              </a:solidFill>
            </a:endParaRPr>
          </a:p>
        </p:txBody>
      </p:sp>
      <p:sp>
        <p:nvSpPr>
          <p:cNvPr id="3" name="Content Placeholder 2"/>
          <p:cNvSpPr>
            <a:spLocks noGrp="1"/>
          </p:cNvSpPr>
          <p:nvPr>
            <p:ph idx="1"/>
          </p:nvPr>
        </p:nvSpPr>
        <p:spPr>
          <a:xfrm>
            <a:off x="457200" y="838200"/>
            <a:ext cx="8229600" cy="5287963"/>
          </a:xfrm>
        </p:spPr>
        <p:txBody>
          <a:bodyPr/>
          <a:lstStyle/>
          <a:p>
            <a:r>
              <a:rPr lang="en-US" sz="2000" dirty="0" smtClean="0"/>
              <a:t>The </a:t>
            </a:r>
            <a:r>
              <a:rPr lang="en-US" sz="2000" dirty="0" err="1" smtClean="0"/>
              <a:t>Choi’s</a:t>
            </a:r>
            <a:r>
              <a:rPr lang="en-US" sz="2000" dirty="0" smtClean="0"/>
              <a:t> and </a:t>
            </a:r>
            <a:r>
              <a:rPr lang="en-US" sz="2000" dirty="0" err="1" smtClean="0"/>
              <a:t>Oko’s</a:t>
            </a:r>
            <a:r>
              <a:rPr lang="en-US" sz="2000" dirty="0" smtClean="0"/>
              <a:t> Model for prediction of thermal conductivity is as follows.</a:t>
            </a:r>
          </a:p>
          <a:p>
            <a:r>
              <a:rPr lang="en-US" sz="2000" dirty="0" smtClean="0"/>
              <a:t>K = 0.58 </a:t>
            </a:r>
            <a:r>
              <a:rPr lang="en-US" sz="2000" dirty="0" err="1" smtClean="0"/>
              <a:t>X</a:t>
            </a:r>
            <a:r>
              <a:rPr lang="en-US" sz="2000" baseline="-25000" dirty="0" err="1" smtClean="0"/>
              <a:t>w</a:t>
            </a:r>
            <a:r>
              <a:rPr lang="en-US" sz="2000" dirty="0" smtClean="0"/>
              <a:t> + 0.155 </a:t>
            </a:r>
            <a:r>
              <a:rPr lang="en-US" sz="2000" dirty="0" err="1" smtClean="0"/>
              <a:t>X</a:t>
            </a:r>
            <a:r>
              <a:rPr lang="en-US" sz="2000" baseline="-25000" dirty="0" err="1" smtClean="0"/>
              <a:t>p</a:t>
            </a:r>
            <a:r>
              <a:rPr lang="en-US" sz="2000" dirty="0" smtClean="0"/>
              <a:t> + 0.25 </a:t>
            </a:r>
            <a:r>
              <a:rPr lang="en-US" sz="2000" dirty="0" err="1" smtClean="0"/>
              <a:t>X</a:t>
            </a:r>
            <a:r>
              <a:rPr lang="en-US" sz="2000" baseline="-25000" dirty="0" err="1" smtClean="0"/>
              <a:t>c</a:t>
            </a:r>
            <a:r>
              <a:rPr lang="en-US" sz="2000" dirty="0" smtClean="0"/>
              <a:t> + 0.16 </a:t>
            </a:r>
            <a:r>
              <a:rPr lang="en-US" sz="2000" dirty="0" err="1" smtClean="0"/>
              <a:t>X</a:t>
            </a:r>
            <a:r>
              <a:rPr lang="en-US" sz="2000" baseline="-25000" dirty="0" err="1" smtClean="0"/>
              <a:t>f</a:t>
            </a:r>
            <a:r>
              <a:rPr lang="en-US" sz="2000" dirty="0" smtClean="0"/>
              <a:t> + 0.135 </a:t>
            </a:r>
            <a:r>
              <a:rPr lang="en-US" sz="2000" dirty="0" err="1" smtClean="0"/>
              <a:t>X</a:t>
            </a:r>
            <a:r>
              <a:rPr lang="en-US" sz="2000" baseline="-25000" dirty="0" err="1" smtClean="0"/>
              <a:t>a</a:t>
            </a:r>
            <a:r>
              <a:rPr lang="en-US" sz="2000" baseline="-25000" dirty="0" smtClean="0"/>
              <a:t> , </a:t>
            </a:r>
            <a:r>
              <a:rPr lang="en-US" sz="2000" dirty="0" smtClean="0"/>
              <a:t>W/m ºK </a:t>
            </a:r>
            <a:r>
              <a:rPr lang="en-US" sz="2000" baseline="-25000" dirty="0" smtClean="0"/>
              <a:t>……….</a:t>
            </a:r>
            <a:r>
              <a:rPr lang="en-US" sz="2000" dirty="0" smtClean="0"/>
              <a:t>Cho’s and </a:t>
            </a:r>
            <a:r>
              <a:rPr lang="en-US" sz="2000" dirty="0" err="1" smtClean="0"/>
              <a:t>Oko’s</a:t>
            </a:r>
            <a:r>
              <a:rPr lang="en-US" sz="2000" dirty="0" smtClean="0"/>
              <a:t> Model</a:t>
            </a:r>
          </a:p>
          <a:p>
            <a:r>
              <a:rPr lang="en-US" sz="2000" dirty="0" smtClean="0"/>
              <a:t>Where, </a:t>
            </a:r>
            <a:r>
              <a:rPr lang="en-US" sz="2000" dirty="0" err="1" smtClean="0"/>
              <a:t>X</a:t>
            </a:r>
            <a:r>
              <a:rPr lang="en-US" sz="2000" baseline="-25000" dirty="0" err="1" smtClean="0"/>
              <a:t>w</a:t>
            </a:r>
            <a:r>
              <a:rPr lang="en-US" sz="2000" dirty="0" smtClean="0"/>
              <a:t>: water fraction</a:t>
            </a:r>
          </a:p>
          <a:p>
            <a:r>
              <a:rPr lang="en-US" sz="2000" dirty="0" err="1" smtClean="0"/>
              <a:t>Xp</a:t>
            </a:r>
            <a:r>
              <a:rPr lang="en-US" sz="2000" dirty="0" smtClean="0"/>
              <a:t>: Protein fraction</a:t>
            </a:r>
          </a:p>
          <a:p>
            <a:r>
              <a:rPr lang="en-US" sz="2000" dirty="0" err="1" smtClean="0"/>
              <a:t>X</a:t>
            </a:r>
            <a:r>
              <a:rPr lang="en-US" sz="2000" baseline="-25000" dirty="0" err="1" smtClean="0"/>
              <a:t>f</a:t>
            </a:r>
            <a:r>
              <a:rPr lang="en-US" sz="2000" dirty="0" smtClean="0"/>
              <a:t>: Fat fraction</a:t>
            </a:r>
          </a:p>
          <a:p>
            <a:r>
              <a:rPr lang="en-US" sz="2000" dirty="0" err="1" smtClean="0"/>
              <a:t>X</a:t>
            </a:r>
            <a:r>
              <a:rPr lang="en-US" sz="2000" baseline="-25000" dirty="0" err="1" smtClean="0"/>
              <a:t>c</a:t>
            </a:r>
            <a:r>
              <a:rPr lang="en-US" sz="2000" baseline="-25000" dirty="0" smtClean="0"/>
              <a:t>: </a:t>
            </a:r>
            <a:r>
              <a:rPr lang="en-US" sz="2000" dirty="0" smtClean="0"/>
              <a:t>Carbohydrate fraction</a:t>
            </a:r>
          </a:p>
          <a:p>
            <a:r>
              <a:rPr lang="en-US" sz="2000" dirty="0" err="1" smtClean="0"/>
              <a:t>X</a:t>
            </a:r>
            <a:r>
              <a:rPr lang="en-US" sz="2000" baseline="-25000" dirty="0" err="1" smtClean="0"/>
              <a:t>a</a:t>
            </a:r>
            <a:r>
              <a:rPr lang="en-US" sz="2000" baseline="-25000" dirty="0" smtClean="0"/>
              <a:t>: </a:t>
            </a:r>
            <a:r>
              <a:rPr lang="en-US" sz="2000" dirty="0" smtClean="0"/>
              <a:t>Ash </a:t>
            </a:r>
            <a:r>
              <a:rPr lang="en-US" sz="2000" dirty="0" smtClean="0"/>
              <a:t>fraction</a:t>
            </a:r>
          </a:p>
          <a:p>
            <a:r>
              <a:rPr lang="en-US" sz="2000" b="1" dirty="0" smtClean="0"/>
              <a:t>Thermal Diffusivity</a:t>
            </a:r>
            <a:endParaRPr lang="en-US" sz="2000" dirty="0" smtClean="0"/>
          </a:p>
          <a:p>
            <a:pPr algn="just"/>
            <a:r>
              <a:rPr lang="en-US" sz="2000" dirty="0" smtClean="0"/>
              <a:t>A measure of the rate at which a temperature disturbance at one point in a body travels to another point. It is expressed by the relationship </a:t>
            </a:r>
            <a:r>
              <a:rPr lang="en-US" sz="2000" i="1" dirty="0" smtClean="0"/>
              <a:t>K/ </a:t>
            </a:r>
            <a:r>
              <a:rPr lang="en-US" sz="2000" i="1" dirty="0" smtClean="0"/>
              <a:t>ρ </a:t>
            </a:r>
            <a:r>
              <a:rPr lang="en-US" sz="2000" i="1" dirty="0" smtClean="0"/>
              <a:t>C</a:t>
            </a:r>
            <a:r>
              <a:rPr lang="en-US" sz="2000" i="1" baseline="-25000" dirty="0" smtClean="0"/>
              <a:t>p</a:t>
            </a:r>
            <a:r>
              <a:rPr lang="en-US" sz="2000" i="1" dirty="0" smtClean="0"/>
              <a:t>,</a:t>
            </a:r>
            <a:r>
              <a:rPr lang="en-US" sz="2000" dirty="0" smtClean="0"/>
              <a:t> where </a:t>
            </a:r>
            <a:r>
              <a:rPr lang="en-US" sz="2000" i="1" dirty="0" smtClean="0"/>
              <a:t>K</a:t>
            </a:r>
            <a:r>
              <a:rPr lang="en-US" sz="2000" dirty="0" smtClean="0"/>
              <a:t> is the coefficient of thermal conductivity, </a:t>
            </a:r>
            <a:r>
              <a:rPr lang="en-US" sz="2000" i="1" dirty="0" smtClean="0"/>
              <a:t> ρ </a:t>
            </a:r>
            <a:r>
              <a:rPr lang="en-US" sz="2000" dirty="0" smtClean="0"/>
              <a:t> is the density, and </a:t>
            </a:r>
            <a:r>
              <a:rPr lang="en-US" sz="2000" i="1" dirty="0" smtClean="0"/>
              <a:t>C</a:t>
            </a:r>
            <a:r>
              <a:rPr lang="en-US" sz="2000" i="1" baseline="-25000" dirty="0" smtClean="0"/>
              <a:t>p</a:t>
            </a:r>
            <a:r>
              <a:rPr lang="en-US" sz="2000" dirty="0" smtClean="0"/>
              <a:t> is the specific heat at constant pressure. </a:t>
            </a:r>
          </a:p>
          <a:p>
            <a:endParaRPr lang="en-US" sz="2000" dirty="0" smtClean="0"/>
          </a:p>
          <a:p>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FF0000"/>
                </a:solidFill>
              </a:rPr>
              <a:t>Introduction</a:t>
            </a:r>
            <a:endParaRPr lang="en-US" sz="3200" b="1" dirty="0">
              <a:solidFill>
                <a:srgbClr val="FF0000"/>
              </a:solidFill>
            </a:endParaRPr>
          </a:p>
        </p:txBody>
      </p:sp>
      <p:sp>
        <p:nvSpPr>
          <p:cNvPr id="3" name="Content Placeholder 2"/>
          <p:cNvSpPr>
            <a:spLocks noGrp="1"/>
          </p:cNvSpPr>
          <p:nvPr>
            <p:ph idx="1"/>
          </p:nvPr>
        </p:nvSpPr>
        <p:spPr>
          <a:xfrm>
            <a:off x="457200" y="762000"/>
            <a:ext cx="8229600" cy="5364163"/>
          </a:xfrm>
        </p:spPr>
        <p:txBody>
          <a:bodyPr/>
          <a:lstStyle/>
          <a:p>
            <a:r>
              <a:rPr lang="en-US" sz="2000" dirty="0" smtClean="0"/>
              <a:t>Importance and Needs of modeling </a:t>
            </a:r>
            <a:r>
              <a:rPr lang="en-US" sz="2000" dirty="0" smtClean="0"/>
              <a:t>equation and </a:t>
            </a:r>
            <a:r>
              <a:rPr lang="en-US" sz="2000" dirty="0" smtClean="0"/>
              <a:t>tabulated </a:t>
            </a:r>
            <a:r>
              <a:rPr lang="en-US" sz="2000" dirty="0" smtClean="0"/>
              <a:t>values</a:t>
            </a:r>
          </a:p>
          <a:p>
            <a:pPr>
              <a:buNone/>
            </a:pPr>
            <a:endParaRPr lang="en-US" sz="2000" dirty="0" smtClean="0"/>
          </a:p>
          <a:p>
            <a:r>
              <a:rPr lang="en-US" sz="2000" dirty="0" smtClean="0"/>
              <a:t>Density</a:t>
            </a:r>
          </a:p>
          <a:p>
            <a:pPr>
              <a:buNone/>
            </a:pPr>
            <a:endParaRPr lang="en-US" sz="2000" dirty="0" smtClean="0"/>
          </a:p>
          <a:p>
            <a:r>
              <a:rPr lang="en-US" sz="2000" dirty="0" smtClean="0"/>
              <a:t>Specific </a:t>
            </a:r>
            <a:r>
              <a:rPr lang="en-US" sz="2000" dirty="0" smtClean="0"/>
              <a:t>Heat</a:t>
            </a:r>
          </a:p>
          <a:p>
            <a:pPr>
              <a:buNone/>
            </a:pPr>
            <a:endParaRPr lang="en-US" sz="2000" dirty="0" smtClean="0"/>
          </a:p>
          <a:p>
            <a:r>
              <a:rPr lang="en-US" sz="2000" dirty="0" smtClean="0"/>
              <a:t>Thermal </a:t>
            </a:r>
            <a:r>
              <a:rPr lang="en-US" sz="2000" dirty="0" smtClean="0"/>
              <a:t>Conductivity</a:t>
            </a:r>
          </a:p>
          <a:p>
            <a:pPr>
              <a:buNone/>
            </a:pPr>
            <a:endParaRPr lang="en-US" sz="2000" dirty="0" smtClean="0"/>
          </a:p>
          <a:p>
            <a:r>
              <a:rPr lang="en-US" sz="2000" dirty="0" smtClean="0"/>
              <a:t>Thermal </a:t>
            </a:r>
            <a:r>
              <a:rPr lang="en-US" sz="2000" dirty="0" smtClean="0"/>
              <a:t>Diffusivity</a:t>
            </a:r>
          </a:p>
          <a:p>
            <a:pPr>
              <a:buNone/>
            </a:pPr>
            <a:endParaRPr lang="en-US" sz="2000" dirty="0" smtClean="0"/>
          </a:p>
          <a:p>
            <a:r>
              <a:rPr lang="en-US" sz="2000" dirty="0" smtClean="0"/>
              <a:t>Freezing </a:t>
            </a:r>
            <a:r>
              <a:rPr lang="en-US" sz="2000" smtClean="0"/>
              <a:t>Point </a:t>
            </a:r>
            <a:r>
              <a:rPr lang="en-US" sz="2000" smtClean="0"/>
              <a:t>Depression</a:t>
            </a:r>
          </a:p>
          <a:p>
            <a:pPr>
              <a:buNone/>
            </a:pPr>
            <a:endParaRPr lang="en-US" sz="2000" dirty="0" smtClean="0"/>
          </a:p>
          <a:p>
            <a:r>
              <a:rPr lang="en-US" sz="2000" dirty="0" smtClean="0"/>
              <a:t>Thermodynamics of Food Freezing</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381000"/>
            <a:ext cx="7772400" cy="381000"/>
          </a:xfrm>
        </p:spPr>
        <p:txBody>
          <a:bodyPr>
            <a:normAutofit fontScale="90000"/>
          </a:bodyPr>
          <a:lstStyle/>
          <a:p>
            <a:pPr eaLnBrk="1" fontAlgn="auto" hangingPunct="1">
              <a:spcAft>
                <a:spcPts val="0"/>
              </a:spcAft>
              <a:defRPr/>
            </a:pPr>
            <a:r>
              <a:rPr lang="en-US" sz="2800" b="1" dirty="0" smtClean="0">
                <a:solidFill>
                  <a:srgbClr val="FF0000"/>
                </a:solidFill>
              </a:rPr>
              <a:t>Thermodynamics of Food Freezing</a:t>
            </a:r>
            <a:endParaRPr lang="en-US" sz="2800" dirty="0" smtClean="0">
              <a:solidFill>
                <a:srgbClr val="FF0000"/>
              </a:solidFill>
            </a:endParaRPr>
          </a:p>
        </p:txBody>
      </p:sp>
      <p:sp>
        <p:nvSpPr>
          <p:cNvPr id="3075" name="Content Placeholder 2"/>
          <p:cNvSpPr>
            <a:spLocks noGrp="1"/>
          </p:cNvSpPr>
          <p:nvPr>
            <p:ph idx="1"/>
          </p:nvPr>
        </p:nvSpPr>
        <p:spPr>
          <a:xfrm>
            <a:off x="304800" y="838200"/>
            <a:ext cx="8610600" cy="5638800"/>
          </a:xfrm>
        </p:spPr>
        <p:txBody>
          <a:bodyPr>
            <a:noAutofit/>
          </a:bodyPr>
          <a:lstStyle/>
          <a:p>
            <a:pPr>
              <a:buFont typeface="Wingdings" pitchFamily="2" charset="2"/>
              <a:buChar char="q"/>
            </a:pPr>
            <a:r>
              <a:rPr lang="en-US" sz="2000" dirty="0" smtClean="0"/>
              <a:t>Importance of </a:t>
            </a:r>
            <a:r>
              <a:rPr lang="en-US" sz="2000" dirty="0" err="1" smtClean="0"/>
              <a:t>of</a:t>
            </a:r>
            <a:r>
              <a:rPr lang="en-US" sz="2000" dirty="0" smtClean="0"/>
              <a:t> Foods and Freezing</a:t>
            </a:r>
          </a:p>
          <a:p>
            <a:pPr>
              <a:buNone/>
            </a:pPr>
            <a:endParaRPr lang="en-US" sz="2000" dirty="0" smtClean="0"/>
          </a:p>
          <a:p>
            <a:pPr>
              <a:buFont typeface="Wingdings" pitchFamily="2" charset="2"/>
              <a:buChar char="q"/>
            </a:pPr>
            <a:r>
              <a:rPr lang="en-US" sz="2000" dirty="0" smtClean="0"/>
              <a:t>Reduction of the activity of microorganisms and enzymes\</a:t>
            </a:r>
          </a:p>
          <a:p>
            <a:pPr>
              <a:buNone/>
            </a:pPr>
            <a:endParaRPr lang="en-US" sz="2000" dirty="0" smtClean="0"/>
          </a:p>
          <a:p>
            <a:pPr>
              <a:buFont typeface="Wingdings" pitchFamily="2" charset="2"/>
              <a:buChar char="q"/>
            </a:pPr>
            <a:r>
              <a:rPr lang="en-US" sz="2000" dirty="0" smtClean="0"/>
              <a:t>Crystallization of water in Foods</a:t>
            </a:r>
          </a:p>
          <a:p>
            <a:pPr>
              <a:buNone/>
            </a:pPr>
            <a:endParaRPr lang="en-US" sz="2000" dirty="0" smtClean="0"/>
          </a:p>
          <a:p>
            <a:pPr>
              <a:buFont typeface="Wingdings" pitchFamily="2" charset="2"/>
              <a:buChar char="q"/>
            </a:pPr>
            <a:r>
              <a:rPr lang="en-US" sz="2000" dirty="0" smtClean="0"/>
              <a:t>Physical and Thermal Properties of frozen Foods and their variations with temperature and concentration</a:t>
            </a:r>
          </a:p>
          <a:p>
            <a:pPr>
              <a:buNone/>
            </a:pPr>
            <a:endParaRPr lang="en-US" sz="2000" dirty="0" smtClean="0"/>
          </a:p>
          <a:p>
            <a:pPr>
              <a:buFont typeface="Wingdings" pitchFamily="2" charset="2"/>
              <a:buChar char="q"/>
            </a:pPr>
            <a:r>
              <a:rPr lang="en-US" sz="2000" dirty="0" smtClean="0"/>
              <a:t>Refrigeration requirement or enthalpy change for freezing and prediction of freezing rates</a:t>
            </a:r>
          </a:p>
          <a:p>
            <a:pPr>
              <a:buNone/>
            </a:pPr>
            <a:endParaRPr lang="en-US" sz="2000" dirty="0" smtClean="0"/>
          </a:p>
          <a:p>
            <a:pPr>
              <a:buFont typeface="Wingdings" pitchFamily="2" charset="2"/>
              <a:buChar char="q"/>
            </a:pPr>
            <a:r>
              <a:rPr lang="en-US" sz="2000" dirty="0" smtClean="0"/>
              <a:t>Rate of Refrigeration </a:t>
            </a:r>
            <a:r>
              <a:rPr lang="en-US" sz="2000" dirty="0" err="1" smtClean="0"/>
              <a:t>requiements</a:t>
            </a:r>
            <a:r>
              <a:rPr lang="en-US" sz="2000" dirty="0" smtClean="0"/>
              <a:t>, design of refrigeration system and Design of Freezers</a:t>
            </a:r>
          </a:p>
          <a:p>
            <a:pPr>
              <a:buFont typeface="Wingdings" pitchFamily="2" charset="2"/>
              <a:buChar char="q"/>
            </a:pPr>
            <a:r>
              <a:rPr lang="en-US" sz="2000" dirty="0" smtClean="0"/>
              <a:t>Quality of frozen foods &amp; Rate of Nucleation and rate of ice crystal growth depends on properties and rate of freezing</a:t>
            </a:r>
            <a:endParaRPr lang="en-US" sz="2000" dirty="0" smtClean="0"/>
          </a:p>
          <a:p>
            <a:pPr>
              <a:buNone/>
            </a:pPr>
            <a:endParaRPr lang="en-US" sz="2000" dirty="0" smtClean="0"/>
          </a:p>
          <a:p>
            <a:endParaRPr lang="en-US" sz="2000" dirty="0" smtClean="0"/>
          </a:p>
          <a:p>
            <a:endParaRPr lang="en-US" sz="2000" dirty="0" smtClean="0"/>
          </a:p>
          <a:p>
            <a:endParaRPr lang="en-US" sz="2000" dirty="0" smtClean="0"/>
          </a:p>
          <a:p>
            <a:endParaRPr lang="en-US" sz="2000" dirty="0" smtClean="0"/>
          </a:p>
          <a:p>
            <a:pPr>
              <a:buNone/>
            </a:pPr>
            <a:endParaRPr lang="en-US" sz="2000" dirty="0" smtClean="0"/>
          </a:p>
          <a:p>
            <a:pPr algn="just"/>
            <a:endParaRPr lang="en-US"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C00000"/>
                </a:solidFill>
              </a:rPr>
              <a:t>Freezing Point </a:t>
            </a:r>
            <a:r>
              <a:rPr lang="en-US" sz="2800" b="1" dirty="0" err="1" smtClean="0">
                <a:solidFill>
                  <a:srgbClr val="C00000"/>
                </a:solidFill>
              </a:rPr>
              <a:t>Depresssion</a:t>
            </a:r>
            <a:endParaRPr lang="en-US" sz="2800" dirty="0" smtClean="0">
              <a:solidFill>
                <a:srgbClr val="C00000"/>
              </a:solidFill>
            </a:endParaRPr>
          </a:p>
        </p:txBody>
      </p:sp>
      <p:sp>
        <p:nvSpPr>
          <p:cNvPr id="3" name="Content Placeholder 2"/>
          <p:cNvSpPr>
            <a:spLocks noGrp="1"/>
          </p:cNvSpPr>
          <p:nvPr>
            <p:ph idx="1"/>
          </p:nvPr>
        </p:nvSpPr>
        <p:spPr>
          <a:xfrm>
            <a:off x="457200" y="990600"/>
            <a:ext cx="8229600" cy="5410200"/>
          </a:xfrm>
        </p:spPr>
        <p:txBody>
          <a:bodyPr/>
          <a:lstStyle/>
          <a:p>
            <a:pPr algn="just"/>
            <a:r>
              <a:rPr lang="en-US" sz="2000" dirty="0" smtClean="0"/>
              <a:t>The </a:t>
            </a:r>
            <a:r>
              <a:rPr lang="en-US" sz="2000" dirty="0" smtClean="0"/>
              <a:t>actual or initial freezing point of water in the product will be depressed to some level below that expected for pure </a:t>
            </a:r>
            <a:r>
              <a:rPr lang="en-US" sz="2000" dirty="0" smtClean="0"/>
              <a:t>water due to dissolved solutes such as salts and carbohydrates directly and the components fat and protein depressed indirectly.</a:t>
            </a:r>
            <a:endParaRPr lang="en-US" sz="2000" dirty="0" smtClean="0"/>
          </a:p>
          <a:p>
            <a:pPr algn="just"/>
            <a:r>
              <a:rPr lang="en-US" sz="2000" dirty="0" smtClean="0"/>
              <a:t>The magnitude of this freezing point depression becomes a direct function of the molecular weight and concentration of the solute in the food product and in solution in the water.</a:t>
            </a:r>
          </a:p>
          <a:p>
            <a:pPr algn="just"/>
            <a:r>
              <a:rPr lang="en-US" sz="2000" dirty="0" smtClean="0"/>
              <a:t>The expression or expression which predicts the extent of freezing point depression can be derived from thermodynamic relationships based on equilibrium between the states of a system. The final form is given by</a:t>
            </a:r>
          </a:p>
          <a:p>
            <a:pPr algn="just"/>
            <a:r>
              <a:rPr lang="en-US" sz="2000" dirty="0" smtClean="0"/>
              <a:t>(</a:t>
            </a:r>
            <a:r>
              <a:rPr lang="en-US" sz="2000" dirty="0" err="1" smtClean="0"/>
              <a:t>W</a:t>
            </a:r>
            <a:r>
              <a:rPr lang="en-US" sz="2000" baseline="-25000" dirty="0" err="1" smtClean="0"/>
              <a:t>b</a:t>
            </a:r>
            <a:r>
              <a:rPr lang="en-US" sz="2000" dirty="0" smtClean="0"/>
              <a:t> = molecular weight of component in solution, M</a:t>
            </a:r>
            <a:r>
              <a:rPr lang="en-US" sz="2000" baseline="-25000" dirty="0" smtClean="0"/>
              <a:t>B</a:t>
            </a:r>
            <a:r>
              <a:rPr lang="en-US" sz="2000" dirty="0" smtClean="0"/>
              <a:t> = mass in kg)</a:t>
            </a:r>
          </a:p>
          <a:p>
            <a:pPr algn="just"/>
            <a:r>
              <a:rPr lang="en-US" sz="2000" dirty="0" err="1" smtClean="0"/>
              <a:t>R</a:t>
            </a:r>
            <a:r>
              <a:rPr lang="en-US" sz="2000" baseline="-25000" dirty="0" err="1" smtClean="0"/>
              <a:t>g</a:t>
            </a:r>
            <a:r>
              <a:rPr lang="en-US" sz="2000" dirty="0" smtClean="0"/>
              <a:t> is gas constant</a:t>
            </a:r>
          </a:p>
          <a:p>
            <a:pPr algn="just"/>
            <a:r>
              <a:rPr lang="en-US" sz="2000" dirty="0" err="1" smtClean="0"/>
              <a:t>R</a:t>
            </a:r>
            <a:r>
              <a:rPr lang="en-US" sz="2000" baseline="-25000" dirty="0" err="1" smtClean="0"/>
              <a:t>g</a:t>
            </a:r>
            <a:r>
              <a:rPr lang="en-US" sz="2000" dirty="0" smtClean="0"/>
              <a:t> = w × W</a:t>
            </a:r>
            <a:r>
              <a:rPr lang="en-US" sz="2000" baseline="-25000" dirty="0" smtClean="0"/>
              <a:t>A</a:t>
            </a:r>
            <a:r>
              <a:rPr lang="en-US" sz="2000" dirty="0" smtClean="0"/>
              <a:t> = 0.462 × 18</a:t>
            </a:r>
          </a:p>
          <a:p>
            <a:pPr algn="just"/>
            <a:r>
              <a:rPr lang="en-US" sz="2000" dirty="0" err="1" smtClean="0"/>
              <a:t>R</a:t>
            </a:r>
            <a:r>
              <a:rPr lang="en-US" sz="2000" baseline="-25000" dirty="0" err="1" smtClean="0"/>
              <a:t>g</a:t>
            </a:r>
            <a:r>
              <a:rPr lang="en-US" sz="2000" dirty="0" smtClean="0"/>
              <a:t> = 8.316 Joules/mole </a:t>
            </a:r>
            <a:r>
              <a:rPr lang="en-US" sz="2000" baseline="30000" dirty="0" err="1" smtClean="0"/>
              <a:t>o</a:t>
            </a:r>
            <a:r>
              <a:rPr lang="en-US" sz="2000" dirty="0" err="1" smtClean="0"/>
              <a:t>C</a:t>
            </a:r>
            <a:endParaRPr lang="en-US" sz="2000" dirty="0" smtClean="0"/>
          </a:p>
          <a:p>
            <a:pPr algn="just"/>
            <a:r>
              <a:rPr lang="en-US" sz="2000" dirty="0" smtClean="0"/>
              <a:t>W</a:t>
            </a:r>
            <a:r>
              <a:rPr lang="en-US" sz="2000" baseline="-25000" dirty="0" smtClean="0"/>
              <a:t>A</a:t>
            </a:r>
            <a:r>
              <a:rPr lang="en-US" sz="2000" dirty="0" smtClean="0"/>
              <a:t> = molecular weight of water = 18 moles/gm</a:t>
            </a:r>
          </a:p>
          <a:p>
            <a:pPr algn="just"/>
            <a:r>
              <a:rPr lang="en-US" sz="2000" dirty="0" smtClean="0"/>
              <a:t>w = fraction of water</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b="1" dirty="0" smtClean="0">
                <a:solidFill>
                  <a:srgbClr val="FF0000"/>
                </a:solidFill>
              </a:rPr>
              <a:t>Freezing Point Depression</a:t>
            </a:r>
            <a:endParaRPr lang="en-US" sz="3200" b="1"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pPr algn="just"/>
            <a:r>
              <a:rPr lang="en-US" sz="2000" dirty="0" smtClean="0"/>
              <a:t>The point at which the first ice crystal appears on cooling the liquid foods and the liquid is in equilibrium with solid ice is termed as initial freezing temperature. This temperature is always lesser than freezing temperature of pure water i.e. 0°C or 273 K as the food constitutes of solutes, freezable water and bound water. Bound water does not freeze even at very lower temperature such as – 20°C.  The mole fraction of freezable water or free water in food (</a:t>
            </a:r>
            <a:r>
              <a:rPr lang="en-US" sz="2000" dirty="0" err="1" smtClean="0"/>
              <a:t>X</a:t>
            </a:r>
            <a:r>
              <a:rPr lang="en-US" sz="2000" baseline="-25000" dirty="0" err="1" smtClean="0"/>
              <a:t>w</a:t>
            </a:r>
            <a:r>
              <a:rPr lang="en-US" sz="2000" dirty="0" smtClean="0"/>
              <a:t>)  is correlated with initial freezing temperature and latent heat of fusion by </a:t>
            </a:r>
            <a:r>
              <a:rPr lang="en-US" sz="2000" dirty="0" err="1" smtClean="0"/>
              <a:t>Heldman</a:t>
            </a:r>
            <a:r>
              <a:rPr lang="en-US" sz="2000" dirty="0" smtClean="0"/>
              <a:t>,   in the following empirical equation:</a:t>
            </a:r>
          </a:p>
          <a:p>
            <a:pPr algn="just"/>
            <a:r>
              <a:rPr lang="en-US" sz="2000" dirty="0" smtClean="0"/>
              <a:t> (∆H/</a:t>
            </a:r>
            <a:r>
              <a:rPr lang="en-US" sz="2000" dirty="0" err="1" smtClean="0"/>
              <a:t>R</a:t>
            </a:r>
            <a:r>
              <a:rPr lang="en-US" sz="2000" baseline="-25000" dirty="0" err="1" smtClean="0"/>
              <a:t>g</a:t>
            </a:r>
            <a:r>
              <a:rPr lang="en-US" sz="2000" dirty="0" smtClean="0"/>
              <a:t>){1/T</a:t>
            </a:r>
            <a:r>
              <a:rPr lang="en-US" sz="2000" baseline="-25000" dirty="0" smtClean="0"/>
              <a:t>wo</a:t>
            </a:r>
            <a:r>
              <a:rPr lang="en-US" sz="2000" dirty="0" smtClean="0"/>
              <a:t> -1/</a:t>
            </a:r>
            <a:r>
              <a:rPr lang="en-US" sz="2000" dirty="0" err="1" smtClean="0"/>
              <a:t>T</a:t>
            </a:r>
            <a:r>
              <a:rPr lang="en-US" sz="2000" baseline="-25000" dirty="0" err="1" smtClean="0"/>
              <a:t>wf</a:t>
            </a:r>
            <a:r>
              <a:rPr lang="en-US" sz="2000" dirty="0" smtClean="0"/>
              <a:t>} =</a:t>
            </a:r>
            <a:r>
              <a:rPr lang="en-US" sz="2000" dirty="0" err="1" smtClean="0"/>
              <a:t>ln</a:t>
            </a:r>
            <a:r>
              <a:rPr lang="en-US" sz="2000" dirty="0" smtClean="0"/>
              <a:t> </a:t>
            </a:r>
            <a:r>
              <a:rPr lang="en-US" sz="2000" dirty="0" err="1" smtClean="0"/>
              <a:t>X</a:t>
            </a:r>
            <a:r>
              <a:rPr lang="en-US" sz="2000" baseline="-25000" dirty="0" err="1" smtClean="0"/>
              <a:t>w</a:t>
            </a:r>
            <a:r>
              <a:rPr lang="en-US" sz="2000" dirty="0" smtClean="0"/>
              <a:t>             -----------(1)</a:t>
            </a:r>
          </a:p>
          <a:p>
            <a:pPr algn="just"/>
            <a:r>
              <a:rPr lang="en-US" sz="2000" dirty="0" smtClean="0"/>
              <a:t>Where, ∆H = Latent heat of fusion =80 x18 calorie /mole or 80x18x4.1687 Joule/mole</a:t>
            </a:r>
          </a:p>
          <a:p>
            <a:pPr algn="just"/>
            <a:r>
              <a:rPr lang="en-US" sz="2000" dirty="0" err="1" smtClean="0"/>
              <a:t>R</a:t>
            </a:r>
            <a:r>
              <a:rPr lang="en-US" sz="2000" baseline="-25000" dirty="0" err="1" smtClean="0"/>
              <a:t>g</a:t>
            </a:r>
            <a:r>
              <a:rPr lang="en-US" sz="2000" baseline="-25000" dirty="0" smtClean="0"/>
              <a:t> </a:t>
            </a:r>
            <a:r>
              <a:rPr lang="en-US" sz="2000" dirty="0" smtClean="0"/>
              <a:t>= Gas constant= 1.987 calorie/mole K= 1.987x 4.1687 = 8.314 Joule/mole K</a:t>
            </a:r>
          </a:p>
          <a:p>
            <a:pPr algn="just"/>
            <a:r>
              <a:rPr lang="en-US" sz="2000" dirty="0" smtClean="0"/>
              <a:t>T</a:t>
            </a:r>
            <a:r>
              <a:rPr lang="en-US" sz="2000" baseline="-25000" dirty="0" smtClean="0"/>
              <a:t>wo</a:t>
            </a:r>
            <a:r>
              <a:rPr lang="en-US" sz="2000" dirty="0" smtClean="0"/>
              <a:t>=  Freezing point of Pure water = 273 K and </a:t>
            </a:r>
            <a:r>
              <a:rPr lang="en-US" sz="2000" dirty="0" err="1" smtClean="0"/>
              <a:t>T</a:t>
            </a:r>
            <a:r>
              <a:rPr lang="en-US" sz="2000" baseline="-25000" dirty="0" err="1" smtClean="0"/>
              <a:t>wf</a:t>
            </a:r>
            <a:r>
              <a:rPr lang="en-US" sz="2000" dirty="0" smtClean="0"/>
              <a:t> = Freezing temperature of Food in respect of </a:t>
            </a:r>
            <a:r>
              <a:rPr lang="en-US" sz="2000" dirty="0" err="1" smtClean="0"/>
              <a:t>X</a:t>
            </a:r>
            <a:r>
              <a:rPr lang="en-US" sz="2000" baseline="-25000" dirty="0" err="1" smtClean="0"/>
              <a:t>w</a:t>
            </a:r>
            <a:endParaRPr lang="en-US" sz="2000" dirty="0" smtClean="0"/>
          </a:p>
          <a:p>
            <a:endParaRPr lang="en-US" sz="2000" dirty="0" smtClean="0"/>
          </a:p>
          <a:p>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3200" b="1" dirty="0" smtClean="0">
                <a:solidFill>
                  <a:srgbClr val="C00000"/>
                </a:solidFill>
              </a:rPr>
              <a:t>Freezing Point Depression</a:t>
            </a:r>
            <a:endParaRPr lang="en-US" sz="3200" b="1" dirty="0">
              <a:solidFill>
                <a:srgbClr val="C00000"/>
              </a:solidFill>
            </a:endParaRPr>
          </a:p>
        </p:txBody>
      </p:sp>
      <p:sp>
        <p:nvSpPr>
          <p:cNvPr id="3" name="Content Placeholder 2"/>
          <p:cNvSpPr>
            <a:spLocks noGrp="1"/>
          </p:cNvSpPr>
          <p:nvPr>
            <p:ph idx="1"/>
          </p:nvPr>
        </p:nvSpPr>
        <p:spPr>
          <a:xfrm>
            <a:off x="457200" y="838200"/>
            <a:ext cx="8229600" cy="5287963"/>
          </a:xfrm>
        </p:spPr>
        <p:txBody>
          <a:bodyPr/>
          <a:lstStyle/>
          <a:p>
            <a:r>
              <a:rPr lang="en-US" sz="2000" dirty="0" smtClean="0"/>
              <a:t>The mole fraction of free water </a:t>
            </a:r>
            <a:r>
              <a:rPr lang="en-US" sz="2000" dirty="0" err="1" smtClean="0"/>
              <a:t>X</a:t>
            </a:r>
            <a:r>
              <a:rPr lang="en-US" sz="2000" baseline="-25000" dirty="0" err="1" smtClean="0"/>
              <a:t>w</a:t>
            </a:r>
            <a:r>
              <a:rPr lang="en-US" sz="2000" dirty="0" smtClean="0"/>
              <a:t> = </a:t>
            </a:r>
            <a:r>
              <a:rPr lang="en-US" sz="2000" dirty="0" err="1" smtClean="0"/>
              <a:t>n</a:t>
            </a:r>
            <a:r>
              <a:rPr lang="en-US" sz="2000" baseline="-25000" dirty="0" err="1" smtClean="0"/>
              <a:t>w</a:t>
            </a:r>
            <a:r>
              <a:rPr lang="en-US" sz="2000" dirty="0" smtClean="0"/>
              <a:t>/(</a:t>
            </a:r>
            <a:r>
              <a:rPr lang="en-US" sz="2000" dirty="0" err="1" smtClean="0"/>
              <a:t>n</a:t>
            </a:r>
            <a:r>
              <a:rPr lang="en-US" sz="2000" baseline="-25000" dirty="0" err="1" smtClean="0"/>
              <a:t>w</a:t>
            </a:r>
            <a:r>
              <a:rPr lang="en-US" sz="2000" dirty="0" err="1" smtClean="0"/>
              <a:t>+n</a:t>
            </a:r>
            <a:r>
              <a:rPr lang="en-US" sz="2000" baseline="-25000" dirty="0" err="1" smtClean="0"/>
              <a:t>s</a:t>
            </a:r>
            <a:r>
              <a:rPr lang="en-US" sz="2000" dirty="0" smtClean="0"/>
              <a:t>)</a:t>
            </a:r>
          </a:p>
          <a:p>
            <a:r>
              <a:rPr lang="en-US" sz="2000" dirty="0" err="1" smtClean="0"/>
              <a:t>n</a:t>
            </a:r>
            <a:r>
              <a:rPr lang="en-US" sz="2000" baseline="-25000" dirty="0" err="1" smtClean="0"/>
              <a:t>w</a:t>
            </a:r>
            <a:r>
              <a:rPr lang="en-US" sz="2000" dirty="0" smtClean="0"/>
              <a:t> = Percent mass  of free water /Molecular weight of water</a:t>
            </a:r>
          </a:p>
          <a:p>
            <a:r>
              <a:rPr lang="en-US" sz="2000" dirty="0" smtClean="0"/>
              <a:t>n</a:t>
            </a:r>
            <a:r>
              <a:rPr lang="en-US" sz="2000" baseline="-25000" dirty="0" smtClean="0"/>
              <a:t>s</a:t>
            </a:r>
            <a:r>
              <a:rPr lang="en-US" sz="2000" dirty="0" smtClean="0"/>
              <a:t> = (Percent mass of soluble solute/molecular weight of solute)+ (2 x Percent mass of salt/Molecular weight of salt)</a:t>
            </a:r>
          </a:p>
          <a:p>
            <a:r>
              <a:rPr lang="en-US" sz="2000" dirty="0" smtClean="0"/>
              <a:t>Per cent mass of free water = percent mass of total water- percent mass of bound </a:t>
            </a:r>
            <a:r>
              <a:rPr lang="en-US" sz="2000" dirty="0" smtClean="0"/>
              <a:t>water</a:t>
            </a:r>
          </a:p>
          <a:p>
            <a:r>
              <a:rPr lang="en-US" sz="2000" dirty="0" smtClean="0"/>
              <a:t>From equation (1), the freezing point depression can be derived as:</a:t>
            </a:r>
          </a:p>
          <a:p>
            <a:r>
              <a:rPr lang="en-US" sz="2000" dirty="0" smtClean="0"/>
              <a:t>(∆H/</a:t>
            </a:r>
            <a:r>
              <a:rPr lang="en-US" sz="2000" dirty="0" err="1" smtClean="0"/>
              <a:t>R</a:t>
            </a:r>
            <a:r>
              <a:rPr lang="en-US" sz="2000" baseline="-25000" dirty="0" err="1" smtClean="0"/>
              <a:t>g</a:t>
            </a:r>
            <a:r>
              <a:rPr lang="en-US" sz="2000" dirty="0" smtClean="0"/>
              <a:t>)[(</a:t>
            </a:r>
            <a:r>
              <a:rPr lang="en-US" sz="2000" dirty="0" err="1" smtClean="0"/>
              <a:t>T</a:t>
            </a:r>
            <a:r>
              <a:rPr lang="en-US" sz="2000" baseline="-25000" dirty="0" err="1" smtClean="0"/>
              <a:t>wf</a:t>
            </a:r>
            <a:r>
              <a:rPr lang="en-US" sz="2000" dirty="0" smtClean="0"/>
              <a:t>-T</a:t>
            </a:r>
            <a:r>
              <a:rPr lang="en-US" sz="2000" baseline="-25000" dirty="0" smtClean="0"/>
              <a:t>wo</a:t>
            </a:r>
            <a:r>
              <a:rPr lang="en-US" sz="2000" dirty="0" smtClean="0"/>
              <a:t>)/</a:t>
            </a:r>
            <a:r>
              <a:rPr lang="en-US" sz="2000" dirty="0" err="1" smtClean="0"/>
              <a:t>T</a:t>
            </a:r>
            <a:r>
              <a:rPr lang="en-US" sz="2000" baseline="-25000" dirty="0" err="1" smtClean="0"/>
              <a:t>wo</a:t>
            </a:r>
            <a:r>
              <a:rPr lang="en-US" sz="2000" dirty="0" err="1" smtClean="0"/>
              <a:t>T</a:t>
            </a:r>
            <a:r>
              <a:rPr lang="en-US" sz="2000" baseline="-25000" dirty="0" err="1" smtClean="0"/>
              <a:t>wf</a:t>
            </a:r>
            <a:r>
              <a:rPr lang="en-US" sz="2000" dirty="0" smtClean="0"/>
              <a:t>]  =  </a:t>
            </a:r>
            <a:r>
              <a:rPr lang="en-US" sz="2000" dirty="0" err="1" smtClean="0"/>
              <a:t>ln</a:t>
            </a:r>
            <a:r>
              <a:rPr lang="en-US" sz="2000" dirty="0" smtClean="0"/>
              <a:t> ( 1 –X</a:t>
            </a:r>
            <a:r>
              <a:rPr lang="en-US" sz="2000" baseline="-25000" dirty="0" smtClean="0"/>
              <a:t>s</a:t>
            </a:r>
            <a:r>
              <a:rPr lang="en-US" sz="2000" dirty="0" smtClean="0"/>
              <a:t>)                                        {as (</a:t>
            </a:r>
            <a:r>
              <a:rPr lang="en-US" sz="2000" dirty="0" err="1" smtClean="0"/>
              <a:t>X</a:t>
            </a:r>
            <a:r>
              <a:rPr lang="en-US" sz="2000" baseline="-25000" dirty="0" err="1" smtClean="0"/>
              <a:t>w</a:t>
            </a:r>
            <a:r>
              <a:rPr lang="en-US" sz="2000" dirty="0" smtClean="0"/>
              <a:t> + X</a:t>
            </a:r>
            <a:r>
              <a:rPr lang="en-US" sz="2000" baseline="-25000" dirty="0" smtClean="0"/>
              <a:t>s</a:t>
            </a:r>
            <a:r>
              <a:rPr lang="en-US" sz="2000" dirty="0" smtClean="0"/>
              <a:t>) = 1}</a:t>
            </a:r>
          </a:p>
          <a:p>
            <a:r>
              <a:rPr lang="en-US" sz="2000" dirty="0" smtClean="0"/>
              <a:t>Considering Two </a:t>
            </a:r>
            <a:r>
              <a:rPr lang="en-US" sz="2000" dirty="0" err="1" smtClean="0"/>
              <a:t>Twf</a:t>
            </a:r>
            <a:r>
              <a:rPr lang="en-US" sz="2000" dirty="0" smtClean="0"/>
              <a:t>  = Two</a:t>
            </a:r>
            <a:r>
              <a:rPr lang="en-US" sz="2000" baseline="30000" dirty="0" smtClean="0"/>
              <a:t>2</a:t>
            </a:r>
            <a:r>
              <a:rPr lang="en-US" sz="2000" dirty="0" smtClean="0"/>
              <a:t>                                                           {as </a:t>
            </a:r>
            <a:r>
              <a:rPr lang="en-US" sz="2000" dirty="0" err="1" smtClean="0"/>
              <a:t>T</a:t>
            </a:r>
            <a:r>
              <a:rPr lang="en-US" sz="2000" baseline="-25000" dirty="0" err="1" smtClean="0"/>
              <a:t>wf</a:t>
            </a:r>
            <a:r>
              <a:rPr lang="en-US" sz="2000" dirty="0" smtClean="0"/>
              <a:t> &lt; T</a:t>
            </a:r>
            <a:r>
              <a:rPr lang="en-US" sz="2000" baseline="-25000" dirty="0" smtClean="0"/>
              <a:t>wo</a:t>
            </a:r>
            <a:r>
              <a:rPr lang="en-US" sz="2000" dirty="0" smtClean="0"/>
              <a:t>}</a:t>
            </a:r>
          </a:p>
          <a:p>
            <a:r>
              <a:rPr lang="en-US" sz="2000" dirty="0" smtClean="0"/>
              <a:t>(∆H/</a:t>
            </a:r>
            <a:r>
              <a:rPr lang="en-US" sz="2000" dirty="0" err="1" smtClean="0"/>
              <a:t>R</a:t>
            </a:r>
            <a:r>
              <a:rPr lang="en-US" sz="2000" baseline="-25000" dirty="0" err="1" smtClean="0"/>
              <a:t>g</a:t>
            </a:r>
            <a:r>
              <a:rPr lang="en-US" sz="2000" dirty="0" smtClean="0"/>
              <a:t>)[(</a:t>
            </a:r>
            <a:r>
              <a:rPr lang="en-US" sz="2000" dirty="0" err="1" smtClean="0"/>
              <a:t>T</a:t>
            </a:r>
            <a:r>
              <a:rPr lang="en-US" sz="2000" baseline="-25000" dirty="0" err="1" smtClean="0"/>
              <a:t>wf</a:t>
            </a:r>
            <a:r>
              <a:rPr lang="en-US" sz="2000" dirty="0" smtClean="0"/>
              <a:t>-T</a:t>
            </a:r>
            <a:r>
              <a:rPr lang="en-US" sz="2000" baseline="-25000" dirty="0" smtClean="0"/>
              <a:t>wo</a:t>
            </a:r>
            <a:r>
              <a:rPr lang="en-US" sz="2000" dirty="0" smtClean="0"/>
              <a:t>)/T</a:t>
            </a:r>
            <a:r>
              <a:rPr lang="en-US" sz="2000" baseline="-25000" dirty="0" smtClean="0"/>
              <a:t>wo</a:t>
            </a:r>
            <a:r>
              <a:rPr lang="en-US" sz="2000" baseline="30000" dirty="0" smtClean="0"/>
              <a:t>2</a:t>
            </a:r>
            <a:r>
              <a:rPr lang="en-US" sz="2000" dirty="0" smtClean="0"/>
              <a:t>]  =  </a:t>
            </a:r>
            <a:r>
              <a:rPr lang="en-US" sz="2000" dirty="0" err="1" smtClean="0"/>
              <a:t>ln</a:t>
            </a:r>
            <a:r>
              <a:rPr lang="en-US" sz="2000" dirty="0" smtClean="0"/>
              <a:t> ( 1 –X</a:t>
            </a:r>
            <a:r>
              <a:rPr lang="en-US" sz="2000" baseline="-25000" dirty="0" smtClean="0"/>
              <a:t>s</a:t>
            </a:r>
            <a:r>
              <a:rPr lang="en-US" sz="2000" dirty="0" smtClean="0"/>
              <a:t>)</a:t>
            </a:r>
          </a:p>
          <a:p>
            <a:r>
              <a:rPr lang="en-US" sz="2000" dirty="0" smtClean="0"/>
              <a:t>Where, </a:t>
            </a:r>
            <a:r>
              <a:rPr lang="en-US" sz="2000" dirty="0" err="1" smtClean="0"/>
              <a:t>R</a:t>
            </a:r>
            <a:r>
              <a:rPr lang="en-US" sz="2000" baseline="-25000" dirty="0" err="1" smtClean="0"/>
              <a:t>g</a:t>
            </a:r>
            <a:r>
              <a:rPr lang="en-US" sz="2000" dirty="0" smtClean="0"/>
              <a:t> = 1.9872 cal/g mole K = 8.314 J/g mole K</a:t>
            </a:r>
          </a:p>
          <a:p>
            <a:r>
              <a:rPr lang="en-US" sz="2000" dirty="0" smtClean="0"/>
              <a:t>And (∆H)= 80 x 18 cal/ mole  = 80 X 4.16875 X 18 J/ g mol = 6003 </a:t>
            </a:r>
            <a:r>
              <a:rPr lang="en-US" sz="2000" dirty="0" smtClean="0"/>
              <a:t>Joule/mole</a:t>
            </a:r>
            <a:endParaRPr lang="en-US"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3200" dirty="0" smtClean="0">
                <a:solidFill>
                  <a:srgbClr val="C00000"/>
                </a:solidFill>
              </a:rPr>
              <a:t>Freezing Point Depression</a:t>
            </a:r>
            <a:endParaRPr lang="en-US" sz="3200" dirty="0">
              <a:solidFill>
                <a:srgbClr val="C00000"/>
              </a:solidFill>
            </a:endParaRPr>
          </a:p>
        </p:txBody>
      </p:sp>
      <p:sp>
        <p:nvSpPr>
          <p:cNvPr id="3" name="Content Placeholder 2"/>
          <p:cNvSpPr>
            <a:spLocks noGrp="1"/>
          </p:cNvSpPr>
          <p:nvPr>
            <p:ph idx="1"/>
          </p:nvPr>
        </p:nvSpPr>
        <p:spPr>
          <a:xfrm>
            <a:off x="457200" y="762000"/>
            <a:ext cx="8229600" cy="5364163"/>
          </a:xfrm>
        </p:spPr>
        <p:txBody>
          <a:bodyPr/>
          <a:lstStyle/>
          <a:p>
            <a:r>
              <a:rPr lang="en-US" sz="2000" dirty="0" smtClean="0"/>
              <a:t>If freezing point depression is (T</a:t>
            </a:r>
            <a:r>
              <a:rPr lang="en-US" sz="2000" baseline="-25000" dirty="0" smtClean="0"/>
              <a:t>wo</a:t>
            </a:r>
            <a:r>
              <a:rPr lang="en-US" sz="2000" dirty="0" smtClean="0"/>
              <a:t>  - </a:t>
            </a:r>
            <a:r>
              <a:rPr lang="en-US" sz="2000" dirty="0" err="1" smtClean="0"/>
              <a:t>T</a:t>
            </a:r>
            <a:r>
              <a:rPr lang="en-US" sz="2000" baseline="-25000" dirty="0" err="1" smtClean="0"/>
              <a:t>wf</a:t>
            </a:r>
            <a:r>
              <a:rPr lang="en-US" sz="2000" dirty="0" smtClean="0"/>
              <a:t>) i.e.   ∆</a:t>
            </a:r>
            <a:r>
              <a:rPr lang="en-US" sz="2000" dirty="0" err="1" smtClean="0"/>
              <a:t>T</a:t>
            </a:r>
            <a:r>
              <a:rPr lang="en-US" sz="2000" baseline="-25000" dirty="0" err="1" smtClean="0"/>
              <a:t>f</a:t>
            </a:r>
            <a:r>
              <a:rPr lang="en-US" sz="2000" baseline="-25000" dirty="0" smtClean="0"/>
              <a:t> </a:t>
            </a:r>
            <a:endParaRPr lang="en-US" sz="2000" dirty="0" smtClean="0"/>
          </a:p>
          <a:p>
            <a:pPr indent="-280988"/>
            <a:r>
              <a:rPr lang="en-US" sz="2000" dirty="0" smtClean="0"/>
              <a:t>(∆H/</a:t>
            </a:r>
            <a:r>
              <a:rPr lang="en-US" sz="2000" dirty="0" err="1" smtClean="0"/>
              <a:t>R</a:t>
            </a:r>
            <a:r>
              <a:rPr lang="en-US" sz="2000" baseline="-25000" dirty="0" err="1" smtClean="0"/>
              <a:t>g</a:t>
            </a:r>
            <a:r>
              <a:rPr lang="en-US" sz="2000" dirty="0" smtClean="0"/>
              <a:t>)[∆</a:t>
            </a:r>
            <a:r>
              <a:rPr lang="en-US" sz="2000" dirty="0" err="1" smtClean="0"/>
              <a:t>T</a:t>
            </a:r>
            <a:r>
              <a:rPr lang="en-US" sz="2000" baseline="-25000" dirty="0" err="1" smtClean="0"/>
              <a:t>f</a:t>
            </a:r>
            <a:r>
              <a:rPr lang="en-US" sz="2000" baseline="-25000" dirty="0" smtClean="0"/>
              <a:t> </a:t>
            </a:r>
            <a:r>
              <a:rPr lang="en-US" sz="2000" dirty="0" smtClean="0"/>
              <a:t>/T</a:t>
            </a:r>
            <a:r>
              <a:rPr lang="en-US" sz="2000" baseline="-25000" dirty="0" smtClean="0"/>
              <a:t>wo</a:t>
            </a:r>
            <a:r>
              <a:rPr lang="en-US" sz="2000" baseline="30000" dirty="0" smtClean="0"/>
              <a:t>2</a:t>
            </a:r>
            <a:r>
              <a:rPr lang="en-US" sz="2000" dirty="0" smtClean="0"/>
              <a:t>]  = - </a:t>
            </a:r>
            <a:r>
              <a:rPr lang="en-US" sz="2000" dirty="0" err="1" smtClean="0"/>
              <a:t>ln</a:t>
            </a:r>
            <a:r>
              <a:rPr lang="en-US" sz="2000" dirty="0" smtClean="0"/>
              <a:t> ( 1 –X</a:t>
            </a:r>
            <a:r>
              <a:rPr lang="en-US" sz="2000" baseline="-25000" dirty="0" smtClean="0"/>
              <a:t>s</a:t>
            </a:r>
            <a:r>
              <a:rPr lang="en-US" sz="2000" dirty="0" smtClean="0"/>
              <a:t>)                                                  </a:t>
            </a:r>
            <a:r>
              <a:rPr lang="en-US" sz="2000" dirty="0" smtClean="0"/>
              <a:t>(2)</a:t>
            </a:r>
            <a:endParaRPr lang="en-US" sz="2000" dirty="0" smtClean="0"/>
          </a:p>
          <a:p>
            <a:r>
              <a:rPr lang="en-US" sz="2000" dirty="0" smtClean="0"/>
              <a:t>(∆H/</a:t>
            </a:r>
            <a:r>
              <a:rPr lang="en-US" sz="2000" dirty="0" err="1" smtClean="0"/>
              <a:t>R</a:t>
            </a:r>
            <a:r>
              <a:rPr lang="en-US" sz="2000" baseline="-25000" dirty="0" err="1" smtClean="0"/>
              <a:t>g</a:t>
            </a:r>
            <a:r>
              <a:rPr lang="en-US" sz="2000" dirty="0" smtClean="0"/>
              <a:t>)[∆</a:t>
            </a:r>
            <a:r>
              <a:rPr lang="en-US" sz="2000" dirty="0" err="1" smtClean="0"/>
              <a:t>T</a:t>
            </a:r>
            <a:r>
              <a:rPr lang="en-US" sz="2000" baseline="-25000" dirty="0" err="1" smtClean="0"/>
              <a:t>f</a:t>
            </a:r>
            <a:r>
              <a:rPr lang="en-US" sz="2000" baseline="-25000" dirty="0" smtClean="0"/>
              <a:t> </a:t>
            </a:r>
            <a:r>
              <a:rPr lang="en-US" sz="2000" dirty="0" smtClean="0"/>
              <a:t>/T</a:t>
            </a:r>
            <a:r>
              <a:rPr lang="en-US" sz="2000" baseline="-25000" dirty="0" smtClean="0"/>
              <a:t>wo</a:t>
            </a:r>
            <a:r>
              <a:rPr lang="en-US" sz="2000" baseline="30000" dirty="0" smtClean="0"/>
              <a:t>2</a:t>
            </a:r>
            <a:r>
              <a:rPr lang="en-US" sz="2000" dirty="0" smtClean="0"/>
              <a:t>]  =  X</a:t>
            </a:r>
            <a:r>
              <a:rPr lang="en-US" sz="2000" baseline="-25000" dirty="0" smtClean="0"/>
              <a:t>s</a:t>
            </a:r>
            <a:r>
              <a:rPr lang="en-US" sz="2000" dirty="0" smtClean="0"/>
              <a:t> +1/2 X</a:t>
            </a:r>
            <a:r>
              <a:rPr lang="en-US" sz="2000" baseline="-25000" dirty="0" smtClean="0"/>
              <a:t>s</a:t>
            </a:r>
            <a:r>
              <a:rPr lang="en-US" sz="2000" baseline="30000" dirty="0" smtClean="0"/>
              <a:t>2</a:t>
            </a:r>
            <a:r>
              <a:rPr lang="en-US" sz="2000" dirty="0" smtClean="0"/>
              <a:t>  +1/3  X</a:t>
            </a:r>
            <a:r>
              <a:rPr lang="en-US" sz="2000" baseline="-25000" dirty="0" smtClean="0"/>
              <a:t>s</a:t>
            </a:r>
            <a:r>
              <a:rPr lang="en-US" sz="2000" dirty="0" smtClean="0"/>
              <a:t> </a:t>
            </a:r>
            <a:r>
              <a:rPr lang="en-US" sz="2000" baseline="30000" dirty="0" smtClean="0"/>
              <a:t>3</a:t>
            </a:r>
            <a:r>
              <a:rPr lang="en-US" sz="2000" dirty="0" smtClean="0"/>
              <a:t>+-------		</a:t>
            </a:r>
            <a:r>
              <a:rPr lang="en-US" sz="2000" dirty="0" smtClean="0"/>
              <a:t> </a:t>
            </a:r>
            <a:r>
              <a:rPr lang="en-US" sz="2000" dirty="0" smtClean="0"/>
              <a:t>(</a:t>
            </a:r>
            <a:r>
              <a:rPr lang="en-US" sz="2000" dirty="0" smtClean="0"/>
              <a:t>3)</a:t>
            </a:r>
          </a:p>
          <a:p>
            <a:r>
              <a:rPr lang="en-US" sz="2000" dirty="0" smtClean="0"/>
              <a:t>Neglecting </a:t>
            </a:r>
            <a:r>
              <a:rPr lang="en-US" sz="2000" dirty="0" smtClean="0"/>
              <a:t>high power component as X</a:t>
            </a:r>
            <a:r>
              <a:rPr lang="en-US" sz="2000" baseline="-25000" dirty="0" smtClean="0"/>
              <a:t>s </a:t>
            </a:r>
            <a:r>
              <a:rPr lang="en-US" sz="2000" dirty="0" smtClean="0"/>
              <a:t>&lt;&lt;&lt;&lt;&lt;&lt;1</a:t>
            </a:r>
          </a:p>
          <a:p>
            <a:r>
              <a:rPr lang="en-US" sz="2000" dirty="0" smtClean="0"/>
              <a:t>∆H/</a:t>
            </a:r>
            <a:r>
              <a:rPr lang="en-US" sz="2000" dirty="0" err="1" smtClean="0"/>
              <a:t>R</a:t>
            </a:r>
            <a:r>
              <a:rPr lang="en-US" sz="2000" baseline="-25000" dirty="0" err="1" smtClean="0"/>
              <a:t>g</a:t>
            </a:r>
            <a:r>
              <a:rPr lang="en-US" sz="2000" dirty="0" smtClean="0"/>
              <a:t>)[∆</a:t>
            </a:r>
            <a:r>
              <a:rPr lang="en-US" sz="2000" dirty="0" err="1" smtClean="0"/>
              <a:t>T</a:t>
            </a:r>
            <a:r>
              <a:rPr lang="en-US" sz="2000" baseline="-25000" dirty="0" err="1" smtClean="0"/>
              <a:t>f</a:t>
            </a:r>
            <a:r>
              <a:rPr lang="en-US" sz="2000" baseline="-25000" dirty="0" smtClean="0"/>
              <a:t> </a:t>
            </a:r>
            <a:r>
              <a:rPr lang="en-US" sz="2000" dirty="0" smtClean="0"/>
              <a:t>/T</a:t>
            </a:r>
            <a:r>
              <a:rPr lang="en-US" sz="2000" baseline="-25000" dirty="0" smtClean="0"/>
              <a:t>wo</a:t>
            </a:r>
            <a:r>
              <a:rPr lang="en-US" sz="2000" baseline="30000" dirty="0" smtClean="0"/>
              <a:t>2</a:t>
            </a:r>
            <a:r>
              <a:rPr lang="en-US" sz="2000" dirty="0" smtClean="0"/>
              <a:t>]  =  X</a:t>
            </a:r>
            <a:r>
              <a:rPr lang="en-US" sz="2000" baseline="-25000" dirty="0" smtClean="0"/>
              <a:t>s</a:t>
            </a:r>
            <a:r>
              <a:rPr lang="en-US" sz="2000" dirty="0" smtClean="0"/>
              <a:t>					</a:t>
            </a:r>
            <a:r>
              <a:rPr lang="en-US" sz="2000" dirty="0" smtClean="0"/>
              <a:t> </a:t>
            </a:r>
            <a:r>
              <a:rPr lang="en-US" sz="2000" dirty="0" smtClean="0"/>
              <a:t>(4)</a:t>
            </a:r>
          </a:p>
          <a:p>
            <a:r>
              <a:rPr lang="en-US" sz="2000" dirty="0" smtClean="0"/>
              <a:t>As </a:t>
            </a:r>
            <a:r>
              <a:rPr lang="en-US" sz="2000" dirty="0" err="1" smtClean="0"/>
              <a:t>molality</a:t>
            </a:r>
            <a:r>
              <a:rPr lang="en-US" sz="2000" dirty="0" smtClean="0"/>
              <a:t> (m) of a solution is defined as mole fraction of solute per 1000 gram of solvent, it can be expressed as</a:t>
            </a:r>
          </a:p>
          <a:p>
            <a:r>
              <a:rPr lang="en-US" sz="2000" dirty="0" smtClean="0"/>
              <a:t>     </a:t>
            </a:r>
            <a:r>
              <a:rPr lang="en-US" sz="2000" dirty="0" err="1" smtClean="0"/>
              <a:t>Molality</a:t>
            </a:r>
            <a:r>
              <a:rPr lang="en-US" sz="2000" dirty="0" smtClean="0"/>
              <a:t> m =  {( fraction of ms/fraction of mw)x1000/ Molecular weight of solute </a:t>
            </a:r>
          </a:p>
          <a:p>
            <a:r>
              <a:rPr lang="en-US" sz="2000" dirty="0" smtClean="0"/>
              <a:t>M</a:t>
            </a:r>
            <a:r>
              <a:rPr lang="en-US" sz="2000" baseline="-25000" dirty="0" smtClean="0"/>
              <a:t>s  </a:t>
            </a:r>
            <a:r>
              <a:rPr lang="en-US" sz="2000" dirty="0" smtClean="0"/>
              <a:t>= Molecular weight of solute, m</a:t>
            </a:r>
            <a:r>
              <a:rPr lang="en-US" sz="2000" baseline="-25000" dirty="0" smtClean="0"/>
              <a:t>s</a:t>
            </a:r>
            <a:r>
              <a:rPr lang="en-US" sz="2000" dirty="0" smtClean="0"/>
              <a:t> = mass fraction of solute and m</a:t>
            </a:r>
            <a:r>
              <a:rPr lang="en-US" sz="2000" baseline="-25000" dirty="0" smtClean="0"/>
              <a:t>w</a:t>
            </a:r>
            <a:r>
              <a:rPr lang="en-US" sz="2000" dirty="0" smtClean="0"/>
              <a:t> = mass fraction of free water.</a:t>
            </a:r>
          </a:p>
          <a:p>
            <a:r>
              <a:rPr lang="en-US" sz="2000" dirty="0" err="1" smtClean="0"/>
              <a:t>Molality</a:t>
            </a:r>
            <a:r>
              <a:rPr lang="en-US" sz="2000" dirty="0" smtClean="0"/>
              <a:t> m = {(ms /Ms mw) x1000}                                    </a:t>
            </a:r>
            <a:r>
              <a:rPr lang="en-US" sz="2000" dirty="0" smtClean="0"/>
              <a:t>           (</a:t>
            </a:r>
            <a:r>
              <a:rPr lang="en-US" sz="2000" dirty="0" smtClean="0"/>
              <a:t>5)</a:t>
            </a:r>
          </a:p>
          <a:p>
            <a:pPr>
              <a:buNone/>
            </a:pPr>
            <a:r>
              <a:rPr lang="en-US" sz="2000" dirty="0" smtClean="0"/>
              <a:t>    </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dirty="0" smtClean="0">
                <a:solidFill>
                  <a:srgbClr val="FF0000"/>
                </a:solidFill>
              </a:rPr>
              <a:t>Freezing Point Depression</a:t>
            </a:r>
            <a:endParaRPr lang="en-US" sz="3200"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pPr algn="just"/>
            <a:r>
              <a:rPr lang="en-US" sz="2000" dirty="0" smtClean="0"/>
              <a:t>Mole fraction of solute Xs = ns/ (ns +</a:t>
            </a:r>
            <a:r>
              <a:rPr lang="en-US" sz="2000" dirty="0" err="1" smtClean="0"/>
              <a:t>nw</a:t>
            </a:r>
            <a:r>
              <a:rPr lang="en-US" sz="2000" dirty="0" smtClean="0"/>
              <a:t>)</a:t>
            </a:r>
          </a:p>
          <a:p>
            <a:pPr algn="just"/>
            <a:r>
              <a:rPr lang="en-US" sz="2000" dirty="0" smtClean="0"/>
              <a:t>As ns&lt;&lt;&lt;&lt; 1, neglecting it, Xs can be written as</a:t>
            </a:r>
          </a:p>
          <a:p>
            <a:pPr algn="just"/>
            <a:r>
              <a:rPr lang="en-US" sz="2000" dirty="0" smtClean="0"/>
              <a:t>X</a:t>
            </a:r>
            <a:r>
              <a:rPr lang="en-US" sz="2000" baseline="-25000" dirty="0" smtClean="0"/>
              <a:t>s</a:t>
            </a:r>
            <a:r>
              <a:rPr lang="en-US" sz="2000" dirty="0" smtClean="0"/>
              <a:t> =  n</a:t>
            </a:r>
            <a:r>
              <a:rPr lang="en-US" sz="2000" baseline="-25000" dirty="0" smtClean="0"/>
              <a:t>s </a:t>
            </a:r>
            <a:r>
              <a:rPr lang="en-US" sz="2000" dirty="0" smtClean="0"/>
              <a:t>/ </a:t>
            </a:r>
            <a:r>
              <a:rPr lang="en-US" sz="2000" dirty="0" err="1" smtClean="0"/>
              <a:t>n</a:t>
            </a:r>
            <a:r>
              <a:rPr lang="en-US" sz="2000" baseline="-25000" dirty="0" err="1" smtClean="0"/>
              <a:t>w</a:t>
            </a:r>
            <a:r>
              <a:rPr lang="en-US" sz="2000" dirty="0" smtClean="0"/>
              <a:t> </a:t>
            </a:r>
          </a:p>
          <a:p>
            <a:pPr algn="just"/>
            <a:r>
              <a:rPr lang="en-US" sz="2000" dirty="0" smtClean="0"/>
              <a:t>X</a:t>
            </a:r>
            <a:r>
              <a:rPr lang="en-US" sz="2000" baseline="-25000" dirty="0" smtClean="0"/>
              <a:t>s</a:t>
            </a:r>
            <a:r>
              <a:rPr lang="en-US" sz="2000" dirty="0" smtClean="0"/>
              <a:t> = (m</a:t>
            </a:r>
            <a:r>
              <a:rPr lang="en-US" sz="2000" baseline="-25000" dirty="0" smtClean="0"/>
              <a:t>s</a:t>
            </a:r>
            <a:r>
              <a:rPr lang="en-US" sz="2000" dirty="0" smtClean="0"/>
              <a:t>/ M</a:t>
            </a:r>
            <a:r>
              <a:rPr lang="en-US" sz="2000" baseline="-25000" dirty="0" smtClean="0"/>
              <a:t>s</a:t>
            </a:r>
            <a:r>
              <a:rPr lang="en-US" sz="2000" dirty="0" smtClean="0"/>
              <a:t>)/ (mw/Mw) =m</a:t>
            </a:r>
            <a:r>
              <a:rPr lang="en-US" sz="2000" baseline="-25000" dirty="0" smtClean="0"/>
              <a:t>s</a:t>
            </a:r>
            <a:r>
              <a:rPr lang="en-US" sz="2000" dirty="0" smtClean="0"/>
              <a:t> M</a:t>
            </a:r>
            <a:r>
              <a:rPr lang="en-US" sz="2000" baseline="-25000" dirty="0" smtClean="0"/>
              <a:t>w</a:t>
            </a:r>
            <a:r>
              <a:rPr lang="en-US" sz="2000" dirty="0" smtClean="0"/>
              <a:t>/M</a:t>
            </a:r>
            <a:r>
              <a:rPr lang="en-US" sz="2000" baseline="-25000" dirty="0" smtClean="0"/>
              <a:t>s</a:t>
            </a:r>
            <a:r>
              <a:rPr lang="en-US" sz="2000" dirty="0" smtClean="0"/>
              <a:t> m</a:t>
            </a:r>
            <a:r>
              <a:rPr lang="en-US" sz="2000" baseline="-25000" dirty="0" smtClean="0"/>
              <a:t>w</a:t>
            </a:r>
            <a:endParaRPr lang="en-US" sz="2000" dirty="0" smtClean="0"/>
          </a:p>
          <a:p>
            <a:pPr algn="just"/>
            <a:r>
              <a:rPr lang="en-US" sz="2000" dirty="0" smtClean="0"/>
              <a:t>Therefore, m</a:t>
            </a:r>
            <a:r>
              <a:rPr lang="en-US" sz="2000" baseline="-25000" dirty="0" smtClean="0"/>
              <a:t>s </a:t>
            </a:r>
            <a:r>
              <a:rPr lang="en-US" sz="2000" dirty="0" smtClean="0"/>
              <a:t>/M</a:t>
            </a:r>
            <a:r>
              <a:rPr lang="en-US" sz="2000" baseline="-25000" dirty="0" smtClean="0"/>
              <a:t>s</a:t>
            </a:r>
            <a:r>
              <a:rPr lang="en-US" sz="2000" dirty="0" smtClean="0"/>
              <a:t> m</a:t>
            </a:r>
            <a:r>
              <a:rPr lang="en-US" sz="2000" baseline="-25000" dirty="0" smtClean="0"/>
              <a:t>w</a:t>
            </a:r>
            <a:r>
              <a:rPr lang="en-US" sz="2000" dirty="0" smtClean="0"/>
              <a:t> = X</a:t>
            </a:r>
            <a:r>
              <a:rPr lang="en-US" sz="2000" baseline="-25000" dirty="0" smtClean="0"/>
              <a:t>s</a:t>
            </a:r>
            <a:r>
              <a:rPr lang="en-US" sz="2000" dirty="0" smtClean="0"/>
              <a:t>/ M</a:t>
            </a:r>
            <a:r>
              <a:rPr lang="en-US" sz="2000" baseline="-25000" dirty="0" smtClean="0"/>
              <a:t>w</a:t>
            </a:r>
            <a:endParaRPr lang="en-US" sz="2000" dirty="0" smtClean="0"/>
          </a:p>
          <a:p>
            <a:pPr algn="just"/>
            <a:r>
              <a:rPr lang="en-US" sz="2000" dirty="0" smtClean="0"/>
              <a:t>Substituting this value in equation (4), we have:</a:t>
            </a:r>
          </a:p>
          <a:p>
            <a:pPr algn="just"/>
            <a:r>
              <a:rPr lang="en-US" sz="2000" dirty="0" err="1" smtClean="0"/>
              <a:t>Molality</a:t>
            </a:r>
            <a:r>
              <a:rPr lang="en-US" sz="2000" dirty="0" smtClean="0"/>
              <a:t> m = (X</a:t>
            </a:r>
            <a:r>
              <a:rPr lang="en-US" sz="2000" baseline="-25000" dirty="0" smtClean="0"/>
              <a:t>s</a:t>
            </a:r>
            <a:r>
              <a:rPr lang="en-US" sz="2000" dirty="0" smtClean="0"/>
              <a:t>/ M</a:t>
            </a:r>
            <a:r>
              <a:rPr lang="en-US" sz="2000" baseline="-25000" dirty="0" smtClean="0"/>
              <a:t>w</a:t>
            </a:r>
            <a:r>
              <a:rPr lang="en-US" sz="2000" dirty="0" smtClean="0"/>
              <a:t>) x1000</a:t>
            </a:r>
          </a:p>
          <a:p>
            <a:pPr algn="just"/>
            <a:r>
              <a:rPr lang="en-US" sz="2000" dirty="0" smtClean="0"/>
              <a:t>Or Xs = m  M</a:t>
            </a:r>
            <a:r>
              <a:rPr lang="en-US" sz="2000" baseline="-25000" dirty="0" smtClean="0"/>
              <a:t>w</a:t>
            </a:r>
            <a:r>
              <a:rPr lang="en-US" sz="2000" dirty="0" smtClean="0"/>
              <a:t>/1000</a:t>
            </a:r>
          </a:p>
          <a:p>
            <a:pPr algn="just"/>
            <a:r>
              <a:rPr lang="en-US" sz="2000" dirty="0" smtClean="0"/>
              <a:t>Replace Xs in equation No. (4)</a:t>
            </a:r>
          </a:p>
          <a:p>
            <a:pPr algn="just"/>
            <a:r>
              <a:rPr lang="en-US" sz="2000" dirty="0" smtClean="0"/>
              <a:t>(∆H/</a:t>
            </a:r>
            <a:r>
              <a:rPr lang="en-US" sz="2000" dirty="0" err="1" smtClean="0"/>
              <a:t>R</a:t>
            </a:r>
            <a:r>
              <a:rPr lang="en-US" sz="2000" baseline="-25000" dirty="0" err="1" smtClean="0"/>
              <a:t>g</a:t>
            </a:r>
            <a:r>
              <a:rPr lang="en-US" sz="2000" dirty="0" smtClean="0"/>
              <a:t>)[∆</a:t>
            </a:r>
            <a:r>
              <a:rPr lang="en-US" sz="2000" dirty="0" err="1" smtClean="0"/>
              <a:t>T</a:t>
            </a:r>
            <a:r>
              <a:rPr lang="en-US" sz="2000" baseline="-25000" dirty="0" err="1" smtClean="0"/>
              <a:t>f</a:t>
            </a:r>
            <a:r>
              <a:rPr lang="en-US" sz="2000" baseline="-25000" dirty="0" smtClean="0"/>
              <a:t> </a:t>
            </a:r>
            <a:r>
              <a:rPr lang="en-US" sz="2000" dirty="0" smtClean="0"/>
              <a:t>/T</a:t>
            </a:r>
            <a:r>
              <a:rPr lang="en-US" sz="2000" baseline="-25000" dirty="0" smtClean="0"/>
              <a:t>wo</a:t>
            </a:r>
            <a:r>
              <a:rPr lang="en-US" sz="2000" baseline="30000" dirty="0" smtClean="0"/>
              <a:t>2</a:t>
            </a:r>
            <a:r>
              <a:rPr lang="en-US" sz="2000" dirty="0" smtClean="0"/>
              <a:t>]  =  m  Mw/1000</a:t>
            </a:r>
          </a:p>
          <a:p>
            <a:pPr algn="just"/>
            <a:r>
              <a:rPr lang="en-US" sz="2000" dirty="0" smtClean="0"/>
              <a:t>∆</a:t>
            </a:r>
            <a:r>
              <a:rPr lang="en-US" sz="2000" dirty="0" err="1" smtClean="0"/>
              <a:t>T</a:t>
            </a:r>
            <a:r>
              <a:rPr lang="en-US" sz="2000" baseline="-25000" dirty="0" err="1" smtClean="0"/>
              <a:t>f</a:t>
            </a:r>
            <a:r>
              <a:rPr lang="en-US" sz="2000" dirty="0" smtClean="0"/>
              <a:t>   = </a:t>
            </a:r>
            <a:r>
              <a:rPr lang="en-US" sz="2000" dirty="0" err="1" smtClean="0"/>
              <a:t>R</a:t>
            </a:r>
            <a:r>
              <a:rPr lang="en-US" sz="2000" baseline="-25000" dirty="0" err="1" smtClean="0"/>
              <a:t>g</a:t>
            </a:r>
            <a:r>
              <a:rPr lang="en-US" sz="2000" baseline="-25000" dirty="0" smtClean="0"/>
              <a:t> </a:t>
            </a:r>
            <a:r>
              <a:rPr lang="en-US" sz="2000" dirty="0" smtClean="0"/>
              <a:t>T</a:t>
            </a:r>
            <a:r>
              <a:rPr lang="en-US" sz="2000" baseline="-25000" dirty="0" smtClean="0"/>
              <a:t>wo</a:t>
            </a:r>
            <a:r>
              <a:rPr lang="en-US" sz="2000" baseline="30000" dirty="0" smtClean="0"/>
              <a:t>2</a:t>
            </a:r>
            <a:r>
              <a:rPr lang="en-US" sz="2000" dirty="0" smtClean="0"/>
              <a:t> M</a:t>
            </a:r>
            <a:r>
              <a:rPr lang="en-US" sz="2000" baseline="-25000" dirty="0" smtClean="0"/>
              <a:t>w</a:t>
            </a:r>
            <a:r>
              <a:rPr lang="en-US" sz="2000" dirty="0" smtClean="0"/>
              <a:t> m /1000   ∆H</a:t>
            </a:r>
          </a:p>
          <a:p>
            <a:pPr algn="just"/>
            <a:r>
              <a:rPr lang="en-US" sz="2000" dirty="0" smtClean="0"/>
              <a:t>∆</a:t>
            </a:r>
            <a:r>
              <a:rPr lang="en-US" sz="2000" dirty="0" err="1" smtClean="0"/>
              <a:t>T</a:t>
            </a:r>
            <a:r>
              <a:rPr lang="en-US" sz="2000" baseline="-25000" dirty="0" err="1" smtClean="0"/>
              <a:t>f</a:t>
            </a:r>
            <a:r>
              <a:rPr lang="en-US" sz="2000" dirty="0" smtClean="0"/>
              <a:t>   = [</a:t>
            </a:r>
            <a:r>
              <a:rPr lang="en-US" sz="2000" dirty="0" err="1" smtClean="0"/>
              <a:t>R</a:t>
            </a:r>
            <a:r>
              <a:rPr lang="en-US" sz="2000" baseline="-25000" dirty="0" err="1" smtClean="0"/>
              <a:t>g</a:t>
            </a:r>
            <a:r>
              <a:rPr lang="en-US" sz="2000" baseline="-25000" dirty="0" smtClean="0"/>
              <a:t> </a:t>
            </a:r>
            <a:r>
              <a:rPr lang="en-US" sz="2000" dirty="0" smtClean="0"/>
              <a:t>T</a:t>
            </a:r>
            <a:r>
              <a:rPr lang="en-US" sz="2000" baseline="-25000" dirty="0" smtClean="0"/>
              <a:t>wo</a:t>
            </a:r>
            <a:r>
              <a:rPr lang="en-US" sz="2000" baseline="30000" dirty="0" smtClean="0"/>
              <a:t>2</a:t>
            </a:r>
            <a:r>
              <a:rPr lang="en-US" sz="2000" dirty="0" smtClean="0"/>
              <a:t> M</a:t>
            </a:r>
            <a:r>
              <a:rPr lang="en-US" sz="2000" baseline="-25000" dirty="0" smtClean="0"/>
              <a:t>w</a:t>
            </a:r>
            <a:r>
              <a:rPr lang="en-US" sz="2000" dirty="0" smtClean="0"/>
              <a:t>/1000   ∆H] m                                      </a:t>
            </a:r>
            <a:r>
              <a:rPr lang="en-US" sz="2000" dirty="0" smtClean="0"/>
              <a:t>         </a:t>
            </a:r>
            <a:r>
              <a:rPr lang="en-US" sz="2000" dirty="0" smtClean="0"/>
              <a:t>(6)</a:t>
            </a:r>
          </a:p>
          <a:p>
            <a:pPr algn="just"/>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C00000"/>
                </a:solidFill>
              </a:rPr>
              <a:t>Freezing Point Depression</a:t>
            </a:r>
            <a:endParaRPr lang="en-US" sz="3200" b="1" dirty="0">
              <a:solidFill>
                <a:srgbClr val="C00000"/>
              </a:solidFill>
            </a:endParaRPr>
          </a:p>
        </p:txBody>
      </p:sp>
      <p:sp>
        <p:nvSpPr>
          <p:cNvPr id="3" name="Content Placeholder 2"/>
          <p:cNvSpPr>
            <a:spLocks noGrp="1"/>
          </p:cNvSpPr>
          <p:nvPr>
            <p:ph idx="1"/>
          </p:nvPr>
        </p:nvSpPr>
        <p:spPr>
          <a:xfrm>
            <a:off x="457200" y="914400"/>
            <a:ext cx="8229600" cy="5211763"/>
          </a:xfrm>
        </p:spPr>
        <p:txBody>
          <a:bodyPr/>
          <a:lstStyle/>
          <a:p>
            <a:pPr algn="just"/>
            <a:r>
              <a:rPr lang="en-US" sz="2000" dirty="0" smtClean="0"/>
              <a:t>∆</a:t>
            </a:r>
            <a:r>
              <a:rPr lang="en-US" sz="2000" dirty="0" err="1" smtClean="0"/>
              <a:t>T</a:t>
            </a:r>
            <a:r>
              <a:rPr lang="en-US" sz="2000" baseline="-25000" dirty="0" err="1" smtClean="0"/>
              <a:t>f</a:t>
            </a:r>
            <a:r>
              <a:rPr lang="en-US" sz="2000" dirty="0" smtClean="0"/>
              <a:t>   = (a constant )  m</a:t>
            </a:r>
          </a:p>
          <a:p>
            <a:pPr algn="just"/>
            <a:r>
              <a:rPr lang="en-US" sz="2000" dirty="0" smtClean="0"/>
              <a:t>Where, m is </a:t>
            </a:r>
            <a:r>
              <a:rPr lang="en-US" sz="2000" dirty="0" err="1" smtClean="0"/>
              <a:t>molality</a:t>
            </a:r>
            <a:r>
              <a:rPr lang="en-US" sz="2000" dirty="0" smtClean="0"/>
              <a:t> and a constant is 1.86 for water, if </a:t>
            </a:r>
            <a:r>
              <a:rPr lang="en-US" sz="2000" dirty="0" err="1" smtClean="0"/>
              <a:t>R</a:t>
            </a:r>
            <a:r>
              <a:rPr lang="en-US" sz="2000" baseline="-25000" dirty="0" err="1" smtClean="0"/>
              <a:t>g</a:t>
            </a:r>
            <a:r>
              <a:rPr lang="en-US" sz="2000" dirty="0" smtClean="0"/>
              <a:t> is 1.9872, Two is 273 K, M</a:t>
            </a:r>
            <a:r>
              <a:rPr lang="en-US" sz="2000" baseline="-25000" dirty="0" smtClean="0"/>
              <a:t>w</a:t>
            </a:r>
            <a:r>
              <a:rPr lang="en-US" sz="2000" dirty="0" smtClean="0"/>
              <a:t> is 18 for water and ∆H is 80x18 cal/g mole. </a:t>
            </a:r>
          </a:p>
          <a:p>
            <a:pPr algn="just"/>
            <a:r>
              <a:rPr lang="en-US" sz="2000" dirty="0" smtClean="0"/>
              <a:t>In case of ice-cream mix preparation an example is considered here to calculate freezing point depression. </a:t>
            </a:r>
            <a:endParaRPr lang="en-US" sz="2000" dirty="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10087338</TotalTime>
  <Words>1046</Words>
  <Application>Microsoft Office PowerPoint</Application>
  <PresentationFormat>On-screen Show (4:3)</PresentationFormat>
  <Paragraphs>136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 Thermal Properties of Frozen Foods </vt:lpstr>
      <vt:lpstr>Introduction</vt:lpstr>
      <vt:lpstr>Thermodynamics of Food Freezing</vt:lpstr>
      <vt:lpstr>Freezing Point Depresssion</vt:lpstr>
      <vt:lpstr>Freezing Point Depression</vt:lpstr>
      <vt:lpstr>Freezing Point Depression</vt:lpstr>
      <vt:lpstr>Freezing Point Depression</vt:lpstr>
      <vt:lpstr>Freezing Point Depression</vt:lpstr>
      <vt:lpstr>Freezing Point Depression</vt:lpstr>
      <vt:lpstr>Numerical on Freezing Point Depression</vt:lpstr>
      <vt:lpstr>Numerical contd…</vt:lpstr>
      <vt:lpstr>Physical &amp; Thermal Properties of Foods</vt:lpstr>
      <vt:lpstr>Physical and Thermal Properties..contd.</vt:lpstr>
      <vt:lpstr>Thermal Properties…contd.</vt:lpstr>
      <vt:lpstr>Slide 15</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155</cp:revision>
  <dcterms:created xsi:type="dcterms:W3CDTF">2007-11-06T10:48:03Z</dcterms:created>
  <dcterms:modified xsi:type="dcterms:W3CDTF">2020-04-12T18:08:25Z</dcterms:modified>
</cp:coreProperties>
</file>