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307" r:id="rId33"/>
    <p:sldId id="308" r:id="rId34"/>
    <p:sldId id="309" r:id="rId35"/>
    <p:sldId id="310" r:id="rId36"/>
    <p:sldId id="311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314" r:id="rId47"/>
    <p:sldId id="297" r:id="rId48"/>
    <p:sldId id="298" r:id="rId49"/>
    <p:sldId id="312" r:id="rId50"/>
    <p:sldId id="313" r:id="rId51"/>
    <p:sldId id="299" r:id="rId52"/>
    <p:sldId id="300" r:id="rId53"/>
    <p:sldId id="301" r:id="rId54"/>
    <p:sldId id="302" r:id="rId55"/>
    <p:sldId id="303" r:id="rId56"/>
    <p:sldId id="304" r:id="rId57"/>
    <p:sldId id="305" r:id="rId58"/>
    <p:sldId id="306" r:id="rId5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7C7FA-3A98-4DAB-B3BB-AFC5286BC5D7}" type="datetimeFigureOut">
              <a:rPr lang="en-IN" smtClean="0"/>
              <a:t>09-04-2020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2D0D7-C8F8-4CAF-AB52-B2E0D05B561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71015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7C7FA-3A98-4DAB-B3BB-AFC5286BC5D7}" type="datetimeFigureOut">
              <a:rPr lang="en-IN" smtClean="0"/>
              <a:t>09-04-2020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2D0D7-C8F8-4CAF-AB52-B2E0D05B561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5113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7C7FA-3A98-4DAB-B3BB-AFC5286BC5D7}" type="datetimeFigureOut">
              <a:rPr lang="en-IN" smtClean="0"/>
              <a:t>09-04-2020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2D0D7-C8F8-4CAF-AB52-B2E0D05B561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45532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7C7FA-3A98-4DAB-B3BB-AFC5286BC5D7}" type="datetimeFigureOut">
              <a:rPr lang="en-IN" smtClean="0"/>
              <a:t>09-04-2020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2D0D7-C8F8-4CAF-AB52-B2E0D05B561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58572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7C7FA-3A98-4DAB-B3BB-AFC5286BC5D7}" type="datetimeFigureOut">
              <a:rPr lang="en-IN" smtClean="0"/>
              <a:t>09-04-2020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2D0D7-C8F8-4CAF-AB52-B2E0D05B561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08759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7C7FA-3A98-4DAB-B3BB-AFC5286BC5D7}" type="datetimeFigureOut">
              <a:rPr lang="en-IN" smtClean="0"/>
              <a:t>09-04-2020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2D0D7-C8F8-4CAF-AB52-B2E0D05B561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32584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7C7FA-3A98-4DAB-B3BB-AFC5286BC5D7}" type="datetimeFigureOut">
              <a:rPr lang="en-IN" smtClean="0"/>
              <a:t>09-04-2020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2D0D7-C8F8-4CAF-AB52-B2E0D05B561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59009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7C7FA-3A98-4DAB-B3BB-AFC5286BC5D7}" type="datetimeFigureOut">
              <a:rPr lang="en-IN" smtClean="0"/>
              <a:t>09-04-2020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2D0D7-C8F8-4CAF-AB52-B2E0D05B561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00879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7C7FA-3A98-4DAB-B3BB-AFC5286BC5D7}" type="datetimeFigureOut">
              <a:rPr lang="en-IN" smtClean="0"/>
              <a:t>09-04-2020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2D0D7-C8F8-4CAF-AB52-B2E0D05B561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75156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7C7FA-3A98-4DAB-B3BB-AFC5286BC5D7}" type="datetimeFigureOut">
              <a:rPr lang="en-IN" smtClean="0"/>
              <a:t>09-04-2020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2D0D7-C8F8-4CAF-AB52-B2E0D05B561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94130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7C7FA-3A98-4DAB-B3BB-AFC5286BC5D7}" type="datetimeFigureOut">
              <a:rPr lang="en-IN" smtClean="0"/>
              <a:t>09-04-2020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2D0D7-C8F8-4CAF-AB52-B2E0D05B561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13166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97C7FA-3A98-4DAB-B3BB-AFC5286BC5D7}" type="datetimeFigureOut">
              <a:rPr lang="en-IN" smtClean="0"/>
              <a:t>09-04-2020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42D0D7-C8F8-4CAF-AB52-B2E0D05B561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26053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36431"/>
            <a:ext cx="9144000" cy="2387600"/>
          </a:xfrm>
        </p:spPr>
        <p:txBody>
          <a:bodyPr/>
          <a:lstStyle/>
          <a:p>
            <a:r>
              <a:rPr lang="en-IN" dirty="0"/>
              <a:t>URINARY SYSTEM</a:t>
            </a:r>
          </a:p>
        </p:txBody>
      </p:sp>
    </p:spTree>
    <p:extLst>
      <p:ext uri="{BB962C8B-B14F-4D97-AF65-F5344CB8AC3E}">
        <p14:creationId xmlns:p14="http://schemas.microsoft.com/office/powerpoint/2010/main" val="3694091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152185" cy="162412"/>
          </a:xfrm>
        </p:spPr>
        <p:txBody>
          <a:bodyPr>
            <a:normAutofit fontScale="90000"/>
          </a:bodyPr>
          <a:lstStyle/>
          <a:p>
            <a:r>
              <a:rPr lang="en-IN" dirty="0"/>
              <a:t>POST SCROTAL URETHROTOMY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94592"/>
            <a:ext cx="10515600" cy="5739764"/>
          </a:xfrm>
        </p:spPr>
        <p:txBody>
          <a:bodyPr/>
          <a:lstStyle/>
          <a:p>
            <a:r>
              <a:rPr lang="en-IN" dirty="0"/>
              <a:t>Bovine restrained in a lateral </a:t>
            </a:r>
            <a:r>
              <a:rPr lang="en-IN" dirty="0" err="1"/>
              <a:t>recumbency</a:t>
            </a:r>
            <a:r>
              <a:rPr lang="en-IN" dirty="0"/>
              <a:t> </a:t>
            </a:r>
          </a:p>
          <a:p>
            <a:r>
              <a:rPr lang="en-IN" dirty="0"/>
              <a:t>20-25 cm long incision site from scrotum to ischial arch prepared for emergency.</a:t>
            </a:r>
          </a:p>
          <a:p>
            <a:r>
              <a:rPr lang="en-IN" dirty="0"/>
              <a:t>LA is given on midline about 20cm length</a:t>
            </a:r>
          </a:p>
          <a:p>
            <a:r>
              <a:rPr lang="en-IN" dirty="0"/>
              <a:t>Incise the skin and S/C tissue, muscle bluntly dissected.</a:t>
            </a:r>
          </a:p>
          <a:p>
            <a:r>
              <a:rPr lang="en-IN" dirty="0"/>
              <a:t>Minimal haemorrhages in post scrotal area</a:t>
            </a:r>
          </a:p>
          <a:p>
            <a:r>
              <a:rPr lang="en-IN" dirty="0"/>
              <a:t>Penis comes out by passing finger</a:t>
            </a:r>
          </a:p>
          <a:p>
            <a:r>
              <a:rPr lang="en-IN" dirty="0"/>
              <a:t>Fascial covering removed by gentle incision</a:t>
            </a:r>
          </a:p>
          <a:p>
            <a:r>
              <a:rPr lang="en-IN" dirty="0"/>
              <a:t>Penis can be exteriorized by strengthening the sigmoid flexure</a:t>
            </a:r>
          </a:p>
          <a:p>
            <a:r>
              <a:rPr lang="en-IN" dirty="0"/>
              <a:t>Urethra lies n urethral groove ventrally.</a:t>
            </a:r>
          </a:p>
          <a:p>
            <a:r>
              <a:rPr lang="en-IN" dirty="0"/>
              <a:t>Thoroughly examined to palpate the calculi.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695702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01" y="570452"/>
            <a:ext cx="10515600" cy="6165907"/>
          </a:xfrm>
        </p:spPr>
        <p:txBody>
          <a:bodyPr>
            <a:normAutofit/>
          </a:bodyPr>
          <a:lstStyle/>
          <a:p>
            <a:pPr algn="just"/>
            <a:r>
              <a:rPr lang="en-IN" dirty="0"/>
              <a:t>Nick given on site of calculi and pressed to remove the calculi</a:t>
            </a:r>
          </a:p>
          <a:p>
            <a:pPr algn="just"/>
            <a:r>
              <a:rPr lang="en-IN" dirty="0"/>
              <a:t>Firmly lodged calculi require Allies tissue or Artery forceps  to hold and pull out.</a:t>
            </a:r>
          </a:p>
          <a:p>
            <a:pPr algn="just"/>
            <a:r>
              <a:rPr lang="en-IN" dirty="0"/>
              <a:t>Sterilised Polyethylene tube is passed inside urethra</a:t>
            </a:r>
          </a:p>
          <a:p>
            <a:pPr algn="just"/>
            <a:r>
              <a:rPr lang="en-IN" dirty="0"/>
              <a:t>Size of tube used to snuggly fit the lumen</a:t>
            </a:r>
          </a:p>
          <a:p>
            <a:pPr algn="just"/>
            <a:r>
              <a:rPr lang="en-IN" dirty="0"/>
              <a:t>The other end of catheter is passed down urethra and anchored with the </a:t>
            </a:r>
            <a:r>
              <a:rPr lang="en-IN" dirty="0" err="1"/>
              <a:t>prepucial</a:t>
            </a:r>
            <a:r>
              <a:rPr lang="en-IN" dirty="0"/>
              <a:t> sheath to prevent dislodgement </a:t>
            </a:r>
          </a:p>
          <a:p>
            <a:pPr algn="just"/>
            <a:r>
              <a:rPr lang="en-IN" dirty="0"/>
              <a:t>Snuggly fitted catheter prevent seepage of urine and allows healing of wound without suture also prevent narrowing of lumen.</a:t>
            </a:r>
          </a:p>
          <a:p>
            <a:pPr algn="just"/>
            <a:r>
              <a:rPr lang="en-IN" dirty="0"/>
              <a:t>Muscle are also left </a:t>
            </a:r>
            <a:r>
              <a:rPr lang="en-IN" dirty="0" err="1"/>
              <a:t>unsutured</a:t>
            </a:r>
            <a:r>
              <a:rPr lang="en-IN" dirty="0"/>
              <a:t>.</a:t>
            </a:r>
          </a:p>
          <a:p>
            <a:pPr algn="just"/>
            <a:r>
              <a:rPr lang="en-IN" dirty="0"/>
              <a:t>Skin and S/C suture is closed with Hz mattress or interrupted suture using non-absorbable suturing material.</a:t>
            </a:r>
          </a:p>
          <a:p>
            <a:pPr algn="just"/>
            <a:r>
              <a:rPr lang="en-IN" dirty="0"/>
              <a:t>About 2-3 cm catheter protrude beyond the preputial opening.</a:t>
            </a:r>
          </a:p>
        </p:txBody>
      </p:sp>
    </p:spTree>
    <p:extLst>
      <p:ext uri="{BB962C8B-B14F-4D97-AF65-F5344CB8AC3E}">
        <p14:creationId xmlns:p14="http://schemas.microsoft.com/office/powerpoint/2010/main" val="37046926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98938"/>
            <a:ext cx="10515600" cy="5878025"/>
          </a:xfrm>
        </p:spPr>
        <p:txBody>
          <a:bodyPr/>
          <a:lstStyle/>
          <a:p>
            <a:r>
              <a:rPr lang="en-IN" dirty="0"/>
              <a:t>Catheter is kept for 3-4 weeks.</a:t>
            </a:r>
          </a:p>
        </p:txBody>
      </p:sp>
    </p:spTree>
    <p:extLst>
      <p:ext uri="{BB962C8B-B14F-4D97-AF65-F5344CB8AC3E}">
        <p14:creationId xmlns:p14="http://schemas.microsoft.com/office/powerpoint/2010/main" val="26701325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97622"/>
            <a:ext cx="10515600" cy="5629013"/>
          </a:xfrm>
        </p:spPr>
        <p:txBody>
          <a:bodyPr/>
          <a:lstStyle/>
          <a:p>
            <a:pPr algn="just"/>
            <a:r>
              <a:rPr lang="en-IN" dirty="0"/>
              <a:t>Penis can not be pulled out in incision in the ischial arch </a:t>
            </a:r>
          </a:p>
          <a:p>
            <a:pPr algn="just"/>
            <a:r>
              <a:rPr lang="en-IN" dirty="0"/>
              <a:t>On linear incision on ischial arch</a:t>
            </a:r>
          </a:p>
          <a:p>
            <a:pPr algn="just"/>
            <a:r>
              <a:rPr lang="en-IN" dirty="0"/>
              <a:t>On exposing the penis directly faces the surgeon.</a:t>
            </a:r>
          </a:p>
          <a:p>
            <a:pPr algn="just"/>
            <a:r>
              <a:rPr lang="en-IN" dirty="0"/>
              <a:t>The catheter is passed  through the urethral nick into the bladder and other end is anchored in the ischial region</a:t>
            </a:r>
          </a:p>
          <a:p>
            <a:pPr algn="just"/>
            <a:r>
              <a:rPr lang="en-IN" dirty="0"/>
              <a:t>Catheter is dislodged by movement of tail.</a:t>
            </a:r>
          </a:p>
          <a:p>
            <a:pPr algn="just"/>
            <a:r>
              <a:rPr lang="en-IN" dirty="0"/>
              <a:t>This technique is commonly used in  Western country.</a:t>
            </a:r>
          </a:p>
          <a:p>
            <a:pPr algn="just"/>
            <a:r>
              <a:rPr lang="en-IN" dirty="0"/>
              <a:t>After a few days animal used for meat purpose.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93530" y="409087"/>
            <a:ext cx="9296400" cy="276713"/>
          </a:xfrm>
        </p:spPr>
        <p:txBody>
          <a:bodyPr>
            <a:normAutofit fontScale="90000"/>
          </a:bodyPr>
          <a:lstStyle/>
          <a:p>
            <a:r>
              <a:rPr lang="en-IN" dirty="0"/>
              <a:t>    ISCHIAL URETHROTOMY</a:t>
            </a:r>
          </a:p>
        </p:txBody>
      </p:sp>
    </p:spTree>
    <p:extLst>
      <p:ext uri="{BB962C8B-B14F-4D97-AF65-F5344CB8AC3E}">
        <p14:creationId xmlns:p14="http://schemas.microsoft.com/office/powerpoint/2010/main" val="32522749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984" y="365126"/>
            <a:ext cx="10421815" cy="391012"/>
          </a:xfrm>
        </p:spPr>
        <p:txBody>
          <a:bodyPr>
            <a:normAutofit fontScale="90000"/>
          </a:bodyPr>
          <a:lstStyle/>
          <a:p>
            <a:r>
              <a:rPr lang="en-IN" dirty="0"/>
              <a:t>CYSTORRHAPHY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79232"/>
            <a:ext cx="10515600" cy="5297731"/>
          </a:xfrm>
        </p:spPr>
        <p:txBody>
          <a:bodyPr>
            <a:normAutofit lnSpcReduction="10000"/>
          </a:bodyPr>
          <a:lstStyle/>
          <a:p>
            <a:r>
              <a:rPr lang="en-IN" dirty="0"/>
              <a:t>Rupture of urinary bladder most common in complete destruction.</a:t>
            </a:r>
          </a:p>
          <a:p>
            <a:r>
              <a:rPr lang="en-IN" dirty="0"/>
              <a:t>Dorsal tear sometimes heals spontaneously </a:t>
            </a:r>
          </a:p>
          <a:p>
            <a:r>
              <a:rPr lang="en-IN" dirty="0"/>
              <a:t>Ventral tear required surgery. </a:t>
            </a:r>
          </a:p>
          <a:p>
            <a:r>
              <a:rPr lang="en-IN" dirty="0"/>
              <a:t>Repair of urine bladder taken after removal of calculi</a:t>
            </a:r>
          </a:p>
          <a:p>
            <a:r>
              <a:rPr lang="en-IN" dirty="0"/>
              <a:t>Cystography is done in standing position </a:t>
            </a:r>
          </a:p>
          <a:p>
            <a:r>
              <a:rPr lang="en-IN" dirty="0"/>
              <a:t>Left laparotomy is performed after linear infiltration of xylocaine 2% below the external of the ileum.</a:t>
            </a:r>
          </a:p>
          <a:p>
            <a:r>
              <a:rPr lang="en-IN" dirty="0"/>
              <a:t>Laparotomy incision should be large as much to introduce both hand into abdominal cavity.</a:t>
            </a:r>
          </a:p>
          <a:p>
            <a:r>
              <a:rPr lang="en-IN" dirty="0"/>
              <a:t> Urine is siphoned out from ab cavity as much possible</a:t>
            </a:r>
          </a:p>
          <a:p>
            <a:r>
              <a:rPr lang="en-IN" dirty="0"/>
              <a:t>Urinary bladder is located and presence of calculi and blood clot should carefully removed.</a:t>
            </a:r>
          </a:p>
        </p:txBody>
      </p:sp>
    </p:spTree>
    <p:extLst>
      <p:ext uri="{BB962C8B-B14F-4D97-AF65-F5344CB8AC3E}">
        <p14:creationId xmlns:p14="http://schemas.microsoft.com/office/powerpoint/2010/main" val="36198863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3367" y="563918"/>
            <a:ext cx="10515600" cy="5587878"/>
          </a:xfrm>
        </p:spPr>
        <p:txBody>
          <a:bodyPr>
            <a:normAutofit/>
          </a:bodyPr>
          <a:lstStyle/>
          <a:p>
            <a:pPr algn="just"/>
            <a:r>
              <a:rPr lang="en-IN" dirty="0"/>
              <a:t>Catheter is passed through tear in the  bladder and also passed through post-scrotal urethrotomy upto entire length of urethra 2-3 cm beyond the post- </a:t>
            </a:r>
            <a:r>
              <a:rPr lang="en-IN"/>
              <a:t>preputial sheath.</a:t>
            </a:r>
            <a:endParaRPr lang="en-IN" dirty="0"/>
          </a:p>
          <a:p>
            <a:pPr algn="just"/>
            <a:r>
              <a:rPr lang="en-IN" dirty="0"/>
              <a:t>The upper layer of urinary bladder is weak and necrotic subtotal cystectomy required </a:t>
            </a:r>
          </a:p>
          <a:p>
            <a:pPr algn="just"/>
            <a:r>
              <a:rPr lang="en-IN" dirty="0"/>
              <a:t>Urinary bladder is sutured by continuous lock stitch suture using absorbable suture material.</a:t>
            </a:r>
          </a:p>
          <a:p>
            <a:pPr algn="just"/>
            <a:r>
              <a:rPr lang="en-IN" dirty="0"/>
              <a:t>Second row of continuous suture is also used to seal the wound</a:t>
            </a:r>
          </a:p>
          <a:p>
            <a:pPr algn="just"/>
            <a:r>
              <a:rPr lang="en-IN" dirty="0"/>
              <a:t>Remove the blood clots, cast cells, shreds etc.</a:t>
            </a:r>
          </a:p>
          <a:p>
            <a:pPr algn="just"/>
            <a:r>
              <a:rPr lang="en-IN" dirty="0"/>
              <a:t>Abdomen is closed in a routine manner.</a:t>
            </a:r>
          </a:p>
          <a:p>
            <a:pPr marL="0" indent="0" algn="just">
              <a:buNone/>
            </a:pPr>
            <a:r>
              <a:rPr lang="en-IN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7849327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71119"/>
            <a:ext cx="10515600" cy="5505844"/>
          </a:xfrm>
        </p:spPr>
        <p:txBody>
          <a:bodyPr/>
          <a:lstStyle/>
          <a:p>
            <a:pPr algn="just"/>
            <a:r>
              <a:rPr lang="en-IN" b="1" dirty="0"/>
              <a:t>RUPTURE OF URETHRA</a:t>
            </a:r>
            <a:r>
              <a:rPr lang="en-IN" dirty="0"/>
              <a:t> : </a:t>
            </a:r>
          </a:p>
          <a:p>
            <a:pPr algn="just"/>
            <a:r>
              <a:rPr lang="en-IN" dirty="0"/>
              <a:t>It might occur due to irregular sharp edge calculus causes trauma leading to seepage urine in subcutaneous tissue.</a:t>
            </a:r>
          </a:p>
          <a:p>
            <a:pPr algn="just"/>
            <a:r>
              <a:rPr lang="en-IN" dirty="0"/>
              <a:t>Swelling observed in the urethral area.</a:t>
            </a:r>
          </a:p>
          <a:p>
            <a:pPr algn="just"/>
            <a:r>
              <a:rPr lang="en-IN" dirty="0"/>
              <a:t>Multiple stab incision in the affected area and sufficient hydrotherapy help to drain urine and lessen its irritant effect.</a:t>
            </a:r>
          </a:p>
          <a:p>
            <a:pPr algn="just"/>
            <a:r>
              <a:rPr lang="en-IN" dirty="0"/>
              <a:t>Magnesium sulphate – glycerine paste in the initial stage and bismuth –</a:t>
            </a:r>
            <a:r>
              <a:rPr lang="en-IN" dirty="0" err="1"/>
              <a:t>Iodoform</a:t>
            </a:r>
            <a:r>
              <a:rPr lang="en-IN" dirty="0"/>
              <a:t> paraffin paste (BIPP) and other antiseptic and fly repellent creams helps to remove necrotic tissue.</a:t>
            </a:r>
          </a:p>
          <a:p>
            <a:pPr algn="just"/>
            <a:r>
              <a:rPr lang="en-IN" dirty="0"/>
              <a:t>Antibiotic and analgesic should be given.</a:t>
            </a:r>
          </a:p>
          <a:p>
            <a:pPr marL="0" indent="0" algn="just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848139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/>
              <a:t>TRAUMETIC-RETICULIPERITONITIS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36466"/>
            <a:ext cx="10515600" cy="4793289"/>
          </a:xfrm>
        </p:spPr>
        <p:txBody>
          <a:bodyPr/>
          <a:lstStyle/>
          <a:p>
            <a:pPr algn="just"/>
            <a:r>
              <a:rPr lang="en-IN" dirty="0"/>
              <a:t>TRP is disease of gastric – intestinal tract in cattle.</a:t>
            </a:r>
          </a:p>
          <a:p>
            <a:pPr algn="just"/>
            <a:r>
              <a:rPr lang="en-IN" dirty="0"/>
              <a:t>Cattle and buffalo ingest foreign bodies due to their indiscriminate feeding habit.</a:t>
            </a:r>
          </a:p>
          <a:p>
            <a:pPr algn="just"/>
            <a:r>
              <a:rPr lang="en-IN" dirty="0"/>
              <a:t>Due to nutritional deficiency ingest various types of foreign bodies.</a:t>
            </a:r>
          </a:p>
          <a:p>
            <a:pPr algn="just"/>
            <a:r>
              <a:rPr lang="en-IN" dirty="0"/>
              <a:t>Sometime animal may consume ropes, plastic, sheets etc.</a:t>
            </a:r>
          </a:p>
          <a:p>
            <a:pPr algn="just"/>
            <a:r>
              <a:rPr lang="en-IN" dirty="0"/>
              <a:t>Metallic foreign bodies also recovered from reticulum.</a:t>
            </a:r>
          </a:p>
          <a:p>
            <a:pPr algn="just"/>
            <a:r>
              <a:rPr lang="en-IN" dirty="0"/>
              <a:t>Foreign bodies are swallowed straight into the reticulum where they inflict trauma in the reticulum and peritoneum causing traumatic </a:t>
            </a:r>
            <a:r>
              <a:rPr lang="en-IN" dirty="0" err="1"/>
              <a:t>reticulo</a:t>
            </a:r>
            <a:r>
              <a:rPr lang="en-IN" dirty="0"/>
              <a:t>-peritonitis.  </a:t>
            </a:r>
          </a:p>
        </p:txBody>
      </p:sp>
    </p:spTree>
    <p:extLst>
      <p:ext uri="{BB962C8B-B14F-4D97-AF65-F5344CB8AC3E}">
        <p14:creationId xmlns:p14="http://schemas.microsoft.com/office/powerpoint/2010/main" val="37986560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28506"/>
            <a:ext cx="10515600" cy="6065241"/>
          </a:xfrm>
        </p:spPr>
        <p:txBody>
          <a:bodyPr/>
          <a:lstStyle/>
          <a:p>
            <a:pPr algn="just"/>
            <a:r>
              <a:rPr lang="en-IN" dirty="0"/>
              <a:t>Higher incidence of TRP found in buffalo than cattle.</a:t>
            </a:r>
          </a:p>
          <a:p>
            <a:pPr algn="just"/>
            <a:r>
              <a:rPr lang="en-IN" dirty="0"/>
              <a:t>Buffalo above 6 </a:t>
            </a:r>
            <a:r>
              <a:rPr lang="en-IN" dirty="0" err="1"/>
              <a:t>yrs</a:t>
            </a:r>
            <a:r>
              <a:rPr lang="en-IN" dirty="0"/>
              <a:t> of age show very high incidence.</a:t>
            </a:r>
          </a:p>
          <a:p>
            <a:pPr algn="just"/>
            <a:r>
              <a:rPr lang="en-IN" dirty="0"/>
              <a:t>When foreign body is ingested get lodged into honey comb pattern at the reticulum.</a:t>
            </a:r>
          </a:p>
          <a:p>
            <a:pPr algn="just"/>
            <a:r>
              <a:rPr lang="en-IN" dirty="0"/>
              <a:t>Non potential foreign bodies like nuts, coins and stones are harmless and may passed out ultimately through faeces.</a:t>
            </a:r>
          </a:p>
          <a:p>
            <a:pPr algn="just"/>
            <a:r>
              <a:rPr lang="en-IN" dirty="0"/>
              <a:t>Potential foreign bodies like nails, needles and sharp wires may cause complications other than </a:t>
            </a:r>
            <a:r>
              <a:rPr lang="en-IN" dirty="0" err="1"/>
              <a:t>reticulitis</a:t>
            </a:r>
            <a:r>
              <a:rPr lang="en-IN" dirty="0"/>
              <a:t>.</a:t>
            </a:r>
          </a:p>
          <a:p>
            <a:pPr algn="just"/>
            <a:r>
              <a:rPr lang="en-IN" dirty="0"/>
              <a:t>Sequelae to potential foreign bodies may cause traumatic </a:t>
            </a:r>
            <a:r>
              <a:rPr lang="en-IN" dirty="0" err="1"/>
              <a:t>sternebrae</a:t>
            </a:r>
            <a:r>
              <a:rPr lang="en-IN" dirty="0"/>
              <a:t>, traumatic pericarditis, vagal indigestion, </a:t>
            </a:r>
            <a:r>
              <a:rPr lang="en-IN" dirty="0" err="1"/>
              <a:t>pyothorax</a:t>
            </a:r>
            <a:r>
              <a:rPr lang="en-IN" dirty="0"/>
              <a:t>, </a:t>
            </a:r>
            <a:r>
              <a:rPr lang="en-IN" dirty="0" err="1"/>
              <a:t>abscessation</a:t>
            </a:r>
            <a:r>
              <a:rPr lang="en-IN" dirty="0"/>
              <a:t> of  liver and spleen, diaphragmatic hernia, traumatic pneumonia and pleurisy.</a:t>
            </a:r>
          </a:p>
        </p:txBody>
      </p:sp>
    </p:spTree>
    <p:extLst>
      <p:ext uri="{BB962C8B-B14F-4D97-AF65-F5344CB8AC3E}">
        <p14:creationId xmlns:p14="http://schemas.microsoft.com/office/powerpoint/2010/main" val="7673443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87229"/>
            <a:ext cx="10515600" cy="5927871"/>
          </a:xfrm>
        </p:spPr>
        <p:txBody>
          <a:bodyPr/>
          <a:lstStyle/>
          <a:p>
            <a:pPr algn="just"/>
            <a:r>
              <a:rPr lang="en-IN" dirty="0"/>
              <a:t>Extensive adhesions of the reticulum with the diaphragm or other structure might interfere with the reticular contractions and </a:t>
            </a:r>
            <a:r>
              <a:rPr lang="en-IN" dirty="0" err="1"/>
              <a:t>eructations</a:t>
            </a:r>
            <a:r>
              <a:rPr lang="en-IN" dirty="0"/>
              <a:t> process.</a:t>
            </a:r>
          </a:p>
          <a:p>
            <a:pPr algn="just"/>
            <a:r>
              <a:rPr lang="en-IN" dirty="0"/>
              <a:t>Localised peritonitis may be developed.</a:t>
            </a:r>
          </a:p>
          <a:p>
            <a:pPr algn="just"/>
            <a:r>
              <a:rPr lang="en-IN" dirty="0"/>
              <a:t>Clinical Signs:- </a:t>
            </a:r>
            <a:r>
              <a:rPr lang="en-IN" dirty="0" err="1"/>
              <a:t>Reccurent</a:t>
            </a:r>
            <a:r>
              <a:rPr lang="en-IN" dirty="0"/>
              <a:t> </a:t>
            </a:r>
            <a:r>
              <a:rPr lang="en-IN" dirty="0" err="1"/>
              <a:t>tympany</a:t>
            </a:r>
            <a:r>
              <a:rPr lang="en-IN" dirty="0"/>
              <a:t>, complete or partial anorexia, retarded or suspended rumination, less milk yield.</a:t>
            </a:r>
          </a:p>
          <a:p>
            <a:pPr algn="just"/>
            <a:r>
              <a:rPr lang="en-IN" dirty="0"/>
              <a:t>In foreign body syndrome, chronic </a:t>
            </a:r>
            <a:r>
              <a:rPr lang="en-IN" dirty="0" err="1"/>
              <a:t>tympany</a:t>
            </a:r>
            <a:r>
              <a:rPr lang="en-IN" dirty="0"/>
              <a:t> may be absent.</a:t>
            </a:r>
          </a:p>
          <a:p>
            <a:pPr algn="just"/>
            <a:r>
              <a:rPr lang="en-IN" dirty="0"/>
              <a:t>In acute cases reduction in milk yield .</a:t>
            </a:r>
          </a:p>
          <a:p>
            <a:pPr algn="just"/>
            <a:r>
              <a:rPr lang="en-IN" dirty="0"/>
              <a:t>Stiffness of forelimb and abducted elbow also observed.</a:t>
            </a:r>
          </a:p>
          <a:p>
            <a:pPr algn="just"/>
            <a:r>
              <a:rPr lang="en-IN" dirty="0"/>
              <a:t>Grunt, nearly abnormal heart, distressed respiration and regurgitation may occur advanced cases of DH.</a:t>
            </a:r>
          </a:p>
          <a:p>
            <a:pPr algn="just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1480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09954"/>
            <a:ext cx="10515600" cy="5667009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n-IN" dirty="0"/>
              <a:t>Kidneys are large lobulated structure.</a:t>
            </a:r>
          </a:p>
          <a:p>
            <a:pPr algn="just"/>
            <a:endParaRPr lang="en-IN" dirty="0"/>
          </a:p>
          <a:p>
            <a:pPr algn="just"/>
            <a:r>
              <a:rPr lang="en-IN" dirty="0"/>
              <a:t>Right kidney is placed below the last rib upto 2</a:t>
            </a:r>
            <a:r>
              <a:rPr lang="en-IN" baseline="30000" dirty="0"/>
              <a:t>nd</a:t>
            </a:r>
            <a:r>
              <a:rPr lang="en-IN" dirty="0"/>
              <a:t> and 3</a:t>
            </a:r>
            <a:r>
              <a:rPr lang="en-IN" baseline="30000" dirty="0"/>
              <a:t>rd</a:t>
            </a:r>
            <a:r>
              <a:rPr lang="en-IN" dirty="0"/>
              <a:t> lumber transverse process.</a:t>
            </a:r>
          </a:p>
          <a:p>
            <a:pPr marL="0" indent="0" algn="just">
              <a:buNone/>
            </a:pPr>
            <a:endParaRPr lang="en-IN" dirty="0"/>
          </a:p>
          <a:p>
            <a:pPr algn="just"/>
            <a:r>
              <a:rPr lang="en-IN" dirty="0"/>
              <a:t>Left kidney is placed more ventral under 2</a:t>
            </a:r>
            <a:r>
              <a:rPr lang="en-IN" baseline="30000" dirty="0"/>
              <a:t>nd</a:t>
            </a:r>
            <a:r>
              <a:rPr lang="en-IN" dirty="0"/>
              <a:t> or 3</a:t>
            </a:r>
            <a:r>
              <a:rPr lang="en-IN" baseline="30000" dirty="0"/>
              <a:t>rd</a:t>
            </a:r>
            <a:r>
              <a:rPr lang="en-IN" dirty="0"/>
              <a:t> to 5</a:t>
            </a:r>
            <a:r>
              <a:rPr lang="en-IN" baseline="30000" dirty="0"/>
              <a:t>th</a:t>
            </a:r>
            <a:r>
              <a:rPr lang="en-IN" dirty="0"/>
              <a:t> lumber vertebrae.</a:t>
            </a:r>
          </a:p>
          <a:p>
            <a:pPr marL="0" indent="0" algn="just">
              <a:buNone/>
            </a:pPr>
            <a:endParaRPr lang="en-IN" dirty="0"/>
          </a:p>
          <a:p>
            <a:pPr algn="just"/>
            <a:r>
              <a:rPr lang="en-IN" dirty="0"/>
              <a:t>The ureters run and enters the dorsal wall of the urinary bladder.</a:t>
            </a:r>
          </a:p>
          <a:p>
            <a:pPr algn="just"/>
            <a:endParaRPr lang="en-IN" dirty="0"/>
          </a:p>
          <a:p>
            <a:pPr algn="just"/>
            <a:r>
              <a:rPr lang="en-IN" dirty="0"/>
              <a:t>The male urethra is divided into pelvis and extra pelvic part.</a:t>
            </a:r>
          </a:p>
          <a:p>
            <a:pPr marL="0" indent="0" algn="just">
              <a:buNone/>
            </a:pPr>
            <a:endParaRPr lang="en-IN" dirty="0"/>
          </a:p>
          <a:p>
            <a:pPr algn="just"/>
            <a:r>
              <a:rPr lang="en-IN" dirty="0"/>
              <a:t>The urethra extends down from the pelvic part around the ischial arch down ventrally as a part of penis and gradually tapers down the  preputial part of penis.</a:t>
            </a:r>
          </a:p>
          <a:p>
            <a:pPr algn="just"/>
            <a:endParaRPr lang="en-IN" dirty="0"/>
          </a:p>
          <a:p>
            <a:pPr algn="just"/>
            <a:r>
              <a:rPr lang="en-IN" dirty="0"/>
              <a:t>The penis of ram is similar to that of a bull except the free part  and glans .</a:t>
            </a:r>
          </a:p>
          <a:p>
            <a:pPr marL="0" indent="0" algn="just">
              <a:buNone/>
            </a:pPr>
            <a:endParaRPr lang="en-IN" dirty="0"/>
          </a:p>
          <a:p>
            <a:pPr marL="0" indent="0" algn="just">
              <a:buNone/>
            </a:pPr>
            <a:r>
              <a:rPr lang="en-IN" dirty="0"/>
              <a:t> </a:t>
            </a:r>
          </a:p>
          <a:p>
            <a:pPr algn="just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24953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33424"/>
            <a:ext cx="10515600" cy="5572125"/>
          </a:xfrm>
        </p:spPr>
        <p:txBody>
          <a:bodyPr/>
          <a:lstStyle/>
          <a:p>
            <a:pPr algn="just"/>
            <a:r>
              <a:rPr lang="en-IN" dirty="0"/>
              <a:t>Diagnosis:- History and clinical signs.</a:t>
            </a:r>
          </a:p>
          <a:p>
            <a:pPr algn="just"/>
            <a:r>
              <a:rPr lang="en-IN" dirty="0"/>
              <a:t>Neutrophilia with shift to left</a:t>
            </a:r>
          </a:p>
          <a:p>
            <a:pPr algn="just"/>
            <a:r>
              <a:rPr lang="en-IN" dirty="0"/>
              <a:t>Radiography showed nature and extent of damage caused by foreign body.</a:t>
            </a:r>
          </a:p>
          <a:p>
            <a:pPr algn="just"/>
            <a:r>
              <a:rPr lang="en-IN" dirty="0"/>
              <a:t>IB,s are located in the lower cranial, lower caudal and mid central part of the reticulum.</a:t>
            </a:r>
          </a:p>
          <a:p>
            <a:pPr algn="just"/>
            <a:r>
              <a:rPr lang="en-IN" dirty="0"/>
              <a:t>Treatment : </a:t>
            </a:r>
          </a:p>
          <a:p>
            <a:pPr algn="just"/>
            <a:r>
              <a:rPr lang="en-IN" dirty="0" err="1"/>
              <a:t>Rumenotomy</a:t>
            </a:r>
            <a:r>
              <a:rPr lang="en-IN" dirty="0"/>
              <a:t> done to remove foreign body.</a:t>
            </a:r>
          </a:p>
          <a:p>
            <a:pPr algn="just"/>
            <a:r>
              <a:rPr lang="en-IN" dirty="0" err="1"/>
              <a:t>Rumenotomy</a:t>
            </a:r>
            <a:r>
              <a:rPr lang="en-IN" dirty="0"/>
              <a:t> is indicated to remove impacted feed, </a:t>
            </a:r>
            <a:r>
              <a:rPr lang="en-IN" dirty="0" err="1"/>
              <a:t>trichobezors</a:t>
            </a:r>
            <a:r>
              <a:rPr lang="en-IN" dirty="0"/>
              <a:t>, </a:t>
            </a:r>
            <a:r>
              <a:rPr lang="en-IN" dirty="0" err="1"/>
              <a:t>phytobezors</a:t>
            </a:r>
            <a:r>
              <a:rPr lang="en-IN" dirty="0"/>
              <a:t> and other foreign body.</a:t>
            </a:r>
          </a:p>
          <a:p>
            <a:pPr marL="0" indent="0" algn="just">
              <a:buNone/>
            </a:pPr>
            <a:endParaRPr lang="en-IN" dirty="0"/>
          </a:p>
          <a:p>
            <a:pPr marL="0" indent="0" algn="just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848478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/>
              <a:t>RUMENOTOMY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19275"/>
            <a:ext cx="10515600" cy="4086225"/>
          </a:xfrm>
        </p:spPr>
        <p:txBody>
          <a:bodyPr>
            <a:normAutofit/>
          </a:bodyPr>
          <a:lstStyle/>
          <a:p>
            <a:r>
              <a:rPr lang="en-IN" dirty="0"/>
              <a:t>Incision parallel and lateral to last 5cm below lumber transverse vertebrae.</a:t>
            </a:r>
          </a:p>
          <a:p>
            <a:r>
              <a:rPr lang="en-IN" dirty="0"/>
              <a:t>It is easier to approach the hand </a:t>
            </a:r>
            <a:r>
              <a:rPr lang="en-IN" dirty="0" err="1"/>
              <a:t>upto</a:t>
            </a:r>
            <a:r>
              <a:rPr lang="en-IN" dirty="0"/>
              <a:t> reticulum.</a:t>
            </a:r>
          </a:p>
          <a:p>
            <a:r>
              <a:rPr lang="en-IN" dirty="0"/>
              <a:t>Local infiltration is given at the site of incision.</a:t>
            </a:r>
          </a:p>
          <a:p>
            <a:r>
              <a:rPr lang="en-IN" dirty="0"/>
              <a:t>Furious animal require light sedation for normal standing.</a:t>
            </a:r>
          </a:p>
          <a:p>
            <a:r>
              <a:rPr lang="en-IN" dirty="0"/>
              <a:t>Operative area thoroughly cleaned and shaved.</a:t>
            </a:r>
          </a:p>
          <a:p>
            <a:r>
              <a:rPr lang="en-IN" dirty="0"/>
              <a:t>After scrubbing </a:t>
            </a:r>
            <a:r>
              <a:rPr lang="en-IN" dirty="0" err="1"/>
              <a:t>drap</a:t>
            </a:r>
            <a:r>
              <a:rPr lang="en-IN" dirty="0"/>
              <a:t> the area for operation</a:t>
            </a:r>
          </a:p>
          <a:p>
            <a:r>
              <a:rPr lang="en-IN" dirty="0"/>
              <a:t>Animal kept in </a:t>
            </a:r>
            <a:r>
              <a:rPr lang="en-IN" dirty="0" err="1"/>
              <a:t>trevis</a:t>
            </a:r>
            <a:r>
              <a:rPr lang="en-IN" dirty="0"/>
              <a:t> and left area facing the surgeon.</a:t>
            </a: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393505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33425"/>
            <a:ext cx="10515600" cy="5443538"/>
          </a:xfrm>
        </p:spPr>
        <p:txBody>
          <a:bodyPr>
            <a:normAutofit lnSpcReduction="10000"/>
          </a:bodyPr>
          <a:lstStyle/>
          <a:p>
            <a:pPr algn="just"/>
            <a:r>
              <a:rPr lang="en-IN" dirty="0"/>
              <a:t>The skin and muscle should be incised enough to enter hand of surgeon to explore the outer surface of rumen and reticulum.</a:t>
            </a:r>
          </a:p>
          <a:p>
            <a:pPr algn="just"/>
            <a:r>
              <a:rPr lang="en-IN" dirty="0" err="1"/>
              <a:t>Weingarth</a:t>
            </a:r>
            <a:r>
              <a:rPr lang="en-IN" dirty="0"/>
              <a:t> </a:t>
            </a:r>
            <a:r>
              <a:rPr lang="en-IN" dirty="0" err="1"/>
              <a:t>rumenotomy</a:t>
            </a:r>
            <a:r>
              <a:rPr lang="en-IN" dirty="0"/>
              <a:t> ring fitted at the site </a:t>
            </a:r>
          </a:p>
          <a:p>
            <a:pPr algn="just"/>
            <a:r>
              <a:rPr lang="en-IN" dirty="0"/>
              <a:t>The front of ring is fixed to the dorsal wound by thumb screw.</a:t>
            </a:r>
          </a:p>
          <a:p>
            <a:pPr algn="just"/>
            <a:r>
              <a:rPr lang="en-IN" dirty="0"/>
              <a:t>A part of rumen is brought out of the abdominal incision and one of rumen </a:t>
            </a:r>
            <a:r>
              <a:rPr lang="en-IN" dirty="0" err="1"/>
              <a:t>forcep</a:t>
            </a:r>
            <a:r>
              <a:rPr lang="en-IN" dirty="0"/>
              <a:t> is fixed to the dorsal part of the rumen wall. </a:t>
            </a:r>
          </a:p>
          <a:p>
            <a:pPr algn="just"/>
            <a:r>
              <a:rPr lang="en-IN" dirty="0"/>
              <a:t>The forceps is then hooked into the dorsal eye of the frame. </a:t>
            </a:r>
          </a:p>
          <a:p>
            <a:pPr algn="just"/>
            <a:r>
              <a:rPr lang="en-IN" dirty="0"/>
              <a:t>Similar procedure repeated at ventral part of rumen at a distance of 10-12 cm from the dorsal </a:t>
            </a:r>
            <a:r>
              <a:rPr lang="en-IN" dirty="0" err="1"/>
              <a:t>forcep</a:t>
            </a:r>
            <a:r>
              <a:rPr lang="en-IN" dirty="0"/>
              <a:t>.</a:t>
            </a:r>
          </a:p>
          <a:p>
            <a:pPr algn="just"/>
            <a:r>
              <a:rPr lang="en-IN" dirty="0"/>
              <a:t>Exposed part of the rumen  incised and hooked at the cut edges of rumen wall.</a:t>
            </a:r>
          </a:p>
          <a:p>
            <a:pPr algn="just"/>
            <a:r>
              <a:rPr lang="en-IN" dirty="0"/>
              <a:t>Scalpel should be discarded.</a:t>
            </a:r>
          </a:p>
        </p:txBody>
      </p:sp>
    </p:spTree>
    <p:extLst>
      <p:ext uri="{BB962C8B-B14F-4D97-AF65-F5344CB8AC3E}">
        <p14:creationId xmlns:p14="http://schemas.microsoft.com/office/powerpoint/2010/main" val="34539653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42924"/>
            <a:ext cx="10515600" cy="5705476"/>
          </a:xfrm>
        </p:spPr>
        <p:txBody>
          <a:bodyPr>
            <a:normAutofit lnSpcReduction="10000"/>
          </a:bodyPr>
          <a:lstStyle/>
          <a:p>
            <a:pPr algn="just"/>
            <a:r>
              <a:rPr lang="en-IN" dirty="0"/>
              <a:t>After evacuating some contents of rumen, hand introduced into cavity to explore the foreign body in rumen and reticulum.</a:t>
            </a:r>
          </a:p>
          <a:p>
            <a:pPr algn="just"/>
            <a:r>
              <a:rPr lang="en-IN" dirty="0"/>
              <a:t>Penetrating foreign bodies are generally removed.</a:t>
            </a:r>
          </a:p>
          <a:p>
            <a:pPr algn="just"/>
            <a:r>
              <a:rPr lang="en-IN" dirty="0"/>
              <a:t>A magnet in hand used to remove loose foreign bodies.</a:t>
            </a:r>
          </a:p>
          <a:p>
            <a:pPr algn="just"/>
            <a:r>
              <a:rPr lang="en-IN" dirty="0"/>
              <a:t>Various types of foreign bodies are  removed.</a:t>
            </a:r>
          </a:p>
          <a:p>
            <a:pPr algn="just"/>
            <a:r>
              <a:rPr lang="en-IN" dirty="0"/>
              <a:t>  An Abscess in the reticulum can be incised by BP blade.</a:t>
            </a:r>
          </a:p>
          <a:p>
            <a:pPr algn="just"/>
            <a:r>
              <a:rPr lang="en-IN" dirty="0"/>
              <a:t>A cold and thick abscess should be cleaned before suturing.</a:t>
            </a:r>
          </a:p>
          <a:p>
            <a:pPr algn="just"/>
            <a:r>
              <a:rPr lang="en-IN" dirty="0"/>
              <a:t>Surgeon again rescrub the hand.</a:t>
            </a:r>
          </a:p>
          <a:p>
            <a:pPr algn="just"/>
            <a:r>
              <a:rPr lang="en-IN" dirty="0"/>
              <a:t>Rumen is sutured with catgut no. 2 using lambert pattern and reinforced with another layer </a:t>
            </a:r>
            <a:r>
              <a:rPr lang="en-IN" dirty="0" err="1"/>
              <a:t>cushing</a:t>
            </a:r>
            <a:r>
              <a:rPr lang="en-IN" dirty="0"/>
              <a:t> pattern.</a:t>
            </a:r>
          </a:p>
          <a:p>
            <a:pPr algn="just"/>
            <a:r>
              <a:rPr lang="en-IN" dirty="0"/>
              <a:t> Continuous lock stitch suture is using to close the muscle and peritoneum.</a:t>
            </a:r>
          </a:p>
          <a:p>
            <a:pPr algn="just"/>
            <a:r>
              <a:rPr lang="en-IN" dirty="0"/>
              <a:t>Skin suture closed with horizontal mattress pattern.</a:t>
            </a:r>
          </a:p>
        </p:txBody>
      </p:sp>
    </p:spTree>
    <p:extLst>
      <p:ext uri="{BB962C8B-B14F-4D97-AF65-F5344CB8AC3E}">
        <p14:creationId xmlns:p14="http://schemas.microsoft.com/office/powerpoint/2010/main" val="6120248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/>
              <a:t>OMASAL IMPACTION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IN" dirty="0"/>
              <a:t>Secondary to rumen impaction and is result of poor quality food.</a:t>
            </a:r>
          </a:p>
          <a:p>
            <a:pPr algn="just"/>
            <a:r>
              <a:rPr lang="en-IN" dirty="0"/>
              <a:t>The </a:t>
            </a:r>
            <a:r>
              <a:rPr lang="en-IN" dirty="0" err="1"/>
              <a:t>omasum</a:t>
            </a:r>
            <a:r>
              <a:rPr lang="en-IN" dirty="0"/>
              <a:t> gets distended with stagnation of </a:t>
            </a:r>
            <a:r>
              <a:rPr lang="en-IN" dirty="0" err="1"/>
              <a:t>ingesta</a:t>
            </a:r>
            <a:r>
              <a:rPr lang="en-IN" dirty="0"/>
              <a:t> and </a:t>
            </a:r>
            <a:r>
              <a:rPr lang="en-IN" dirty="0" err="1"/>
              <a:t>absoprtion</a:t>
            </a:r>
            <a:r>
              <a:rPr lang="en-IN" dirty="0"/>
              <a:t> of fluid.</a:t>
            </a:r>
          </a:p>
          <a:p>
            <a:pPr algn="just"/>
            <a:r>
              <a:rPr lang="en-IN" dirty="0"/>
              <a:t>Signs: Anorectic, listless and dehydration shows stasis and absence of </a:t>
            </a:r>
            <a:r>
              <a:rPr lang="en-IN" dirty="0" err="1"/>
              <a:t>omasal</a:t>
            </a:r>
            <a:r>
              <a:rPr lang="en-IN" dirty="0"/>
              <a:t> sounds on auscultation at the level of right elbow at the 9</a:t>
            </a:r>
            <a:r>
              <a:rPr lang="en-IN" baseline="30000" dirty="0"/>
              <a:t>th</a:t>
            </a:r>
            <a:r>
              <a:rPr lang="en-IN" dirty="0"/>
              <a:t> intercostal space.</a:t>
            </a:r>
          </a:p>
          <a:p>
            <a:pPr algn="just"/>
            <a:r>
              <a:rPr lang="en-IN" dirty="0"/>
              <a:t>Treatment: 4-5 litres liquid paraffin or mineral oil is administered through stomach to soften the content.</a:t>
            </a:r>
          </a:p>
          <a:p>
            <a:pPr algn="just"/>
            <a:r>
              <a:rPr lang="en-IN" dirty="0"/>
              <a:t>Rumen is massaged with fist and knee.</a:t>
            </a:r>
          </a:p>
          <a:p>
            <a:pPr marL="0" indent="0" algn="just">
              <a:buNone/>
            </a:pPr>
            <a:endParaRPr lang="en-IN" dirty="0"/>
          </a:p>
          <a:p>
            <a:pPr algn="just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591970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04850"/>
            <a:ext cx="10515600" cy="5472113"/>
          </a:xfrm>
        </p:spPr>
        <p:txBody>
          <a:bodyPr/>
          <a:lstStyle/>
          <a:p>
            <a:pPr algn="just"/>
            <a:r>
              <a:rPr lang="en-IN" dirty="0"/>
              <a:t>Above treatment fails then </a:t>
            </a:r>
            <a:r>
              <a:rPr lang="en-IN" dirty="0" err="1"/>
              <a:t>rumenotomy</a:t>
            </a:r>
            <a:r>
              <a:rPr lang="en-IN" dirty="0"/>
              <a:t>.</a:t>
            </a:r>
          </a:p>
          <a:p>
            <a:pPr algn="just"/>
            <a:r>
              <a:rPr lang="en-IN" dirty="0"/>
              <a:t>Mineral oil is given directly into the </a:t>
            </a:r>
            <a:r>
              <a:rPr lang="en-IN" dirty="0" err="1"/>
              <a:t>omasum</a:t>
            </a:r>
            <a:r>
              <a:rPr lang="en-IN" dirty="0"/>
              <a:t> through tube inserted by rumen incision during </a:t>
            </a:r>
            <a:r>
              <a:rPr lang="en-IN" dirty="0" err="1"/>
              <a:t>rumenotomy</a:t>
            </a:r>
            <a:r>
              <a:rPr lang="en-IN" dirty="0"/>
              <a:t> to soften the content.</a:t>
            </a:r>
          </a:p>
          <a:p>
            <a:pPr marL="0" indent="0" algn="just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392711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49350"/>
          </a:xfrm>
        </p:spPr>
        <p:txBody>
          <a:bodyPr/>
          <a:lstStyle/>
          <a:p>
            <a:pPr algn="ctr"/>
            <a:r>
              <a:rPr lang="en-IN" dirty="0"/>
              <a:t>HERNIA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8800"/>
            <a:ext cx="10515600" cy="4800599"/>
          </a:xfrm>
        </p:spPr>
        <p:txBody>
          <a:bodyPr/>
          <a:lstStyle/>
          <a:p>
            <a:r>
              <a:rPr lang="en-IN" dirty="0"/>
              <a:t>Protrusion of the contents of a body cavity through normal or abnormal opening either to lie beneath the skin or occupy another body cavity.</a:t>
            </a:r>
          </a:p>
          <a:p>
            <a:r>
              <a:rPr lang="en-IN" dirty="0"/>
              <a:t>It may be congenital or acquired.</a:t>
            </a:r>
          </a:p>
          <a:p>
            <a:r>
              <a:rPr lang="en-IN" dirty="0"/>
              <a:t>The primary predisposing cause of acquired hernia is mostly trauma or increased intra-abdominal pressure.</a:t>
            </a:r>
          </a:p>
          <a:p>
            <a:r>
              <a:rPr lang="en-IN" dirty="0"/>
              <a:t>Contents of hernia: -</a:t>
            </a:r>
          </a:p>
          <a:p>
            <a:r>
              <a:rPr lang="en-IN" dirty="0"/>
              <a:t>It has tree parts </a:t>
            </a:r>
          </a:p>
          <a:p>
            <a:r>
              <a:rPr lang="en-IN" dirty="0"/>
              <a:t>(</a:t>
            </a:r>
            <a:r>
              <a:rPr lang="en-IN" dirty="0" err="1"/>
              <a:t>i</a:t>
            </a:r>
            <a:r>
              <a:rPr lang="en-IN" dirty="0"/>
              <a:t>) </a:t>
            </a:r>
            <a:r>
              <a:rPr lang="en-IN" dirty="0" err="1"/>
              <a:t>Hernial</a:t>
            </a:r>
            <a:r>
              <a:rPr lang="en-IN" dirty="0"/>
              <a:t> ring (ii) </a:t>
            </a:r>
            <a:r>
              <a:rPr lang="en-IN" dirty="0" err="1"/>
              <a:t>Hernial</a:t>
            </a:r>
            <a:r>
              <a:rPr lang="en-IN" dirty="0"/>
              <a:t> Sac (iii) </a:t>
            </a:r>
            <a:r>
              <a:rPr lang="en-IN" dirty="0" err="1"/>
              <a:t>Hernial</a:t>
            </a:r>
            <a:r>
              <a:rPr lang="en-IN" dirty="0"/>
              <a:t> Contents   </a:t>
            </a:r>
          </a:p>
        </p:txBody>
      </p:sp>
    </p:spTree>
    <p:extLst>
      <p:ext uri="{BB962C8B-B14F-4D97-AF65-F5344CB8AC3E}">
        <p14:creationId xmlns:p14="http://schemas.microsoft.com/office/powerpoint/2010/main" val="33419704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85775"/>
            <a:ext cx="10515600" cy="5691188"/>
          </a:xfrm>
        </p:spPr>
        <p:txBody>
          <a:bodyPr>
            <a:normAutofit/>
          </a:bodyPr>
          <a:lstStyle/>
          <a:p>
            <a:pPr algn="just"/>
            <a:r>
              <a:rPr lang="en-IN" dirty="0"/>
              <a:t>The hernia sac made up of tissues that enclose the hernia content.</a:t>
            </a:r>
          </a:p>
          <a:p>
            <a:pPr algn="just"/>
            <a:r>
              <a:rPr lang="en-IN" dirty="0" err="1"/>
              <a:t>Hernial</a:t>
            </a:r>
            <a:r>
              <a:rPr lang="en-IN" dirty="0"/>
              <a:t> sac is usually skin, muscular fibres, fibrous tissue and parietal peritoneum.</a:t>
            </a:r>
          </a:p>
          <a:p>
            <a:pPr algn="just"/>
            <a:r>
              <a:rPr lang="en-IN"/>
              <a:t>No hernial </a:t>
            </a:r>
            <a:r>
              <a:rPr lang="en-IN" dirty="0"/>
              <a:t>sac in DH.</a:t>
            </a:r>
          </a:p>
          <a:p>
            <a:pPr algn="just"/>
            <a:r>
              <a:rPr lang="en-IN" dirty="0"/>
              <a:t>Classification: </a:t>
            </a:r>
          </a:p>
          <a:p>
            <a:pPr algn="just"/>
            <a:r>
              <a:rPr lang="en-IN" dirty="0"/>
              <a:t>Classified according to its location, Functional alteration, content and cause.</a:t>
            </a:r>
          </a:p>
          <a:p>
            <a:pPr algn="just"/>
            <a:r>
              <a:rPr lang="en-IN" dirty="0"/>
              <a:t>Location: </a:t>
            </a:r>
          </a:p>
          <a:p>
            <a:pPr algn="just"/>
            <a:r>
              <a:rPr lang="en-IN" dirty="0"/>
              <a:t>(</a:t>
            </a:r>
            <a:r>
              <a:rPr lang="en-IN" dirty="0" err="1"/>
              <a:t>i</a:t>
            </a:r>
            <a:r>
              <a:rPr lang="en-IN" dirty="0"/>
              <a:t>) External hernia:- Consists of hernial ring, hernia sac and contents of  hernia. ex- Ventral hernia, umbilical hernia.</a:t>
            </a:r>
          </a:p>
          <a:p>
            <a:pPr algn="just"/>
            <a:r>
              <a:rPr lang="en-IN" dirty="0"/>
              <a:t>(ii) Internal hernia Which lacks of hernia sac, </a:t>
            </a:r>
            <a:r>
              <a:rPr lang="en-IN" dirty="0" err="1"/>
              <a:t>eg</a:t>
            </a:r>
            <a:r>
              <a:rPr lang="en-IN" dirty="0"/>
              <a:t>. DH, gut tie. </a:t>
            </a:r>
          </a:p>
        </p:txBody>
      </p:sp>
    </p:spTree>
    <p:extLst>
      <p:ext uri="{BB962C8B-B14F-4D97-AF65-F5344CB8AC3E}">
        <p14:creationId xmlns:p14="http://schemas.microsoft.com/office/powerpoint/2010/main" val="4089601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18746"/>
            <a:ext cx="10515600" cy="5658217"/>
          </a:xfrm>
        </p:spPr>
        <p:txBody>
          <a:bodyPr/>
          <a:lstStyle/>
          <a:p>
            <a:r>
              <a:rPr lang="en-IN" dirty="0"/>
              <a:t>Functional Alteration:</a:t>
            </a:r>
          </a:p>
          <a:p>
            <a:r>
              <a:rPr lang="en-IN" dirty="0"/>
              <a:t>(</a:t>
            </a:r>
            <a:r>
              <a:rPr lang="en-IN" dirty="0" err="1"/>
              <a:t>i</a:t>
            </a:r>
            <a:r>
              <a:rPr lang="en-IN" dirty="0"/>
              <a:t>) Reducible hernia: Contents of hernia sac can be returned into original position through hernia opening </a:t>
            </a:r>
          </a:p>
          <a:p>
            <a:r>
              <a:rPr lang="en-IN" dirty="0"/>
              <a:t>(ii) Irreducible hernia: Contents of hernia sac can not be returned to the original position through the hernial opening.</a:t>
            </a:r>
          </a:p>
          <a:p>
            <a:r>
              <a:rPr lang="en-IN" dirty="0"/>
              <a:t> It could be of three types</a:t>
            </a:r>
          </a:p>
          <a:p>
            <a:r>
              <a:rPr lang="en-IN" dirty="0"/>
              <a:t>(</a:t>
            </a:r>
            <a:r>
              <a:rPr lang="en-IN" dirty="0" err="1"/>
              <a:t>i</a:t>
            </a:r>
            <a:r>
              <a:rPr lang="en-IN" dirty="0"/>
              <a:t>) Hernia with adhesions:-adhesions between sac and its contents prevent reduction.</a:t>
            </a:r>
          </a:p>
          <a:p>
            <a:r>
              <a:rPr lang="en-IN" dirty="0"/>
              <a:t>(ii) Incarcerated hernia:- Hernial content become too voluminous  to be replaced through a narrow hernial ring.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462937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5D07B4-3A22-4DF5-A820-D020E1A076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89317"/>
            <a:ext cx="10515600" cy="5487646"/>
          </a:xfrm>
        </p:spPr>
        <p:txBody>
          <a:bodyPr/>
          <a:lstStyle/>
          <a:p>
            <a:r>
              <a:rPr lang="en-US" dirty="0"/>
              <a:t>(iii) strangulated hernia:- When blood  vessels supplying the hernial contents are affected to cause complication like necrosis and extensive adhesions. </a:t>
            </a:r>
          </a:p>
          <a:p>
            <a:r>
              <a:rPr lang="en-US" dirty="0"/>
              <a:t>Contents of sac:- Enterocele- (intestine), epiplocele (omentum), </a:t>
            </a:r>
            <a:r>
              <a:rPr lang="en-US" dirty="0" err="1"/>
              <a:t>enteroepiplocele</a:t>
            </a:r>
            <a:r>
              <a:rPr lang="en-US" dirty="0"/>
              <a:t> (intestine plus omentum), reticulocele (reticulum), </a:t>
            </a:r>
            <a:r>
              <a:rPr lang="en-US" dirty="0" err="1"/>
              <a:t>Hysterocele</a:t>
            </a:r>
            <a:r>
              <a:rPr lang="en-US" dirty="0"/>
              <a:t> (uterus) and </a:t>
            </a:r>
            <a:r>
              <a:rPr lang="en-US" dirty="0" err="1"/>
              <a:t>vesiculocele</a:t>
            </a:r>
            <a:r>
              <a:rPr lang="en-US" dirty="0"/>
              <a:t> (urinary bladder).</a:t>
            </a:r>
          </a:p>
          <a:p>
            <a:r>
              <a:rPr lang="en-US" dirty="0"/>
              <a:t>Cause- (</a:t>
            </a:r>
            <a:r>
              <a:rPr lang="en-US" dirty="0" err="1"/>
              <a:t>i</a:t>
            </a:r>
            <a:r>
              <a:rPr lang="en-US" dirty="0"/>
              <a:t>) Traumatic hernia :- Which occurs due to injury e.g. ventral hernia.</a:t>
            </a:r>
          </a:p>
          <a:p>
            <a:r>
              <a:rPr lang="en-US" dirty="0"/>
              <a:t>(ii) Infectious hernia:-which occurs following destruction of abdominal wall due to infections.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419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9808"/>
            <a:ext cx="10515600" cy="6286500"/>
          </a:xfrm>
        </p:spPr>
        <p:txBody>
          <a:bodyPr>
            <a:normAutofit lnSpcReduction="10000"/>
          </a:bodyPr>
          <a:lstStyle/>
          <a:p>
            <a:endParaRPr lang="en-IN" dirty="0"/>
          </a:p>
          <a:p>
            <a:pPr algn="just"/>
            <a:r>
              <a:rPr lang="en-IN" dirty="0"/>
              <a:t>In the terminal part urethra extends beyond the glans as the urethral process which is about 4 cm long.</a:t>
            </a:r>
          </a:p>
          <a:p>
            <a:pPr algn="just"/>
            <a:endParaRPr lang="en-IN" dirty="0"/>
          </a:p>
          <a:p>
            <a:pPr marL="0" indent="0" algn="just">
              <a:buNone/>
            </a:pPr>
            <a:r>
              <a:rPr lang="en-IN" dirty="0"/>
              <a:t>                           Obstructive Urolithiasis-</a:t>
            </a:r>
          </a:p>
          <a:p>
            <a:pPr algn="just"/>
            <a:r>
              <a:rPr lang="en-IN" dirty="0"/>
              <a:t>Calculi form in both castrated and uncastrated males and also in females.</a:t>
            </a:r>
          </a:p>
          <a:p>
            <a:pPr algn="just"/>
            <a:endParaRPr lang="en-IN" dirty="0"/>
          </a:p>
          <a:p>
            <a:pPr algn="just"/>
            <a:r>
              <a:rPr lang="en-IN" dirty="0"/>
              <a:t>Obstructive urolithiasis is problem of castrated adult males.</a:t>
            </a:r>
          </a:p>
          <a:p>
            <a:pPr algn="just"/>
            <a:endParaRPr lang="en-IN" dirty="0"/>
          </a:p>
          <a:p>
            <a:pPr algn="just"/>
            <a:r>
              <a:rPr lang="en-IN" dirty="0"/>
              <a:t>Also recorded in uncastrated male calves of cows and buffaloes.</a:t>
            </a:r>
          </a:p>
          <a:p>
            <a:pPr marL="0" indent="0" algn="just">
              <a:buNone/>
            </a:pPr>
            <a:endParaRPr lang="en-IN" dirty="0"/>
          </a:p>
          <a:p>
            <a:pPr algn="just"/>
            <a:r>
              <a:rPr lang="en-IN" dirty="0"/>
              <a:t>The obstruction in the flow of urine due to calculi may occur in any part of the urinary tract but mostly in urethra.</a:t>
            </a:r>
          </a:p>
          <a:p>
            <a:pPr algn="just"/>
            <a:endParaRPr lang="en-IN" dirty="0"/>
          </a:p>
          <a:p>
            <a:pPr algn="just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38184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161432-D2BF-44E7-8397-488042761E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62708"/>
            <a:ext cx="10515600" cy="5614255"/>
          </a:xfrm>
        </p:spPr>
        <p:txBody>
          <a:bodyPr/>
          <a:lstStyle/>
          <a:p>
            <a:r>
              <a:rPr lang="en-US" dirty="0"/>
              <a:t>Diagnosis:-External hernia has an external swelling. The swelling varies in shape and size and differentiated from other swellings. Such as abscess, cellulitis, haematoma, cyst and neoplasm.</a:t>
            </a:r>
          </a:p>
          <a:p>
            <a:r>
              <a:rPr lang="en-US" dirty="0"/>
              <a:t>In reducible hernia, the ring can be easily palpated. Incarcerated hernia ring is not felt easily because it is impossible to reduce the contents.</a:t>
            </a:r>
          </a:p>
          <a:p>
            <a:r>
              <a:rPr lang="en-US" dirty="0"/>
              <a:t>In strangulated hernia </a:t>
            </a:r>
            <a:r>
              <a:rPr lang="en-US" dirty="0" err="1"/>
              <a:t>symtoms</a:t>
            </a:r>
            <a:r>
              <a:rPr lang="en-US" dirty="0"/>
              <a:t> like abdominal pain, fever and evidence of bowel obstruction may coincide with the swelling</a:t>
            </a:r>
          </a:p>
          <a:p>
            <a:r>
              <a:rPr lang="en-US" dirty="0"/>
              <a:t>Radiography may be helpful to identify the contents of irreducible hernia in small ruminants and calves.</a:t>
            </a:r>
          </a:p>
          <a:p>
            <a:r>
              <a:rPr lang="en-US" dirty="0"/>
              <a:t>Exploratory puncture may also helpful to know the contents of swelling.</a:t>
            </a:r>
          </a:p>
        </p:txBody>
      </p:sp>
    </p:spTree>
    <p:extLst>
      <p:ext uri="{BB962C8B-B14F-4D97-AF65-F5344CB8AC3E}">
        <p14:creationId xmlns:p14="http://schemas.microsoft.com/office/powerpoint/2010/main" val="19657938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A544BA-CBAA-4A89-9842-E299D4AEF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48640"/>
            <a:ext cx="10515600" cy="562832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                                 UMBILICAL HERNIA</a:t>
            </a:r>
          </a:p>
          <a:p>
            <a:r>
              <a:rPr lang="en-US" dirty="0"/>
              <a:t>Generally seen in bovine calve, more frequent in female than male.</a:t>
            </a:r>
          </a:p>
          <a:p>
            <a:r>
              <a:rPr lang="en-US" dirty="0"/>
              <a:t>It can be congenital or acquired in nature.</a:t>
            </a:r>
          </a:p>
          <a:p>
            <a:r>
              <a:rPr lang="en-US" dirty="0"/>
              <a:t>Acquired hernia is noticed few weeks after birth.</a:t>
            </a:r>
          </a:p>
          <a:p>
            <a:r>
              <a:rPr lang="en-US" dirty="0"/>
              <a:t>It is hereditary.</a:t>
            </a:r>
          </a:p>
          <a:p>
            <a:r>
              <a:rPr lang="en-US" dirty="0"/>
              <a:t>The umbilical opening in the fetus allows the passage of the urachus and umbilical blood vessels.</a:t>
            </a:r>
          </a:p>
          <a:p>
            <a:r>
              <a:rPr lang="en-US" dirty="0"/>
              <a:t>After birth these structure are disrupted or severed and umbilical opening closes around the cord. The wound heals cicatrization and represents umbilicus.</a:t>
            </a:r>
          </a:p>
          <a:p>
            <a:r>
              <a:rPr lang="en-US" dirty="0"/>
              <a:t>Due to improper closure of the umbilicus opening at birth or from maldevelopment or hypoplasia of the abdominal muscles, a defect may remain in the mid ventral to form congenital opening</a:t>
            </a:r>
          </a:p>
        </p:txBody>
      </p:sp>
    </p:spTree>
    <p:extLst>
      <p:ext uri="{BB962C8B-B14F-4D97-AF65-F5344CB8AC3E}">
        <p14:creationId xmlns:p14="http://schemas.microsoft.com/office/powerpoint/2010/main" val="35032588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C7FCE9C-EC3C-4A81-8707-F750999D1B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877" y="633413"/>
            <a:ext cx="3118246" cy="5543550"/>
          </a:xfrm>
        </p:spPr>
      </p:pic>
    </p:spTree>
    <p:extLst>
      <p:ext uri="{BB962C8B-B14F-4D97-AF65-F5344CB8AC3E}">
        <p14:creationId xmlns:p14="http://schemas.microsoft.com/office/powerpoint/2010/main" val="23067778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B8CF144-2D3C-4B5C-A41D-6ED25AD95E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895" y="450850"/>
            <a:ext cx="3110210" cy="5529263"/>
          </a:xfrm>
        </p:spPr>
      </p:pic>
    </p:spTree>
    <p:extLst>
      <p:ext uri="{BB962C8B-B14F-4D97-AF65-F5344CB8AC3E}">
        <p14:creationId xmlns:p14="http://schemas.microsoft.com/office/powerpoint/2010/main" val="1376026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BCD16F6-303C-41BE-A0C4-F623F5137D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351" y="1899140"/>
            <a:ext cx="3941298" cy="2479846"/>
          </a:xfrm>
        </p:spPr>
      </p:pic>
    </p:spTree>
    <p:extLst>
      <p:ext uri="{BB962C8B-B14F-4D97-AF65-F5344CB8AC3E}">
        <p14:creationId xmlns:p14="http://schemas.microsoft.com/office/powerpoint/2010/main" val="31579636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439D960-936B-42C6-8A2F-001993D13E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271" y="1575581"/>
            <a:ext cx="4459458" cy="3282279"/>
          </a:xfrm>
        </p:spPr>
      </p:pic>
    </p:spTree>
    <p:extLst>
      <p:ext uri="{BB962C8B-B14F-4D97-AF65-F5344CB8AC3E}">
        <p14:creationId xmlns:p14="http://schemas.microsoft.com/office/powerpoint/2010/main" val="42723805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FC7FF28-AB1E-4192-AF7E-2C22B2F35E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486" y="1167620"/>
            <a:ext cx="4131286" cy="3854546"/>
          </a:xfrm>
        </p:spPr>
      </p:pic>
    </p:spTree>
    <p:extLst>
      <p:ext uri="{BB962C8B-B14F-4D97-AF65-F5344CB8AC3E}">
        <p14:creationId xmlns:p14="http://schemas.microsoft.com/office/powerpoint/2010/main" val="24039158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2E5FBF-8AF5-44DA-B500-F258DE463E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06437"/>
            <a:ext cx="10515600" cy="5670526"/>
          </a:xfrm>
        </p:spPr>
        <p:txBody>
          <a:bodyPr>
            <a:normAutofit/>
          </a:bodyPr>
          <a:lstStyle/>
          <a:p>
            <a:r>
              <a:rPr lang="en-US" dirty="0"/>
              <a:t>Acquired umbilical hernia occurs primarily due to manual breaking or resecting of the cord to close the abdominal wall.</a:t>
            </a:r>
          </a:p>
          <a:p>
            <a:r>
              <a:rPr lang="en-US" dirty="0"/>
              <a:t>Excessive straining due diarrhea or constipation or infection of the cord preventing natural closure of the umbilical resulting to hernia.</a:t>
            </a:r>
          </a:p>
          <a:p>
            <a:r>
              <a:rPr lang="en-US" dirty="0"/>
              <a:t>Clinical signs:- Discrete spherical swelling seen on umbilicus. Contents are usually fat and omentum. Sometime contains loops of small intestines. The sac is formed by skin, fibrous tissue and peritoneum.</a:t>
            </a:r>
          </a:p>
          <a:p>
            <a:r>
              <a:rPr lang="en-US" dirty="0"/>
              <a:t>Treatment:- Treated by conservative and surgical methods.</a:t>
            </a:r>
          </a:p>
          <a:p>
            <a:r>
              <a:rPr lang="en-US" dirty="0"/>
              <a:t>Belly bandages reduce the hernia and allows the hernial ring to close by cicatrization. Previously hernial clamp is used to control the hernia  </a:t>
            </a:r>
          </a:p>
          <a:p>
            <a:pPr marL="0" indent="0">
              <a:buNone/>
            </a:pPr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6903735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61E9AA-DB77-4031-8B61-46C4252F71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18978"/>
            <a:ext cx="10515600" cy="5557985"/>
          </a:xfrm>
        </p:spPr>
        <p:txBody>
          <a:bodyPr/>
          <a:lstStyle/>
          <a:p>
            <a:r>
              <a:rPr lang="en-US" dirty="0"/>
              <a:t>Radical surgery is performed.</a:t>
            </a:r>
          </a:p>
          <a:p>
            <a:r>
              <a:rPr lang="en-US" dirty="0"/>
              <a:t>After fasting animal controlled in dorsal recumbency and liberal operation area is prepared for surgery.</a:t>
            </a:r>
          </a:p>
          <a:p>
            <a:r>
              <a:rPr lang="en-US" dirty="0"/>
              <a:t>Local anesthesia is infiltrated  and adequate elliptical incision is made through skin or each side of swelling. </a:t>
            </a:r>
          </a:p>
          <a:p>
            <a:r>
              <a:rPr lang="en-US" dirty="0"/>
              <a:t>The skin incision are joined on the midline cranially and caudally.</a:t>
            </a:r>
          </a:p>
          <a:p>
            <a:r>
              <a:rPr lang="en-US" dirty="0"/>
              <a:t>The skin between the two elliptical incision is resected from the hernial sac and discarded. </a:t>
            </a:r>
          </a:p>
          <a:p>
            <a:r>
              <a:rPr lang="en-US" dirty="0"/>
              <a:t> The skin lateral to the incisions is then undermined to expose the hernial ring.</a:t>
            </a:r>
          </a:p>
          <a:p>
            <a:r>
              <a:rPr lang="en-US" dirty="0"/>
              <a:t>The sac is freed from the ring by blunt dissection and the intact sac is deposited into the abdominal cavity.</a:t>
            </a:r>
          </a:p>
        </p:txBody>
      </p:sp>
    </p:spTree>
    <p:extLst>
      <p:ext uri="{BB962C8B-B14F-4D97-AF65-F5344CB8AC3E}">
        <p14:creationId xmlns:p14="http://schemas.microsoft.com/office/powerpoint/2010/main" val="424956422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4355FB-EE2F-45E9-AF1A-D0DEFE02CD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93895"/>
            <a:ext cx="10515600" cy="5783068"/>
          </a:xfrm>
        </p:spPr>
        <p:txBody>
          <a:bodyPr/>
          <a:lstStyle/>
          <a:p>
            <a:r>
              <a:rPr lang="en-US" dirty="0"/>
              <a:t>A circular hernial ring should be converted into an oval shape for smooth closure by incising the ring caudally and cranially with V-shaped incision.</a:t>
            </a:r>
          </a:p>
          <a:p>
            <a:r>
              <a:rPr lang="en-US" dirty="0"/>
              <a:t>The ring is then closed by placing a series of overlapping sutures through its edges using heavy nonabsorbable suture material.</a:t>
            </a:r>
          </a:p>
          <a:p>
            <a:r>
              <a:rPr lang="en-US" dirty="0"/>
              <a:t>The Skin is closed by mattress with non-absorbable suture material.</a:t>
            </a:r>
          </a:p>
          <a:p>
            <a:r>
              <a:rPr lang="en-US" dirty="0"/>
              <a:t>Post-operative management should be done.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02478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57200"/>
            <a:ext cx="10515600" cy="6198577"/>
          </a:xfrm>
        </p:spPr>
        <p:txBody>
          <a:bodyPr/>
          <a:lstStyle/>
          <a:p>
            <a:pPr algn="just"/>
            <a:r>
              <a:rPr lang="en-IN" dirty="0"/>
              <a:t>Most common site in cattle is distal to sigmoid flexure.</a:t>
            </a:r>
          </a:p>
          <a:p>
            <a:pPr marL="0" indent="0" algn="just">
              <a:buNone/>
            </a:pPr>
            <a:endParaRPr lang="en-IN" dirty="0"/>
          </a:p>
          <a:p>
            <a:pPr algn="just"/>
            <a:r>
              <a:rPr lang="en-IN" dirty="0"/>
              <a:t>Frequently the calculus gets lodged between the ischial arch and sigmoid flexure.</a:t>
            </a:r>
          </a:p>
          <a:p>
            <a:pPr marL="0" indent="0" algn="just">
              <a:buNone/>
            </a:pPr>
            <a:endParaRPr lang="en-IN" dirty="0"/>
          </a:p>
          <a:p>
            <a:pPr algn="just"/>
            <a:r>
              <a:rPr lang="en-IN" dirty="0"/>
              <a:t>Sometimes may obstruct the neck of urinary bladder.</a:t>
            </a:r>
          </a:p>
          <a:p>
            <a:pPr algn="just"/>
            <a:endParaRPr lang="en-IN" dirty="0"/>
          </a:p>
          <a:p>
            <a:pPr algn="just"/>
            <a:r>
              <a:rPr lang="en-IN" dirty="0"/>
              <a:t>In few cases large calculus obstruct the urethra and multiple calculi recovered from the bladder.</a:t>
            </a:r>
          </a:p>
          <a:p>
            <a:pPr algn="just"/>
            <a:endParaRPr lang="en-IN" dirty="0"/>
          </a:p>
          <a:p>
            <a:pPr algn="just"/>
            <a:r>
              <a:rPr lang="en-IN" dirty="0"/>
              <a:t>Rare cases obstruct the ureters.  </a:t>
            </a:r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8783575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9619C-362B-4A83-8698-73D6D8C21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VENTRAL OR ABDOMINAL HERNIA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54D9C0-362A-410C-A1DE-2FBDCDF9A1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     Hernia through any part of the abdominal wall other than natural office  </a:t>
            </a:r>
          </a:p>
          <a:p>
            <a:r>
              <a:rPr lang="en-US" dirty="0"/>
              <a:t>If hernia is ventral to the stifle skin fold.</a:t>
            </a:r>
          </a:p>
          <a:p>
            <a:r>
              <a:rPr lang="en-US" dirty="0"/>
              <a:t>Hernia is in the flank region are lateral abdominal hernia.</a:t>
            </a:r>
          </a:p>
          <a:p>
            <a:r>
              <a:rPr lang="en-US" dirty="0"/>
              <a:t>Common in ruminants and acquired in nature.</a:t>
            </a:r>
          </a:p>
          <a:p>
            <a:r>
              <a:rPr lang="en-US" dirty="0"/>
              <a:t>Trauma such kick, horn thrust or violent contact with blunt objects or abscess in the abdominal cavity.</a:t>
            </a:r>
          </a:p>
          <a:p>
            <a:r>
              <a:rPr lang="en-US" dirty="0"/>
              <a:t>Abdominal distention due to pregnancy or violent straining during parturition</a:t>
            </a:r>
          </a:p>
        </p:txBody>
      </p:sp>
    </p:spTree>
    <p:extLst>
      <p:ext uri="{BB962C8B-B14F-4D97-AF65-F5344CB8AC3E}">
        <p14:creationId xmlns:p14="http://schemas.microsoft.com/office/powerpoint/2010/main" val="335421694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615C61-2709-46A7-BA10-58141ED29D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79828"/>
            <a:ext cx="10515600" cy="5797135"/>
          </a:xfrm>
        </p:spPr>
        <p:txBody>
          <a:bodyPr/>
          <a:lstStyle/>
          <a:p>
            <a:r>
              <a:rPr lang="en-US" dirty="0"/>
              <a:t>Excessive long caudal incision for CS.</a:t>
            </a:r>
          </a:p>
          <a:p>
            <a:r>
              <a:rPr lang="en-US" dirty="0"/>
              <a:t>Commonly seen in along the costal arch, high or low in the flank, between the last few ribs or in the ventral abdominal wall near the midline.</a:t>
            </a:r>
          </a:p>
          <a:p>
            <a:r>
              <a:rPr lang="en-US" dirty="0"/>
              <a:t>It is difficult to palpate the ventral hernial ring during initial stage due to oedema or haematoma in the surrounding tissues.</a:t>
            </a:r>
          </a:p>
          <a:p>
            <a:r>
              <a:rPr lang="en-US" dirty="0"/>
              <a:t>Wait for inflammatory swelling to subside before examination is done to confirm the diagnosis.</a:t>
            </a:r>
          </a:p>
          <a:p>
            <a:r>
              <a:rPr lang="en-US" dirty="0"/>
              <a:t> this delay may also facilitate repair as recently traumatized tissues do not hold suture firmly.</a:t>
            </a:r>
          </a:p>
          <a:p>
            <a:r>
              <a:rPr lang="en-US" dirty="0"/>
              <a:t>The hernial sac formed by the skin and subcutaneous tissues may or may not be lined with the peritoneum.</a:t>
            </a:r>
          </a:p>
        </p:txBody>
      </p:sp>
    </p:spTree>
    <p:extLst>
      <p:ext uri="{BB962C8B-B14F-4D97-AF65-F5344CB8AC3E}">
        <p14:creationId xmlns:p14="http://schemas.microsoft.com/office/powerpoint/2010/main" val="19649371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AD681C-A05F-4B05-9A5E-9AB4290AD9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1182"/>
            <a:ext cx="10515600" cy="5515781"/>
          </a:xfrm>
        </p:spPr>
        <p:txBody>
          <a:bodyPr/>
          <a:lstStyle/>
          <a:p>
            <a:r>
              <a:rPr lang="en-US" dirty="0"/>
              <a:t>Lack of peritoneal covering favours the development of adhesions between the viscera and sac and finally may cause incarceration or strangulation.</a:t>
            </a:r>
          </a:p>
          <a:p>
            <a:r>
              <a:rPr lang="en-US" dirty="0"/>
              <a:t>The nature of hernial contents depend on the site of the herniation.</a:t>
            </a:r>
          </a:p>
          <a:p>
            <a:r>
              <a:rPr lang="en-US" dirty="0"/>
              <a:t>A hernia in the left flank may contain the rumen. </a:t>
            </a:r>
          </a:p>
          <a:p>
            <a:r>
              <a:rPr lang="en-US" dirty="0"/>
              <a:t>Treatment:-</a:t>
            </a:r>
          </a:p>
          <a:p>
            <a:r>
              <a:rPr lang="en-US" dirty="0"/>
              <a:t> Herniorrhaphy is elective.</a:t>
            </a:r>
          </a:p>
          <a:p>
            <a:r>
              <a:rPr lang="en-US" dirty="0"/>
              <a:t>Delay the surgical repair for at least one week after injury.</a:t>
            </a:r>
          </a:p>
          <a:p>
            <a:r>
              <a:rPr lang="en-US" dirty="0"/>
              <a:t>Prolonged delay may cause complication.</a:t>
            </a:r>
          </a:p>
          <a:p>
            <a:r>
              <a:rPr lang="en-US" dirty="0"/>
              <a:t>If hernia is complicated due to incarceration or strangulation, immediate surgical intervention required.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6654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A7D0AB-B1E9-4CEE-8130-3BF608D16A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58129"/>
            <a:ext cx="10515600" cy="5318834"/>
          </a:xfrm>
        </p:spPr>
        <p:txBody>
          <a:bodyPr/>
          <a:lstStyle/>
          <a:p>
            <a:pPr algn="just"/>
            <a:r>
              <a:rPr lang="en-US" dirty="0"/>
              <a:t>After linear incision skin is separated from swelling.</a:t>
            </a:r>
          </a:p>
          <a:p>
            <a:pPr algn="just"/>
            <a:r>
              <a:rPr lang="en-US" dirty="0"/>
              <a:t>Hernial Sac is separated from ring.</a:t>
            </a:r>
          </a:p>
          <a:p>
            <a:pPr algn="just"/>
            <a:r>
              <a:rPr lang="en-US" dirty="0"/>
              <a:t>Viscera separated from adhesion and returned into abdominal cavity.</a:t>
            </a:r>
          </a:p>
          <a:p>
            <a:pPr algn="just"/>
            <a:r>
              <a:rPr lang="en-US" dirty="0"/>
              <a:t>The thick mass of fibrous tissue involving hernial swelling may be resected.</a:t>
            </a:r>
          </a:p>
          <a:p>
            <a:pPr algn="just"/>
            <a:r>
              <a:rPr lang="en-US" dirty="0"/>
              <a:t>Ring edge are trimmed to provide raw surface.</a:t>
            </a:r>
          </a:p>
          <a:p>
            <a:pPr algn="just"/>
            <a:r>
              <a:rPr lang="en-US" dirty="0"/>
              <a:t>The rent in the abdominal is then closed with sutures.</a:t>
            </a:r>
          </a:p>
          <a:p>
            <a:pPr algn="just"/>
            <a:r>
              <a:rPr lang="en-US" dirty="0"/>
              <a:t>Hernioplasty may be required in some cases. </a:t>
            </a:r>
          </a:p>
        </p:txBody>
      </p:sp>
    </p:spTree>
    <p:extLst>
      <p:ext uri="{BB962C8B-B14F-4D97-AF65-F5344CB8AC3E}">
        <p14:creationId xmlns:p14="http://schemas.microsoft.com/office/powerpoint/2010/main" val="155734483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73A92-A7A9-4793-B2CB-BDFC2C816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INGUINAL OR SCROTAL HERNIA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C0195C-8A29-4234-9FCF-D9B64AAD03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/>
              <a:t>Protrusion of an abdominal organ through the inguinal canal is Bubonocele.</a:t>
            </a:r>
          </a:p>
          <a:p>
            <a:pPr algn="just"/>
            <a:r>
              <a:rPr lang="en-US" dirty="0"/>
              <a:t>If contents coming up to scrotum is Oscheocele.</a:t>
            </a:r>
          </a:p>
          <a:p>
            <a:pPr algn="just"/>
            <a:r>
              <a:rPr lang="en-US" dirty="0"/>
              <a:t>Contents may be omentum, intestine or both.</a:t>
            </a:r>
          </a:p>
          <a:p>
            <a:pPr algn="just"/>
            <a:r>
              <a:rPr lang="en-US" dirty="0"/>
              <a:t>Sometime UB.</a:t>
            </a:r>
          </a:p>
          <a:p>
            <a:pPr algn="just"/>
            <a:r>
              <a:rPr lang="en-US" dirty="0"/>
              <a:t>Generally acquired in rams and bulls.</a:t>
            </a:r>
          </a:p>
          <a:p>
            <a:pPr algn="just"/>
            <a:r>
              <a:rPr lang="en-US" dirty="0"/>
              <a:t>Congenital inguinal hernia bovine calves and lambs.</a:t>
            </a:r>
          </a:p>
          <a:p>
            <a:pPr algn="just"/>
            <a:r>
              <a:rPr lang="en-US" dirty="0"/>
              <a:t>Scrotal hernia may be traumatic in origin - Mounting.</a:t>
            </a:r>
          </a:p>
          <a:p>
            <a:pPr algn="just"/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48840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DBAE65-CE4A-4D01-9F0B-958184152C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70671"/>
            <a:ext cx="10515600" cy="5206292"/>
          </a:xfrm>
        </p:spPr>
        <p:txBody>
          <a:bodyPr/>
          <a:lstStyle/>
          <a:p>
            <a:pPr algn="just"/>
            <a:r>
              <a:rPr lang="en-US" dirty="0"/>
              <a:t>May be unilateral or bilateral.</a:t>
            </a:r>
          </a:p>
          <a:p>
            <a:pPr algn="just"/>
            <a:r>
              <a:rPr lang="en-US" dirty="0"/>
              <a:t>The abdominal canal is slite like space between abdominal muscle.</a:t>
            </a:r>
          </a:p>
          <a:p>
            <a:pPr algn="just"/>
            <a:r>
              <a:rPr lang="en-US" dirty="0"/>
              <a:t>CLINICAL SIGNS:- Swelling in the inguinal canal or neck of scrotum.</a:t>
            </a:r>
          </a:p>
          <a:p>
            <a:pPr algn="just"/>
            <a:r>
              <a:rPr lang="en-US" dirty="0"/>
              <a:t>Bulls refuse to mount.</a:t>
            </a:r>
          </a:p>
          <a:p>
            <a:pPr algn="just"/>
            <a:r>
              <a:rPr lang="en-US" dirty="0"/>
              <a:t>Enlarged scrotum touches ground in rare cases.</a:t>
            </a:r>
          </a:p>
          <a:p>
            <a:pPr algn="just"/>
            <a:r>
              <a:rPr lang="en-US" dirty="0"/>
              <a:t>When hernial contents strangulated shows systemic signs.</a:t>
            </a:r>
          </a:p>
          <a:p>
            <a:pPr algn="just"/>
            <a:r>
              <a:rPr lang="en-US" dirty="0"/>
              <a:t>Rectal examination may help in diagnosis.</a:t>
            </a:r>
          </a:p>
          <a:p>
            <a:pPr algn="just"/>
            <a:r>
              <a:rPr lang="en-US" dirty="0"/>
              <a:t>TREATMENT:- </a:t>
            </a:r>
          </a:p>
          <a:p>
            <a:pPr algn="just"/>
            <a:r>
              <a:rPr lang="en-US" dirty="0"/>
              <a:t>The animal is tranquilized  and kept in lateral recumbency with affected side up.  </a:t>
            </a:r>
          </a:p>
        </p:txBody>
      </p:sp>
    </p:spTree>
    <p:extLst>
      <p:ext uri="{BB962C8B-B14F-4D97-AF65-F5344CB8AC3E}">
        <p14:creationId xmlns:p14="http://schemas.microsoft.com/office/powerpoint/2010/main" val="126865481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98B0B37-3114-4E8A-BC44-F5990919FC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866" y="1280160"/>
            <a:ext cx="3390312" cy="3938954"/>
          </a:xfrm>
        </p:spPr>
      </p:pic>
    </p:spTree>
    <p:extLst>
      <p:ext uri="{BB962C8B-B14F-4D97-AF65-F5344CB8AC3E}">
        <p14:creationId xmlns:p14="http://schemas.microsoft.com/office/powerpoint/2010/main" val="266693190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B7DC47-DE08-4D47-A50E-C7CCA364F6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00332"/>
            <a:ext cx="10515600" cy="5276631"/>
          </a:xfrm>
        </p:spPr>
        <p:txBody>
          <a:bodyPr/>
          <a:lstStyle/>
          <a:p>
            <a:pPr algn="just"/>
            <a:r>
              <a:rPr lang="en-US" dirty="0"/>
              <a:t>The upper hind limb is abducted for maximum exposure.</a:t>
            </a:r>
          </a:p>
          <a:p>
            <a:pPr algn="just"/>
            <a:r>
              <a:rPr lang="en-US" dirty="0"/>
              <a:t>Local anesthesia infiltrated.</a:t>
            </a:r>
          </a:p>
          <a:p>
            <a:pPr algn="just"/>
            <a:r>
              <a:rPr lang="en-US" dirty="0"/>
              <a:t>Skin incision over swelling.</a:t>
            </a:r>
          </a:p>
          <a:p>
            <a:pPr algn="just"/>
            <a:r>
              <a:rPr lang="en-US" dirty="0"/>
              <a:t>The hernial content returned into abdominal.</a:t>
            </a:r>
          </a:p>
          <a:p>
            <a:pPr algn="just"/>
            <a:r>
              <a:rPr lang="en-US" dirty="0"/>
              <a:t>Ring sutured with overlapping suture.</a:t>
            </a:r>
          </a:p>
          <a:p>
            <a:pPr algn="just"/>
            <a:r>
              <a:rPr lang="en-US" dirty="0"/>
              <a:t>The incision over sac is closed with simple continuous suture.</a:t>
            </a:r>
          </a:p>
          <a:p>
            <a:pPr algn="just"/>
            <a:r>
              <a:rPr lang="en-US" dirty="0"/>
              <a:t>Another technique through paralumbar fossa</a:t>
            </a:r>
          </a:p>
          <a:p>
            <a:pPr algn="just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55921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11091-3038-445F-9287-AE99B20F0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PERINEAL HERNIA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AB1705-9D78-47E6-8309-343E7562FC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Protrusion of the abdominal or the pelvic viscera through the pelvic diaphragm which supports the rectal wall.</a:t>
            </a:r>
          </a:p>
          <a:p>
            <a:r>
              <a:rPr lang="en-US" dirty="0"/>
              <a:t>Common in dog.</a:t>
            </a:r>
          </a:p>
          <a:p>
            <a:r>
              <a:rPr lang="en-US" dirty="0"/>
              <a:t>The perineum is part of the body wall that covers the pelvic cavity outlet while surrounding the anal and urogenital canals.</a:t>
            </a:r>
          </a:p>
          <a:p>
            <a:r>
              <a:rPr lang="en-US" dirty="0"/>
              <a:t>Tearing of diaphragm muscles leads to herniation.</a:t>
            </a:r>
          </a:p>
          <a:p>
            <a:r>
              <a:rPr lang="en-US" dirty="0"/>
              <a:t>Reducible swelling observed along the side anus or </a:t>
            </a:r>
            <a:r>
              <a:rPr lang="en-US" dirty="0" err="1"/>
              <a:t>vulval</a:t>
            </a:r>
            <a:r>
              <a:rPr lang="en-US" dirty="0"/>
              <a:t> lips,</a:t>
            </a:r>
          </a:p>
          <a:p>
            <a:r>
              <a:rPr lang="en-US" dirty="0"/>
              <a:t>Contents are generally UB and retroperitoneal fat.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99363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06F6B4D-640C-479A-A5BA-8AF02E02E6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065" y="1280160"/>
            <a:ext cx="6611815" cy="4614203"/>
          </a:xfrm>
        </p:spPr>
      </p:pic>
    </p:spTree>
    <p:extLst>
      <p:ext uri="{BB962C8B-B14F-4D97-AF65-F5344CB8AC3E}">
        <p14:creationId xmlns:p14="http://schemas.microsoft.com/office/powerpoint/2010/main" val="4116616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92369"/>
            <a:ext cx="10515600" cy="5987562"/>
          </a:xfrm>
        </p:spPr>
        <p:txBody>
          <a:bodyPr>
            <a:normAutofit lnSpcReduction="10000"/>
          </a:bodyPr>
          <a:lstStyle/>
          <a:p>
            <a:r>
              <a:rPr lang="en-IN" dirty="0"/>
              <a:t>In buffaloes, calculi are mostly lodged at the glans penis or at the sigmoid flexure and also obstruct neck of urinary bladder.</a:t>
            </a:r>
          </a:p>
          <a:p>
            <a:endParaRPr lang="en-IN" dirty="0"/>
          </a:p>
          <a:p>
            <a:r>
              <a:rPr lang="en-IN" dirty="0"/>
              <a:t>Most common site in sheep are urethral process at distal end of penis and region of sigmoid flexure.</a:t>
            </a:r>
          </a:p>
          <a:p>
            <a:endParaRPr lang="en-IN" dirty="0"/>
          </a:p>
          <a:p>
            <a:r>
              <a:rPr lang="en-IN" b="1" dirty="0"/>
              <a:t>Clinical Examination</a:t>
            </a:r>
            <a:r>
              <a:rPr lang="en-IN" dirty="0"/>
              <a:t>: </a:t>
            </a:r>
          </a:p>
          <a:p>
            <a:r>
              <a:rPr lang="en-IN" dirty="0"/>
              <a:t>Obstruction in flow of urine leads to futile and painful attempt by the animal to void urine.</a:t>
            </a:r>
          </a:p>
          <a:p>
            <a:pPr marL="0" indent="0">
              <a:buNone/>
            </a:pPr>
            <a:endParaRPr lang="en-IN" dirty="0"/>
          </a:p>
          <a:p>
            <a:r>
              <a:rPr lang="en-IN" dirty="0"/>
              <a:t>In delayed cases urinary bladder gets rupture (</a:t>
            </a:r>
            <a:r>
              <a:rPr lang="en-IN" dirty="0" err="1"/>
              <a:t>cystorrhexis</a:t>
            </a:r>
            <a:r>
              <a:rPr lang="en-IN" dirty="0"/>
              <a:t>) </a:t>
            </a:r>
          </a:p>
          <a:p>
            <a:pPr marL="0" indent="0">
              <a:buNone/>
            </a:pPr>
            <a:endParaRPr lang="en-IN" dirty="0"/>
          </a:p>
          <a:p>
            <a:r>
              <a:rPr lang="en-IN" dirty="0"/>
              <a:t>In case of nephrolith – No relief from from pain.</a:t>
            </a:r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4098239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1008C2C-B3E9-4251-8DA8-0F89EE25A2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111" y="1097281"/>
            <a:ext cx="5852159" cy="4783014"/>
          </a:xfrm>
        </p:spPr>
      </p:pic>
    </p:spTree>
    <p:extLst>
      <p:ext uri="{BB962C8B-B14F-4D97-AF65-F5344CB8AC3E}">
        <p14:creationId xmlns:p14="http://schemas.microsoft.com/office/powerpoint/2010/main" val="311062850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6CABBB-CAF2-4A1D-9E49-ED473E55F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42535"/>
            <a:ext cx="10515600" cy="5234428"/>
          </a:xfrm>
        </p:spPr>
        <p:txBody>
          <a:bodyPr/>
          <a:lstStyle/>
          <a:p>
            <a:r>
              <a:rPr lang="en-US" dirty="0"/>
              <a:t>Sedation of animal with GA kept in either lateral or sitting position.</a:t>
            </a:r>
          </a:p>
          <a:p>
            <a:r>
              <a:rPr lang="en-US" dirty="0"/>
              <a:t>A purse string suture placed around the anus after placing gauge plug in the anal opening.</a:t>
            </a:r>
          </a:p>
          <a:p>
            <a:r>
              <a:rPr lang="en-US" dirty="0"/>
              <a:t>A slightly curve incision given vertically.</a:t>
            </a:r>
          </a:p>
          <a:p>
            <a:r>
              <a:rPr lang="en-US" dirty="0"/>
              <a:t>Subcutaneous tissue separated expose the organs,</a:t>
            </a:r>
          </a:p>
          <a:p>
            <a:r>
              <a:rPr lang="en-US" dirty="0"/>
              <a:t>Contents retuned into original position sutured with two layer suture</a:t>
            </a:r>
          </a:p>
          <a:p>
            <a:r>
              <a:rPr lang="en-US" dirty="0"/>
              <a:t>Skin closed with mattress suture. 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17894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4B9C1-0914-4371-B824-65346EE50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DIAGPHRAGMATIC HERNIA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C37E90-C488-4F89-ADDD-DC1A40D630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Passage of abdominal viscera </a:t>
            </a:r>
            <a:r>
              <a:rPr lang="en-US"/>
              <a:t>into Thoracic </a:t>
            </a:r>
            <a:r>
              <a:rPr lang="en-US" dirty="0"/>
              <a:t>cavity.</a:t>
            </a:r>
          </a:p>
          <a:p>
            <a:r>
              <a:rPr lang="en-US" dirty="0"/>
              <a:t>Congenital or acquired</a:t>
            </a:r>
          </a:p>
          <a:p>
            <a:r>
              <a:rPr lang="en-US" dirty="0"/>
              <a:t>Commonly reticulum but sometime other organs may also involved.</a:t>
            </a:r>
          </a:p>
          <a:p>
            <a:r>
              <a:rPr lang="en-US" dirty="0"/>
              <a:t>Frequently in buffalo.</a:t>
            </a:r>
          </a:p>
          <a:p>
            <a:r>
              <a:rPr lang="en-US" dirty="0"/>
              <a:t>AETIOLOGY:</a:t>
            </a:r>
          </a:p>
          <a:p>
            <a:r>
              <a:rPr lang="en-US" dirty="0"/>
              <a:t>Weakening of diaphragm by TRP</a:t>
            </a:r>
          </a:p>
          <a:p>
            <a:r>
              <a:rPr lang="en-US" dirty="0"/>
              <a:t>Congenital weak point of diaphragm</a:t>
            </a:r>
          </a:p>
          <a:p>
            <a:r>
              <a:rPr lang="en-US" dirty="0"/>
              <a:t>During pregnancy or act of </a:t>
            </a:r>
            <a:r>
              <a:rPr lang="en-US" dirty="0" err="1"/>
              <a:t>parturion</a:t>
            </a:r>
            <a:r>
              <a:rPr lang="en-US" dirty="0"/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223377511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8F31A6-FCCC-4F30-8907-4459293004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45588"/>
            <a:ext cx="10515600" cy="5431375"/>
          </a:xfrm>
        </p:spPr>
        <p:txBody>
          <a:bodyPr/>
          <a:lstStyle/>
          <a:p>
            <a:pPr algn="just"/>
            <a:r>
              <a:rPr lang="en-US" dirty="0"/>
              <a:t>Presence of foreign body in the reticulum</a:t>
            </a:r>
          </a:p>
          <a:p>
            <a:pPr algn="just"/>
            <a:r>
              <a:rPr lang="en-US" dirty="0"/>
              <a:t>Abscess formation in the diaphragm</a:t>
            </a:r>
          </a:p>
          <a:p>
            <a:pPr algn="just"/>
            <a:r>
              <a:rPr lang="en-US" dirty="0"/>
              <a:t>Tympany, advance pregnancy, straining at the time of </a:t>
            </a:r>
            <a:r>
              <a:rPr lang="en-US" dirty="0" err="1"/>
              <a:t>parturion</a:t>
            </a:r>
            <a:r>
              <a:rPr lang="en-US" dirty="0"/>
              <a:t>.</a:t>
            </a:r>
          </a:p>
          <a:p>
            <a:pPr marL="0" indent="0" algn="just">
              <a:buNone/>
            </a:pPr>
            <a:r>
              <a:rPr lang="en-US" dirty="0"/>
              <a:t>CLINICAL SIGNS:-Recurrent tympany, abrupt fall in milk yield, scant defecation or diarrhea with smell, regurgitation, aspiration pneumonia , brisket oedema with or without jugular pulsation, abduction of limb, chronic cough, weakness, dehydration.</a:t>
            </a:r>
          </a:p>
          <a:p>
            <a:pPr marL="0" indent="0" algn="just">
              <a:buNone/>
            </a:pPr>
            <a:r>
              <a:rPr lang="en-US" dirty="0"/>
              <a:t>Pathology:- In buffalo DH occurs mostly in right hemidiaphragm -90% and rarely in left 7% or in centre 3% . Generally one hernial ring but occasionally multiple hernial ring.</a:t>
            </a:r>
          </a:p>
          <a:p>
            <a:pPr marL="0" indent="0" algn="just">
              <a:buNone/>
            </a:pPr>
            <a:r>
              <a:rPr lang="en-US" dirty="0"/>
              <a:t>The extent of reticular herniation through diaphragmatic rupture varies in different animals. </a:t>
            </a:r>
          </a:p>
        </p:txBody>
      </p:sp>
    </p:spTree>
    <p:extLst>
      <p:ext uri="{BB962C8B-B14F-4D97-AF65-F5344CB8AC3E}">
        <p14:creationId xmlns:p14="http://schemas.microsoft.com/office/powerpoint/2010/main" val="140750324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8E3A6C-5FBA-43F5-AB38-C967979AAF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44062"/>
            <a:ext cx="10515600" cy="5627076"/>
          </a:xfrm>
        </p:spPr>
        <p:txBody>
          <a:bodyPr>
            <a:normAutofit/>
          </a:bodyPr>
          <a:lstStyle/>
          <a:p>
            <a:r>
              <a:rPr lang="en-US" dirty="0"/>
              <a:t>DIAGNOSIS:- History, clinical signs, recent parturition, Muffled heart sound, reticular sound heard cranial to 6</a:t>
            </a:r>
            <a:r>
              <a:rPr lang="en-US" baseline="30000" dirty="0"/>
              <a:t>th</a:t>
            </a:r>
            <a:r>
              <a:rPr lang="en-US" dirty="0"/>
              <a:t> rib, </a:t>
            </a:r>
          </a:p>
          <a:p>
            <a:r>
              <a:rPr lang="en-US" dirty="0"/>
              <a:t>Pain or contrast radiography, left flank laparotomy, Exploratory laparotomy and rumenotomy.</a:t>
            </a:r>
          </a:p>
          <a:p>
            <a:r>
              <a:rPr lang="en-US" dirty="0"/>
              <a:t>Laparo-rumenotomy is primary step.</a:t>
            </a:r>
          </a:p>
          <a:p>
            <a:r>
              <a:rPr lang="en-US" dirty="0"/>
              <a:t>TREATMENT:-</a:t>
            </a:r>
          </a:p>
          <a:p>
            <a:r>
              <a:rPr lang="en-US" dirty="0"/>
              <a:t>Laparo-rumenotomy, Evacuate the content, Foreign body removed.</a:t>
            </a:r>
          </a:p>
          <a:p>
            <a:r>
              <a:rPr lang="en-US" dirty="0"/>
              <a:t>Two technique- Thoracic and abdominal.</a:t>
            </a:r>
          </a:p>
          <a:p>
            <a:r>
              <a:rPr lang="en-US" dirty="0"/>
              <a:t>Kept off feed 48 hours following rumen evacuation.</a:t>
            </a:r>
          </a:p>
          <a:p>
            <a:r>
              <a:rPr lang="en-US" dirty="0"/>
              <a:t>Corticosteroid given before operation</a:t>
            </a:r>
          </a:p>
          <a:p>
            <a:r>
              <a:rPr lang="en-US" dirty="0"/>
              <a:t>Animal is anaesthetized with 5% thiopentone and 2-4% Halothane.</a:t>
            </a:r>
          </a:p>
        </p:txBody>
      </p:sp>
    </p:spTree>
    <p:extLst>
      <p:ext uri="{BB962C8B-B14F-4D97-AF65-F5344CB8AC3E}">
        <p14:creationId xmlns:p14="http://schemas.microsoft.com/office/powerpoint/2010/main" val="327169396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0ADD53-5A60-417F-A80E-B8DC80563B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15926"/>
            <a:ext cx="10515600" cy="5361037"/>
          </a:xfrm>
        </p:spPr>
        <p:txBody>
          <a:bodyPr/>
          <a:lstStyle/>
          <a:p>
            <a:r>
              <a:rPr lang="en-US" dirty="0"/>
              <a:t>After intubation endotracheal tube connected to positive pressure ventilator for intermittent positive pressure </a:t>
            </a:r>
          </a:p>
          <a:p>
            <a:r>
              <a:rPr lang="en-US" dirty="0"/>
              <a:t>Abdominal Approach:- Animal controlled in dorsal recumbency. </a:t>
            </a:r>
          </a:p>
          <a:p>
            <a:r>
              <a:rPr lang="en-US" dirty="0"/>
              <a:t>Right hemi diagram prepared for surgery.</a:t>
            </a:r>
          </a:p>
          <a:p>
            <a:r>
              <a:rPr lang="en-US" dirty="0"/>
              <a:t>The abdomen is entered through an incision of 25 to 35cm in length.</a:t>
            </a:r>
          </a:p>
          <a:p>
            <a:r>
              <a:rPr lang="en-US" dirty="0"/>
              <a:t>Five cm caudal to xiphoid cartilage and running to costal arch.</a:t>
            </a:r>
          </a:p>
          <a:p>
            <a:r>
              <a:rPr lang="en-US" dirty="0"/>
              <a:t>Least </a:t>
            </a:r>
            <a:r>
              <a:rPr lang="en-US" dirty="0" err="1"/>
              <a:t>haemorrhage</a:t>
            </a:r>
            <a:r>
              <a:rPr lang="en-US" dirty="0"/>
              <a:t>.</a:t>
            </a:r>
          </a:p>
          <a:p>
            <a:r>
              <a:rPr lang="en-US" dirty="0"/>
              <a:t>The adhesion between reticulum and diaphragmatic ring are severed by blunt dissection.</a:t>
            </a:r>
          </a:p>
          <a:p>
            <a:r>
              <a:rPr lang="en-US" dirty="0"/>
              <a:t>The palm of hand is glided through the hernial ring to carefully break the adhesion between reticulum and thoracic organs. </a:t>
            </a:r>
          </a:p>
        </p:txBody>
      </p:sp>
    </p:spTree>
    <p:extLst>
      <p:ext uri="{BB962C8B-B14F-4D97-AF65-F5344CB8AC3E}">
        <p14:creationId xmlns:p14="http://schemas.microsoft.com/office/powerpoint/2010/main" val="355874144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FC70C7-07B5-4DD7-AAE8-F17A5F8106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72197"/>
            <a:ext cx="10515600" cy="5304766"/>
          </a:xfrm>
        </p:spPr>
        <p:txBody>
          <a:bodyPr/>
          <a:lstStyle/>
          <a:p>
            <a:r>
              <a:rPr lang="en-US" dirty="0"/>
              <a:t>The reticulum is withdrawn into abdominal cavity and ring is closed with continuous lock stich suture using nonabsorbable suture material.</a:t>
            </a:r>
          </a:p>
          <a:p>
            <a:r>
              <a:rPr lang="en-US" dirty="0"/>
              <a:t>The suture starts from lower part of the ring.</a:t>
            </a:r>
          </a:p>
          <a:p>
            <a:r>
              <a:rPr lang="en-US" dirty="0"/>
              <a:t>Abdominal wall is closed with two to three layer.</a:t>
            </a:r>
          </a:p>
          <a:p>
            <a:r>
              <a:rPr lang="en-US" dirty="0"/>
              <a:t>Thoracic approach:- </a:t>
            </a:r>
          </a:p>
          <a:p>
            <a:r>
              <a:rPr lang="en-US" dirty="0"/>
              <a:t>Right or left lateral thoracotomy.</a:t>
            </a:r>
          </a:p>
          <a:p>
            <a:r>
              <a:rPr lang="en-US" dirty="0"/>
              <a:t>A cutaneous incision 25 cm in length is made midway on the 7</a:t>
            </a:r>
            <a:r>
              <a:rPr lang="en-US" baseline="30000" dirty="0"/>
              <a:t>th</a:t>
            </a:r>
            <a:r>
              <a:rPr lang="en-US" dirty="0"/>
              <a:t> rib and extended ventrally to the </a:t>
            </a:r>
            <a:r>
              <a:rPr lang="en-US" dirty="0" err="1"/>
              <a:t>costo</a:t>
            </a:r>
            <a:r>
              <a:rPr lang="en-US" dirty="0"/>
              <a:t>-chondral junction.</a:t>
            </a:r>
          </a:p>
          <a:p>
            <a:r>
              <a:rPr lang="en-US" dirty="0"/>
              <a:t>The technique of rib resection to the thoracic cavity.</a:t>
            </a:r>
          </a:p>
          <a:p>
            <a:r>
              <a:rPr lang="en-US" dirty="0"/>
              <a:t>After pleura has been incised the herniated reticulum comes in view. </a:t>
            </a:r>
          </a:p>
        </p:txBody>
      </p:sp>
    </p:spTree>
    <p:extLst>
      <p:ext uri="{BB962C8B-B14F-4D97-AF65-F5344CB8AC3E}">
        <p14:creationId xmlns:p14="http://schemas.microsoft.com/office/powerpoint/2010/main" val="414064207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1F207E-A172-4046-BE9A-CB5A2C27F8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86265"/>
            <a:ext cx="10515600" cy="5290698"/>
          </a:xfrm>
        </p:spPr>
        <p:txBody>
          <a:bodyPr/>
          <a:lstStyle/>
          <a:p>
            <a:r>
              <a:rPr lang="en-US" dirty="0"/>
              <a:t>Adhesions of the reticulum with the lungs, pericardium and pleura ae separated carefully by blunt dissection.</a:t>
            </a:r>
          </a:p>
          <a:p>
            <a:r>
              <a:rPr lang="en-US" dirty="0"/>
              <a:t>The reticulum is freed from ring by breaking the adhesions with a gentle blunt dissection.</a:t>
            </a:r>
          </a:p>
          <a:p>
            <a:r>
              <a:rPr lang="en-US" dirty="0"/>
              <a:t>The reticulum is then pushed into abdominal cavity.</a:t>
            </a:r>
          </a:p>
          <a:p>
            <a:r>
              <a:rPr lang="en-US" dirty="0"/>
              <a:t>Ring is closed as the same way.</a:t>
            </a:r>
          </a:p>
          <a:p>
            <a:r>
              <a:rPr lang="en-US" dirty="0"/>
              <a:t>Negative pressure in the chest cavity is created by suction of air.</a:t>
            </a:r>
          </a:p>
          <a:p>
            <a:r>
              <a:rPr lang="en-US" dirty="0"/>
              <a:t>The respirator is disconnected</a:t>
            </a:r>
          </a:p>
          <a:p>
            <a:r>
              <a:rPr lang="en-US" dirty="0"/>
              <a:t> The endotracheal tube removed after swallowing reflex.</a:t>
            </a:r>
          </a:p>
          <a:p>
            <a:r>
              <a:rPr lang="en-US" dirty="0"/>
              <a:t>The animal came into sternal recumbency.</a:t>
            </a:r>
          </a:p>
        </p:txBody>
      </p:sp>
    </p:spTree>
    <p:extLst>
      <p:ext uri="{BB962C8B-B14F-4D97-AF65-F5344CB8AC3E}">
        <p14:creationId xmlns:p14="http://schemas.microsoft.com/office/powerpoint/2010/main" val="338083459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6D2709-A84A-4381-93E3-E735DC581A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72197"/>
            <a:ext cx="10515600" cy="5304766"/>
          </a:xfrm>
        </p:spPr>
        <p:txBody>
          <a:bodyPr/>
          <a:lstStyle/>
          <a:p>
            <a:r>
              <a:rPr lang="en-US" dirty="0"/>
              <a:t>Post-operatively</a:t>
            </a:r>
          </a:p>
          <a:p>
            <a:r>
              <a:rPr lang="en-US" dirty="0"/>
              <a:t>Broad spectrum antibiotic 7-10 days </a:t>
            </a:r>
          </a:p>
          <a:p>
            <a:r>
              <a:rPr lang="en-US" dirty="0"/>
              <a:t>Analgesic 3 to 5 days.</a:t>
            </a:r>
          </a:p>
          <a:p>
            <a:r>
              <a:rPr lang="en-US" dirty="0"/>
              <a:t>Adequate fluid therapy.</a:t>
            </a:r>
          </a:p>
          <a:p>
            <a:r>
              <a:rPr lang="en-US" dirty="0"/>
              <a:t>In brisket oedema diuretics may used.</a:t>
            </a:r>
          </a:p>
          <a:p>
            <a:r>
              <a:rPr lang="en-US" dirty="0"/>
              <a:t>Suture after 10 to 12 days.</a:t>
            </a:r>
          </a:p>
        </p:txBody>
      </p:sp>
    </p:spTree>
    <p:extLst>
      <p:ext uri="{BB962C8B-B14F-4D97-AF65-F5344CB8AC3E}">
        <p14:creationId xmlns:p14="http://schemas.microsoft.com/office/powerpoint/2010/main" val="3941986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13238"/>
            <a:ext cx="10515600" cy="5763725"/>
          </a:xfrm>
        </p:spPr>
        <p:txBody>
          <a:bodyPr/>
          <a:lstStyle/>
          <a:p>
            <a:pPr algn="just"/>
            <a:r>
              <a:rPr lang="en-IN" b="1" dirty="0"/>
              <a:t>Clinical signs of retention of urine –</a:t>
            </a:r>
          </a:p>
          <a:p>
            <a:pPr algn="just"/>
            <a:r>
              <a:rPr lang="en-IN" dirty="0"/>
              <a:t>Anuria and less severe in partial retention.</a:t>
            </a:r>
          </a:p>
          <a:p>
            <a:pPr marL="0" indent="0" algn="just">
              <a:buNone/>
            </a:pPr>
            <a:endParaRPr lang="en-IN" b="1" dirty="0"/>
          </a:p>
          <a:p>
            <a:pPr algn="just"/>
            <a:r>
              <a:rPr lang="en-IN" dirty="0"/>
              <a:t>Dry muzzle, sunken and anaemic eyes, salivation, rough coat, turgid skin, anorexia and suspended rumination.</a:t>
            </a:r>
          </a:p>
          <a:p>
            <a:pPr algn="just"/>
            <a:endParaRPr lang="en-IN" dirty="0"/>
          </a:p>
          <a:p>
            <a:pPr algn="just"/>
            <a:r>
              <a:rPr lang="en-IN" dirty="0"/>
              <a:t>The animal passes dry mucous coated balls and variable degree of dehydration.</a:t>
            </a:r>
          </a:p>
          <a:p>
            <a:pPr algn="just"/>
            <a:endParaRPr lang="en-IN" dirty="0"/>
          </a:p>
          <a:p>
            <a:pPr algn="just"/>
            <a:r>
              <a:rPr lang="en-IN" dirty="0"/>
              <a:t>If bladder intact rectal palpation reveals a fully distended urinary bladder.</a:t>
            </a:r>
          </a:p>
        </p:txBody>
      </p:sp>
    </p:spTree>
    <p:extLst>
      <p:ext uri="{BB962C8B-B14F-4D97-AF65-F5344CB8AC3E}">
        <p14:creationId xmlns:p14="http://schemas.microsoft.com/office/powerpoint/2010/main" val="31676164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18746"/>
            <a:ext cx="10515600" cy="5658217"/>
          </a:xfrm>
        </p:spPr>
        <p:txBody>
          <a:bodyPr/>
          <a:lstStyle/>
          <a:p>
            <a:pPr marL="0" indent="0">
              <a:buNone/>
            </a:pPr>
            <a:endParaRPr lang="en-IN" dirty="0"/>
          </a:p>
          <a:p>
            <a:endParaRPr lang="en-IN" dirty="0"/>
          </a:p>
          <a:p>
            <a:r>
              <a:rPr lang="en-IN" dirty="0"/>
              <a:t>UB crosses physiological limit gets ruptured.</a:t>
            </a:r>
          </a:p>
          <a:p>
            <a:endParaRPr lang="en-IN" dirty="0"/>
          </a:p>
          <a:p>
            <a:r>
              <a:rPr lang="en-IN" dirty="0" err="1"/>
              <a:t>Subserous</a:t>
            </a:r>
            <a:r>
              <a:rPr lang="en-IN" dirty="0"/>
              <a:t> or incomplete rupture usually causes atony of bladder such cases are more difficult to treat following complete rupture.</a:t>
            </a:r>
          </a:p>
          <a:p>
            <a:endParaRPr lang="en-IN" dirty="0"/>
          </a:p>
          <a:p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550227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74785"/>
            <a:ext cx="10515600" cy="5829300"/>
          </a:xfrm>
        </p:spPr>
        <p:txBody>
          <a:bodyPr/>
          <a:lstStyle/>
          <a:p>
            <a:r>
              <a:rPr lang="en-IN" dirty="0"/>
              <a:t>Rectal exam reveals splashing sound and collapse bladder difficult to palpate.</a:t>
            </a:r>
          </a:p>
          <a:p>
            <a:r>
              <a:rPr lang="en-IN" dirty="0"/>
              <a:t>Where tear as on dorsum, UB bladder usually contains some urine and hang down in abdominal cavity.</a:t>
            </a:r>
          </a:p>
          <a:p>
            <a:r>
              <a:rPr lang="en-IN" dirty="0"/>
              <a:t>   Fluid thrill on abdominal </a:t>
            </a:r>
            <a:r>
              <a:rPr lang="en-IN" dirty="0" err="1"/>
              <a:t>ballotment</a:t>
            </a:r>
            <a:r>
              <a:rPr lang="en-IN" dirty="0"/>
              <a:t>.</a:t>
            </a:r>
          </a:p>
          <a:p>
            <a:r>
              <a:rPr lang="en-IN" dirty="0"/>
              <a:t>Water belly evident.</a:t>
            </a:r>
          </a:p>
          <a:p>
            <a:r>
              <a:rPr lang="en-IN" dirty="0"/>
              <a:t>Paracentesis abdominis done for correction </a:t>
            </a:r>
          </a:p>
          <a:p>
            <a:r>
              <a:rPr lang="en-IN" dirty="0"/>
              <a:t>In sharp edges of calculus have </a:t>
            </a:r>
            <a:r>
              <a:rPr lang="en-IN" dirty="0" err="1"/>
              <a:t>reptured</a:t>
            </a:r>
            <a:r>
              <a:rPr lang="en-IN"/>
              <a:t> urethra </a:t>
            </a:r>
            <a:r>
              <a:rPr lang="en-IN" dirty="0"/>
              <a:t>subcutaneous infiltration of urine occurs. </a:t>
            </a:r>
          </a:p>
          <a:p>
            <a:r>
              <a:rPr lang="en-IN" dirty="0"/>
              <a:t>Cellulitis may over perineal and preputial regions</a:t>
            </a:r>
          </a:p>
          <a:p>
            <a:r>
              <a:rPr lang="en-IN" dirty="0"/>
              <a:t>Necrosis of area involved.</a:t>
            </a: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026673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27538"/>
            <a:ext cx="10515600" cy="5649425"/>
          </a:xfrm>
        </p:spPr>
        <p:txBody>
          <a:bodyPr/>
          <a:lstStyle/>
          <a:p>
            <a:r>
              <a:rPr lang="en-IN" dirty="0"/>
              <a:t>The abdominal fluid Creatinine concentration is 2-3 times higher than plasma conc.</a:t>
            </a:r>
          </a:p>
          <a:p>
            <a:r>
              <a:rPr lang="en-IN" dirty="0"/>
              <a:t>Severe degree of dehydration, laboured breathing ,arched back, and protruded rectal mucosa indicate poor prognosis.</a:t>
            </a:r>
          </a:p>
          <a:p>
            <a:r>
              <a:rPr lang="en-IN" dirty="0"/>
              <a:t>In nephritis and atonic bladder have little chance of recovery.</a:t>
            </a:r>
          </a:p>
          <a:p>
            <a:r>
              <a:rPr lang="en-IN" dirty="0"/>
              <a:t>Location of calculous diagnosis is difficult due to sigmoid flexure prevent catheterisation.</a:t>
            </a:r>
          </a:p>
          <a:p>
            <a:r>
              <a:rPr lang="en-IN" dirty="0"/>
              <a:t>Radiography is also difficult to locate.</a:t>
            </a:r>
          </a:p>
        </p:txBody>
      </p:sp>
    </p:spTree>
    <p:extLst>
      <p:ext uri="{BB962C8B-B14F-4D97-AF65-F5344CB8AC3E}">
        <p14:creationId xmlns:p14="http://schemas.microsoft.com/office/powerpoint/2010/main" val="8744591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1296</TotalTime>
  <Words>3915</Words>
  <Application>Microsoft Office PowerPoint</Application>
  <PresentationFormat>Widescreen</PresentationFormat>
  <Paragraphs>368</Paragraphs>
  <Slides>58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2" baseType="lpstr">
      <vt:lpstr>Arial</vt:lpstr>
      <vt:lpstr>Calibri</vt:lpstr>
      <vt:lpstr>Calibri Light</vt:lpstr>
      <vt:lpstr>Office Theme</vt:lpstr>
      <vt:lpstr>URINARY SYSTEM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POST SCROTAL URETHROTOMY</vt:lpstr>
      <vt:lpstr>PowerPoint Presentation</vt:lpstr>
      <vt:lpstr>PowerPoint Presentation</vt:lpstr>
      <vt:lpstr>    ISCHIAL URETHROTOMY</vt:lpstr>
      <vt:lpstr>CYSTORRHAPHY</vt:lpstr>
      <vt:lpstr>PowerPoint Presentation</vt:lpstr>
      <vt:lpstr>PowerPoint Presentation</vt:lpstr>
      <vt:lpstr>TRAUMETIC-RETICULIPERITONITIS</vt:lpstr>
      <vt:lpstr>PowerPoint Presentation</vt:lpstr>
      <vt:lpstr>PowerPoint Presentation</vt:lpstr>
      <vt:lpstr>PowerPoint Presentation</vt:lpstr>
      <vt:lpstr>RUMENOTOMY</vt:lpstr>
      <vt:lpstr>PowerPoint Presentation</vt:lpstr>
      <vt:lpstr>PowerPoint Presentation</vt:lpstr>
      <vt:lpstr>OMASAL IMPACTION</vt:lpstr>
      <vt:lpstr>PowerPoint Presentation</vt:lpstr>
      <vt:lpstr>HERNIA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VENTRAL OR ABDOMINAL HERNIA </vt:lpstr>
      <vt:lpstr>PowerPoint Presentation</vt:lpstr>
      <vt:lpstr>PowerPoint Presentation</vt:lpstr>
      <vt:lpstr>PowerPoint Presentation</vt:lpstr>
      <vt:lpstr>INGUINAL OR SCROTAL HERNIA</vt:lpstr>
      <vt:lpstr>PowerPoint Presentation</vt:lpstr>
      <vt:lpstr>PowerPoint Presentation</vt:lpstr>
      <vt:lpstr>PowerPoint Presentation</vt:lpstr>
      <vt:lpstr>PERINEAL HERNIA</vt:lpstr>
      <vt:lpstr>PowerPoint Presentation</vt:lpstr>
      <vt:lpstr>PowerPoint Presentation</vt:lpstr>
      <vt:lpstr>PowerPoint Presentation</vt:lpstr>
      <vt:lpstr>DIAGPHRAGMATIC HERNIA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URINARY SYSTEM</dc:title>
  <dc:creator>HP</dc:creator>
  <cp:lastModifiedBy>hp</cp:lastModifiedBy>
  <cp:revision>189</cp:revision>
  <dcterms:created xsi:type="dcterms:W3CDTF">2019-05-03T03:51:44Z</dcterms:created>
  <dcterms:modified xsi:type="dcterms:W3CDTF">2020-04-09T08:06:40Z</dcterms:modified>
</cp:coreProperties>
</file>