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5"/>
  </p:notesMasterIdLst>
  <p:sldIdLst>
    <p:sldId id="256" r:id="rId2"/>
    <p:sldId id="33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357" r:id="rId20"/>
    <p:sldId id="273" r:id="rId21"/>
    <p:sldId id="274" r:id="rId22"/>
    <p:sldId id="358" r:id="rId23"/>
    <p:sldId id="356" r:id="rId24"/>
    <p:sldId id="343" r:id="rId25"/>
    <p:sldId id="351" r:id="rId26"/>
    <p:sldId id="352" r:id="rId27"/>
    <p:sldId id="353" r:id="rId28"/>
    <p:sldId id="354" r:id="rId29"/>
    <p:sldId id="355" r:id="rId30"/>
    <p:sldId id="275" r:id="rId31"/>
    <p:sldId id="276" r:id="rId32"/>
    <p:sldId id="339" r:id="rId33"/>
    <p:sldId id="338" r:id="rId34"/>
    <p:sldId id="337" r:id="rId35"/>
    <p:sldId id="277" r:id="rId36"/>
    <p:sldId id="278" r:id="rId37"/>
    <p:sldId id="340" r:id="rId38"/>
    <p:sldId id="280" r:id="rId39"/>
    <p:sldId id="281" r:id="rId40"/>
    <p:sldId id="341" r:id="rId41"/>
    <p:sldId id="335" r:id="rId42"/>
    <p:sldId id="344" r:id="rId43"/>
    <p:sldId id="342" r:id="rId44"/>
    <p:sldId id="336" r:id="rId45"/>
    <p:sldId id="282" r:id="rId46"/>
    <p:sldId id="283" r:id="rId47"/>
    <p:sldId id="284" r:id="rId48"/>
    <p:sldId id="285" r:id="rId49"/>
    <p:sldId id="286" r:id="rId50"/>
    <p:sldId id="287" r:id="rId51"/>
    <p:sldId id="325" r:id="rId52"/>
    <p:sldId id="326" r:id="rId53"/>
    <p:sldId id="330" r:id="rId54"/>
    <p:sldId id="288" r:id="rId55"/>
    <p:sldId id="289" r:id="rId56"/>
    <p:sldId id="290" r:id="rId57"/>
    <p:sldId id="291" r:id="rId58"/>
    <p:sldId id="327" r:id="rId59"/>
    <p:sldId id="328" r:id="rId60"/>
    <p:sldId id="329" r:id="rId61"/>
    <p:sldId id="293" r:id="rId62"/>
    <p:sldId id="292" r:id="rId63"/>
    <p:sldId id="294" r:id="rId64"/>
    <p:sldId id="295" r:id="rId65"/>
    <p:sldId id="331" r:id="rId66"/>
    <p:sldId id="296" r:id="rId67"/>
    <p:sldId id="297" r:id="rId68"/>
    <p:sldId id="298" r:id="rId69"/>
    <p:sldId id="323" r:id="rId70"/>
    <p:sldId id="324" r:id="rId71"/>
    <p:sldId id="299" r:id="rId72"/>
    <p:sldId id="300" r:id="rId73"/>
    <p:sldId id="301" r:id="rId74"/>
    <p:sldId id="302" r:id="rId75"/>
    <p:sldId id="303" r:id="rId76"/>
    <p:sldId id="304" r:id="rId77"/>
    <p:sldId id="305" r:id="rId78"/>
    <p:sldId id="306" r:id="rId79"/>
    <p:sldId id="307" r:id="rId80"/>
    <p:sldId id="359" r:id="rId81"/>
    <p:sldId id="361" r:id="rId82"/>
    <p:sldId id="360" r:id="rId83"/>
    <p:sldId id="308" r:id="rId84"/>
    <p:sldId id="309" r:id="rId85"/>
    <p:sldId id="363" r:id="rId86"/>
    <p:sldId id="362" r:id="rId87"/>
    <p:sldId id="310" r:id="rId88"/>
    <p:sldId id="311" r:id="rId89"/>
    <p:sldId id="312" r:id="rId90"/>
    <p:sldId id="313" r:id="rId91"/>
    <p:sldId id="314" r:id="rId92"/>
    <p:sldId id="350" r:id="rId93"/>
    <p:sldId id="315" r:id="rId94"/>
    <p:sldId id="316" r:id="rId95"/>
    <p:sldId id="348" r:id="rId96"/>
    <p:sldId id="349" r:id="rId97"/>
    <p:sldId id="317" r:id="rId98"/>
    <p:sldId id="347" r:id="rId99"/>
    <p:sldId id="318" r:id="rId100"/>
    <p:sldId id="319" r:id="rId101"/>
    <p:sldId id="320" r:id="rId102"/>
    <p:sldId id="321" r:id="rId103"/>
    <p:sldId id="322" r:id="rId10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1" clrIdx="0">
    <p:extLst>
      <p:ext uri="{19B8F6BF-5375-455C-9EA6-DF929625EA0E}">
        <p15:presenceInfo xmlns:p15="http://schemas.microsoft.com/office/powerpoint/2012/main" userId="h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5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commentAuthors" Target="comment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4-10T22:34:29.505" idx="1">
    <p:pos x="10" y="10"/>
    <p:text/>
    <p:extLst>
      <p:ext uri="{C676402C-5697-4E1C-873F-D02D1690AC5C}">
        <p15:threadingInfo xmlns:p15="http://schemas.microsoft.com/office/powerpoint/2012/main" timeZoneBias="-33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4F96C4-4BB3-481A-9558-8FB5CDFB4684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5B9AA-A00C-4D61-9CEA-496B362D5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78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5B9AA-A00C-4D61-9CEA-496B362D5D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71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5B9AA-A00C-4D61-9CEA-496B362D5D0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83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5B9AA-A00C-4D61-9CEA-496B362D5D07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411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7C7FA-3A98-4DAB-B3BB-AFC5286BC5D7}" type="datetimeFigureOut">
              <a:rPr lang="en-IN" smtClean="0"/>
              <a:t>21-04-2020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D0D7-C8F8-4CAF-AB52-B2E0D05B56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71015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7C7FA-3A98-4DAB-B3BB-AFC5286BC5D7}" type="datetimeFigureOut">
              <a:rPr lang="en-IN" smtClean="0"/>
              <a:t>21-04-2020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D0D7-C8F8-4CAF-AB52-B2E0D05B56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113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7C7FA-3A98-4DAB-B3BB-AFC5286BC5D7}" type="datetimeFigureOut">
              <a:rPr lang="en-IN" smtClean="0"/>
              <a:t>21-04-2020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D0D7-C8F8-4CAF-AB52-B2E0D05B56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5532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7C7FA-3A98-4DAB-B3BB-AFC5286BC5D7}" type="datetimeFigureOut">
              <a:rPr lang="en-IN" smtClean="0"/>
              <a:t>21-04-2020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D0D7-C8F8-4CAF-AB52-B2E0D05B56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8572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7C7FA-3A98-4DAB-B3BB-AFC5286BC5D7}" type="datetimeFigureOut">
              <a:rPr lang="en-IN" smtClean="0"/>
              <a:t>21-04-2020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D0D7-C8F8-4CAF-AB52-B2E0D05B56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875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7C7FA-3A98-4DAB-B3BB-AFC5286BC5D7}" type="datetimeFigureOut">
              <a:rPr lang="en-IN" smtClean="0"/>
              <a:t>21-04-2020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D0D7-C8F8-4CAF-AB52-B2E0D05B56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258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7C7FA-3A98-4DAB-B3BB-AFC5286BC5D7}" type="datetimeFigureOut">
              <a:rPr lang="en-IN" smtClean="0"/>
              <a:t>21-04-2020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D0D7-C8F8-4CAF-AB52-B2E0D05B56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9009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7C7FA-3A98-4DAB-B3BB-AFC5286BC5D7}" type="datetimeFigureOut">
              <a:rPr lang="en-IN" smtClean="0"/>
              <a:t>21-04-2020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D0D7-C8F8-4CAF-AB52-B2E0D05B56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0879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7C7FA-3A98-4DAB-B3BB-AFC5286BC5D7}" type="datetimeFigureOut">
              <a:rPr lang="en-IN" smtClean="0"/>
              <a:t>21-04-2020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D0D7-C8F8-4CAF-AB52-B2E0D05B56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5156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7C7FA-3A98-4DAB-B3BB-AFC5286BC5D7}" type="datetimeFigureOut">
              <a:rPr lang="en-IN" smtClean="0"/>
              <a:t>21-04-2020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D0D7-C8F8-4CAF-AB52-B2E0D05B56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94130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7C7FA-3A98-4DAB-B3BB-AFC5286BC5D7}" type="datetimeFigureOut">
              <a:rPr lang="en-IN" smtClean="0"/>
              <a:t>21-04-2020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D0D7-C8F8-4CAF-AB52-B2E0D05B56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316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7C7FA-3A98-4DAB-B3BB-AFC5286BC5D7}" type="datetimeFigureOut">
              <a:rPr lang="en-IN" smtClean="0"/>
              <a:t>21-04-2020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2D0D7-C8F8-4CAF-AB52-B2E0D05B56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6053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6942" y="604912"/>
            <a:ext cx="10297550" cy="4881488"/>
          </a:xfrm>
        </p:spPr>
        <p:txBody>
          <a:bodyPr>
            <a:normAutofit fontScale="90000"/>
          </a:bodyPr>
          <a:lstStyle/>
          <a:p>
            <a:pPr algn="l"/>
            <a:br>
              <a:rPr lang="en-IN" dirty="0"/>
            </a:br>
            <a:br>
              <a:rPr lang="en-IN" dirty="0"/>
            </a:br>
            <a:br>
              <a:rPr lang="en-IN" dirty="0"/>
            </a:br>
            <a:r>
              <a:rPr lang="en-IN" dirty="0"/>
              <a:t>UNIT-5 (REGIONAL SURGERY-II)</a:t>
            </a:r>
            <a:br>
              <a:rPr lang="en-IN" dirty="0"/>
            </a:br>
            <a:r>
              <a:rPr lang="en-IN" dirty="0"/>
              <a:t>                  </a:t>
            </a:r>
            <a:br>
              <a:rPr lang="en-IN" dirty="0"/>
            </a:br>
            <a:br>
              <a:rPr lang="en-IN" dirty="0"/>
            </a:br>
            <a:endParaRPr lang="en-IN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19A25BF-D07D-4290-AB66-9D89920B985D}"/>
              </a:ext>
            </a:extLst>
          </p:cNvPr>
          <p:cNvSpPr/>
          <p:nvPr/>
        </p:nvSpPr>
        <p:spPr>
          <a:xfrm>
            <a:off x="8739188" y="427981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N" dirty="0" err="1"/>
              <a:t>Dr.</a:t>
            </a:r>
            <a:r>
              <a:rPr lang="en-IN" dirty="0"/>
              <a:t> </a:t>
            </a:r>
            <a:r>
              <a:rPr lang="en-IN" dirty="0" err="1"/>
              <a:t>Mithilesh</a:t>
            </a:r>
            <a:r>
              <a:rPr lang="en-IN" dirty="0"/>
              <a:t> Kumar</a:t>
            </a:r>
            <a:br>
              <a:rPr lang="en-IN" dirty="0"/>
            </a:br>
            <a:r>
              <a:rPr lang="en-IN" dirty="0"/>
              <a:t>              </a:t>
            </a:r>
            <a:r>
              <a:rPr lang="en-IN" dirty="0" err="1"/>
              <a:t>Asstt</a:t>
            </a:r>
            <a:r>
              <a:rPr lang="en-IN" dirty="0"/>
              <a:t>. Cum Jr. </a:t>
            </a:r>
            <a:r>
              <a:rPr lang="en-IN" dirty="0" err="1"/>
              <a:t>Scientis</a:t>
            </a:r>
            <a:br>
              <a:rPr lang="en-IN" dirty="0"/>
            </a:br>
            <a:r>
              <a:rPr lang="en-IN" dirty="0"/>
              <a:t>       </a:t>
            </a:r>
            <a:r>
              <a:rPr lang="en-IN" dirty="0" err="1"/>
              <a:t>Deptt</a:t>
            </a:r>
            <a:r>
              <a:rPr lang="en-IN" dirty="0"/>
              <a:t>.  Of Surgery and Radiology</a:t>
            </a:r>
            <a:br>
              <a:rPr lang="en-IN" dirty="0"/>
            </a:br>
            <a:r>
              <a:rPr lang="en-IN" dirty="0"/>
              <a:t>              BVC, Patna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091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7538"/>
            <a:ext cx="10515600" cy="5649425"/>
          </a:xfrm>
        </p:spPr>
        <p:txBody>
          <a:bodyPr/>
          <a:lstStyle/>
          <a:p>
            <a:r>
              <a:rPr lang="en-IN" dirty="0"/>
              <a:t>The abdominal fluid Creatinine concentration is 2-3 times higher than plasma conc.</a:t>
            </a:r>
          </a:p>
          <a:p>
            <a:r>
              <a:rPr lang="en-IN" dirty="0"/>
              <a:t>Severe degree of dehydration, laboured breathing ,arched back, and protruded rectal mucosa indicate poor prognosis.</a:t>
            </a:r>
          </a:p>
          <a:p>
            <a:r>
              <a:rPr lang="en-IN" dirty="0"/>
              <a:t>In nephritis and atonic bladder have little chance of recovery.</a:t>
            </a:r>
          </a:p>
          <a:p>
            <a:r>
              <a:rPr lang="en-IN" dirty="0"/>
              <a:t>Location of calculous diagnosis is difficult due to sigmoid flexure prevent catheterisation.</a:t>
            </a:r>
          </a:p>
          <a:p>
            <a:r>
              <a:rPr lang="en-IN" dirty="0"/>
              <a:t>Radiography is also difficult to locate.</a:t>
            </a:r>
          </a:p>
        </p:txBody>
      </p:sp>
    </p:spTree>
    <p:extLst>
      <p:ext uri="{BB962C8B-B14F-4D97-AF65-F5344CB8AC3E}">
        <p14:creationId xmlns:p14="http://schemas.microsoft.com/office/powerpoint/2010/main" val="87445913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967C6-8671-4164-B4A3-C2A234B00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7452"/>
            <a:ext cx="10515600" cy="5431375"/>
          </a:xfrm>
        </p:spPr>
        <p:txBody>
          <a:bodyPr/>
          <a:lstStyle/>
          <a:p>
            <a:r>
              <a:rPr lang="en-US" dirty="0"/>
              <a:t>Pericardiocentesis – drain the fluid from the pericardial sac and inject antibiotics and proteolytic enzymes.</a:t>
            </a:r>
          </a:p>
          <a:p>
            <a:r>
              <a:rPr lang="en-US" dirty="0"/>
              <a:t>Pericardiocentesis done in standing animal.</a:t>
            </a:r>
          </a:p>
          <a:p>
            <a:r>
              <a:rPr lang="en-US" dirty="0"/>
              <a:t>Large bore needle is inserted between 4</a:t>
            </a:r>
            <a:r>
              <a:rPr lang="en-US" baseline="30000" dirty="0"/>
              <a:t>th</a:t>
            </a:r>
            <a:r>
              <a:rPr lang="en-US" dirty="0"/>
              <a:t> and 5</a:t>
            </a:r>
            <a:r>
              <a:rPr lang="en-US" baseline="30000" dirty="0"/>
              <a:t>th</a:t>
            </a:r>
            <a:r>
              <a:rPr lang="en-US" dirty="0"/>
              <a:t> intercostal space at the level of elbow region.</a:t>
            </a:r>
          </a:p>
          <a:p>
            <a:r>
              <a:rPr lang="en-US" dirty="0"/>
              <a:t>Pericardiotomy –</a:t>
            </a:r>
          </a:p>
          <a:p>
            <a:r>
              <a:rPr lang="en-US" dirty="0"/>
              <a:t>Laparoruminotomy done before pericardiotomy.</a:t>
            </a:r>
          </a:p>
          <a:p>
            <a:r>
              <a:rPr lang="en-US" dirty="0"/>
              <a:t>Foreign body penetrating diaphragm or pericardium should be removed.</a:t>
            </a:r>
          </a:p>
          <a:p>
            <a:r>
              <a:rPr lang="en-US" dirty="0"/>
              <a:t>Pericardiotomy involves incising the pericardium and draining the</a:t>
            </a:r>
          </a:p>
          <a:p>
            <a:pPr marL="0" indent="0">
              <a:buNone/>
            </a:pPr>
            <a:r>
              <a:rPr lang="en-US" dirty="0"/>
              <a:t>  fluid.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8591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40A42-92BA-407A-8C1A-A3C6237F4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86265"/>
            <a:ext cx="10515600" cy="5290698"/>
          </a:xfrm>
        </p:spPr>
        <p:txBody>
          <a:bodyPr/>
          <a:lstStyle/>
          <a:p>
            <a:r>
              <a:rPr lang="en-US" dirty="0"/>
              <a:t>The main objectives of pericardiocentesis are to drain fluid from pericardial sac and inject antibiotics and proteolytic enzymes.</a:t>
            </a:r>
          </a:p>
          <a:p>
            <a:r>
              <a:rPr lang="en-US" dirty="0"/>
              <a:t>It is temporary relief.</a:t>
            </a:r>
          </a:p>
          <a:p>
            <a:r>
              <a:rPr lang="en-US" dirty="0"/>
              <a:t> Pericardiocentesis done in standing animal with forelimb drawn forward.</a:t>
            </a:r>
          </a:p>
          <a:p>
            <a:r>
              <a:rPr lang="en-US" dirty="0"/>
              <a:t>Needle inserted between 4</a:t>
            </a:r>
            <a:r>
              <a:rPr lang="en-US" baseline="30000" dirty="0"/>
              <a:t>th</a:t>
            </a:r>
            <a:r>
              <a:rPr lang="en-US" dirty="0"/>
              <a:t> and 6</a:t>
            </a:r>
            <a:r>
              <a:rPr lang="en-US" baseline="30000" dirty="0"/>
              <a:t>th</a:t>
            </a:r>
            <a:r>
              <a:rPr lang="en-US" dirty="0"/>
              <a:t> intercostal space in left side.</a:t>
            </a:r>
          </a:p>
          <a:p>
            <a:r>
              <a:rPr lang="en-US" dirty="0" err="1"/>
              <a:t>Laparorumenotomy</a:t>
            </a:r>
            <a:r>
              <a:rPr lang="en-US" dirty="0"/>
              <a:t> done before pericardiotomy to remove the FB,s.</a:t>
            </a:r>
          </a:p>
          <a:p>
            <a:r>
              <a:rPr lang="en-US" dirty="0"/>
              <a:t> Select the early cases.</a:t>
            </a:r>
          </a:p>
          <a:p>
            <a:r>
              <a:rPr lang="en-US" dirty="0"/>
              <a:t>Surgery should be done early diagnosis and has not lost compete appetite, good body condition and young.</a:t>
            </a:r>
          </a:p>
          <a:p>
            <a:r>
              <a:rPr lang="en-US" dirty="0"/>
              <a:t>Thoracic approach mentioned earlier.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27441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76293-8FC1-47AB-BADB-2D003D44C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2197"/>
            <a:ext cx="10515600" cy="5304766"/>
          </a:xfrm>
        </p:spPr>
        <p:txBody>
          <a:bodyPr/>
          <a:lstStyle/>
          <a:p>
            <a:r>
              <a:rPr lang="en-US" dirty="0"/>
              <a:t>5% DNS given intravenously during surgery.</a:t>
            </a:r>
          </a:p>
          <a:p>
            <a:r>
              <a:rPr lang="en-US" dirty="0"/>
              <a:t>Following thoracotomy, pericardiotomy or pericardiectomy done.</a:t>
            </a:r>
          </a:p>
          <a:p>
            <a:r>
              <a:rPr lang="en-US" dirty="0"/>
              <a:t>Pericardiotomy involves incising the pericardium and draining the fluid.</a:t>
            </a:r>
          </a:p>
          <a:p>
            <a:r>
              <a:rPr lang="en-US" dirty="0"/>
              <a:t>Many effusions are bread and butter type remove the exudate to clear the pericardium.</a:t>
            </a:r>
          </a:p>
          <a:p>
            <a:r>
              <a:rPr lang="en-US" dirty="0"/>
              <a:t>Foreign body removed.</a:t>
            </a:r>
          </a:p>
          <a:p>
            <a:r>
              <a:rPr lang="en-US" dirty="0"/>
              <a:t>Wash the cavity with warm isotonic saline solution containing antibiotics.</a:t>
            </a:r>
          </a:p>
          <a:p>
            <a:r>
              <a:rPr lang="en-US" dirty="0"/>
              <a:t>Pericardial and pleural incision closed with continuous suture </a:t>
            </a:r>
            <a:r>
              <a:rPr lang="en-US" dirty="0" err="1"/>
              <a:t>suture</a:t>
            </a:r>
            <a:r>
              <a:rPr lang="en-US" dirty="0"/>
              <a:t> using absorbable suture material.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129140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9DB1A-E84E-4461-BEB1-2CDA58A10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5926"/>
            <a:ext cx="10515600" cy="5361037"/>
          </a:xfrm>
        </p:spPr>
        <p:txBody>
          <a:bodyPr/>
          <a:lstStyle/>
          <a:p>
            <a:r>
              <a:rPr lang="en-US" dirty="0"/>
              <a:t>Penicillin is sprinkled inside cavity.</a:t>
            </a:r>
          </a:p>
          <a:p>
            <a:r>
              <a:rPr lang="en-US" dirty="0"/>
              <a:t>Close the thoracic cavity as usual.</a:t>
            </a:r>
          </a:p>
          <a:p>
            <a:r>
              <a:rPr lang="en-US" dirty="0"/>
              <a:t>Sometime drainage tube attached inside the pericardial sac.</a:t>
            </a:r>
          </a:p>
          <a:p>
            <a:r>
              <a:rPr lang="en-US" dirty="0"/>
              <a:t>Flushing with mild antibiotic solution containing proteolytic enzyme daily for several days until no discharge from the sac.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579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152185" cy="162412"/>
          </a:xfrm>
        </p:spPr>
        <p:txBody>
          <a:bodyPr>
            <a:normAutofit fontScale="90000"/>
          </a:bodyPr>
          <a:lstStyle/>
          <a:p>
            <a:r>
              <a:rPr lang="en-IN" dirty="0"/>
              <a:t>POST SCROTAL URETHROTOMY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94592"/>
            <a:ext cx="10515600" cy="5739764"/>
          </a:xfrm>
        </p:spPr>
        <p:txBody>
          <a:bodyPr/>
          <a:lstStyle/>
          <a:p>
            <a:r>
              <a:rPr lang="en-IN" dirty="0"/>
              <a:t>Bovine restrained in a lateral </a:t>
            </a:r>
            <a:r>
              <a:rPr lang="en-IN" dirty="0" err="1"/>
              <a:t>recumbency</a:t>
            </a:r>
            <a:r>
              <a:rPr lang="en-IN" dirty="0"/>
              <a:t> </a:t>
            </a:r>
          </a:p>
          <a:p>
            <a:r>
              <a:rPr lang="en-IN" dirty="0"/>
              <a:t>20-25 cm long incision site from scrotum to ischial arch prepared for emergency.</a:t>
            </a:r>
          </a:p>
          <a:p>
            <a:r>
              <a:rPr lang="en-IN" dirty="0"/>
              <a:t>LA is given on midline about 20cm length</a:t>
            </a:r>
          </a:p>
          <a:p>
            <a:r>
              <a:rPr lang="en-IN" dirty="0"/>
              <a:t>Incise the skin and S/C tissue, muscle bluntly dissected.</a:t>
            </a:r>
          </a:p>
          <a:p>
            <a:r>
              <a:rPr lang="en-IN" dirty="0"/>
              <a:t>Minimal haemorrhages in post scrotal area</a:t>
            </a:r>
          </a:p>
          <a:p>
            <a:r>
              <a:rPr lang="en-IN" dirty="0"/>
              <a:t>Penis comes out by passing finger</a:t>
            </a:r>
          </a:p>
          <a:p>
            <a:r>
              <a:rPr lang="en-IN" dirty="0"/>
              <a:t>Fascial covering removed by gentle incision</a:t>
            </a:r>
          </a:p>
          <a:p>
            <a:r>
              <a:rPr lang="en-IN" dirty="0"/>
              <a:t>Penis can be exteriorized by strengthening the sigmoid flexure</a:t>
            </a:r>
          </a:p>
          <a:p>
            <a:r>
              <a:rPr lang="en-IN" dirty="0"/>
              <a:t>Urethra lies n urethral groove ventrally.</a:t>
            </a:r>
          </a:p>
          <a:p>
            <a:r>
              <a:rPr lang="en-IN" dirty="0"/>
              <a:t>Thoroughly examined to palpate the calculi.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69570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01" y="570452"/>
            <a:ext cx="10515600" cy="6165907"/>
          </a:xfrm>
        </p:spPr>
        <p:txBody>
          <a:bodyPr>
            <a:normAutofit/>
          </a:bodyPr>
          <a:lstStyle/>
          <a:p>
            <a:pPr algn="just"/>
            <a:r>
              <a:rPr lang="en-IN" dirty="0"/>
              <a:t>Nick given on site of calculi and pressed to remove the calculi</a:t>
            </a:r>
          </a:p>
          <a:p>
            <a:pPr algn="just"/>
            <a:r>
              <a:rPr lang="en-IN" dirty="0"/>
              <a:t>Firmly lodged calculi require Allies tissue or Artery forceps  to hold and pull out.</a:t>
            </a:r>
          </a:p>
          <a:p>
            <a:pPr algn="just"/>
            <a:r>
              <a:rPr lang="en-IN" dirty="0"/>
              <a:t>Sterilised Polyethylene tube is passed inside urethra</a:t>
            </a:r>
          </a:p>
          <a:p>
            <a:pPr algn="just"/>
            <a:r>
              <a:rPr lang="en-IN" dirty="0"/>
              <a:t>Size of tube used to snuggly fit the lumen</a:t>
            </a:r>
          </a:p>
          <a:p>
            <a:pPr algn="just"/>
            <a:r>
              <a:rPr lang="en-IN" dirty="0"/>
              <a:t>The other end of catheter is passed down urethra and anchored with the </a:t>
            </a:r>
            <a:r>
              <a:rPr lang="en-IN" dirty="0" err="1"/>
              <a:t>prepucial</a:t>
            </a:r>
            <a:r>
              <a:rPr lang="en-IN" dirty="0"/>
              <a:t> sheath to prevent dislodgement </a:t>
            </a:r>
          </a:p>
          <a:p>
            <a:pPr algn="just"/>
            <a:r>
              <a:rPr lang="en-IN" dirty="0"/>
              <a:t>Snuggly fitted catheter prevent seepage of urine and allows healing of wound without suture also prevent narrowing of lumen.</a:t>
            </a:r>
          </a:p>
          <a:p>
            <a:pPr algn="just"/>
            <a:r>
              <a:rPr lang="en-IN" dirty="0"/>
              <a:t>Muscle are also left </a:t>
            </a:r>
            <a:r>
              <a:rPr lang="en-IN" dirty="0" err="1"/>
              <a:t>unsutured</a:t>
            </a:r>
            <a:r>
              <a:rPr lang="en-IN" dirty="0"/>
              <a:t>.</a:t>
            </a:r>
          </a:p>
          <a:p>
            <a:pPr algn="just"/>
            <a:r>
              <a:rPr lang="en-IN" dirty="0"/>
              <a:t>Skin and S/C suture is closed with Hz mattress or interrupted suture using non-absorbable suturing material.</a:t>
            </a:r>
          </a:p>
          <a:p>
            <a:pPr algn="just"/>
            <a:r>
              <a:rPr lang="en-IN" dirty="0"/>
              <a:t>About 2-3 cm catheter protrude beyond the preputial opening.</a:t>
            </a:r>
          </a:p>
        </p:txBody>
      </p:sp>
    </p:spTree>
    <p:extLst>
      <p:ext uri="{BB962C8B-B14F-4D97-AF65-F5344CB8AC3E}">
        <p14:creationId xmlns:p14="http://schemas.microsoft.com/office/powerpoint/2010/main" val="3704692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8938"/>
            <a:ext cx="10515600" cy="5878025"/>
          </a:xfrm>
        </p:spPr>
        <p:txBody>
          <a:bodyPr/>
          <a:lstStyle/>
          <a:p>
            <a:r>
              <a:rPr lang="en-IN" dirty="0"/>
              <a:t>Catheter is kept for 3-4 weeks.</a:t>
            </a:r>
          </a:p>
        </p:txBody>
      </p:sp>
    </p:spTree>
    <p:extLst>
      <p:ext uri="{BB962C8B-B14F-4D97-AF65-F5344CB8AC3E}">
        <p14:creationId xmlns:p14="http://schemas.microsoft.com/office/powerpoint/2010/main" val="2670132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97622"/>
            <a:ext cx="10515600" cy="5629013"/>
          </a:xfrm>
        </p:spPr>
        <p:txBody>
          <a:bodyPr/>
          <a:lstStyle/>
          <a:p>
            <a:pPr algn="just"/>
            <a:r>
              <a:rPr lang="en-IN" dirty="0"/>
              <a:t>Penis can not be pulled out in incision in the ischial arch </a:t>
            </a:r>
          </a:p>
          <a:p>
            <a:pPr algn="just"/>
            <a:r>
              <a:rPr lang="en-IN" dirty="0"/>
              <a:t>On linear incision on ischial arch</a:t>
            </a:r>
          </a:p>
          <a:p>
            <a:pPr algn="just"/>
            <a:r>
              <a:rPr lang="en-IN" dirty="0"/>
              <a:t>On exposing the penis directly faces the surgeon.</a:t>
            </a:r>
          </a:p>
          <a:p>
            <a:pPr algn="just"/>
            <a:r>
              <a:rPr lang="en-IN" dirty="0"/>
              <a:t>The catheter is passed  through the urethral nick into the bladder and other end is anchored in the ischial region</a:t>
            </a:r>
          </a:p>
          <a:p>
            <a:pPr algn="just"/>
            <a:r>
              <a:rPr lang="en-IN" dirty="0"/>
              <a:t>Catheter is dislodged by movement of tail.</a:t>
            </a:r>
          </a:p>
          <a:p>
            <a:pPr algn="just"/>
            <a:r>
              <a:rPr lang="en-IN" dirty="0"/>
              <a:t>This technique is commonly used in  Western country.</a:t>
            </a:r>
          </a:p>
          <a:p>
            <a:pPr algn="just"/>
            <a:r>
              <a:rPr lang="en-IN" dirty="0"/>
              <a:t>After a few days animal used for meat purpose.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3530" y="409087"/>
            <a:ext cx="9296400" cy="276713"/>
          </a:xfrm>
        </p:spPr>
        <p:txBody>
          <a:bodyPr>
            <a:normAutofit fontScale="90000"/>
          </a:bodyPr>
          <a:lstStyle/>
          <a:p>
            <a:r>
              <a:rPr lang="en-IN" dirty="0"/>
              <a:t>    ISCHIAL URETHROTOMY</a:t>
            </a:r>
          </a:p>
        </p:txBody>
      </p:sp>
    </p:spTree>
    <p:extLst>
      <p:ext uri="{BB962C8B-B14F-4D97-AF65-F5344CB8AC3E}">
        <p14:creationId xmlns:p14="http://schemas.microsoft.com/office/powerpoint/2010/main" val="3252274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984" y="365126"/>
            <a:ext cx="10421815" cy="391012"/>
          </a:xfrm>
        </p:spPr>
        <p:txBody>
          <a:bodyPr>
            <a:normAutofit fontScale="90000"/>
          </a:bodyPr>
          <a:lstStyle/>
          <a:p>
            <a:r>
              <a:rPr lang="en-IN" dirty="0"/>
              <a:t>CYSTORRHAPHY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79232"/>
            <a:ext cx="10515600" cy="5297731"/>
          </a:xfrm>
        </p:spPr>
        <p:txBody>
          <a:bodyPr>
            <a:normAutofit lnSpcReduction="10000"/>
          </a:bodyPr>
          <a:lstStyle/>
          <a:p>
            <a:r>
              <a:rPr lang="en-IN" dirty="0"/>
              <a:t>Rupture of urinary bladder most common in complete destruction.</a:t>
            </a:r>
          </a:p>
          <a:p>
            <a:r>
              <a:rPr lang="en-IN" dirty="0"/>
              <a:t>Dorsal tear sometimes heals spontaneously </a:t>
            </a:r>
          </a:p>
          <a:p>
            <a:r>
              <a:rPr lang="en-IN" dirty="0"/>
              <a:t>Ventral tear required surgery. </a:t>
            </a:r>
          </a:p>
          <a:p>
            <a:r>
              <a:rPr lang="en-IN" dirty="0"/>
              <a:t>Repair of urine bladder taken after removal of calculi</a:t>
            </a:r>
          </a:p>
          <a:p>
            <a:r>
              <a:rPr lang="en-IN" dirty="0"/>
              <a:t>Cystography is done in standing position </a:t>
            </a:r>
          </a:p>
          <a:p>
            <a:r>
              <a:rPr lang="en-IN" dirty="0"/>
              <a:t>Left laparotomy is performed after linear infiltration of xylocaine 2% below the external of the ileum.</a:t>
            </a:r>
          </a:p>
          <a:p>
            <a:r>
              <a:rPr lang="en-IN" dirty="0"/>
              <a:t>Laparotomy incision should be large as much to introduce both hand into abdominal cavity.</a:t>
            </a:r>
          </a:p>
          <a:p>
            <a:r>
              <a:rPr lang="en-IN" dirty="0"/>
              <a:t> Urine is siphoned out from ab cavity as much possible</a:t>
            </a:r>
          </a:p>
          <a:p>
            <a:r>
              <a:rPr lang="en-IN" dirty="0"/>
              <a:t>Urinary bladder is located and presence of calculi and blood clot should carefully removed.</a:t>
            </a:r>
          </a:p>
        </p:txBody>
      </p:sp>
    </p:spTree>
    <p:extLst>
      <p:ext uri="{BB962C8B-B14F-4D97-AF65-F5344CB8AC3E}">
        <p14:creationId xmlns:p14="http://schemas.microsoft.com/office/powerpoint/2010/main" val="3619886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367" y="563918"/>
            <a:ext cx="10515600" cy="5587878"/>
          </a:xfrm>
        </p:spPr>
        <p:txBody>
          <a:bodyPr>
            <a:normAutofit/>
          </a:bodyPr>
          <a:lstStyle/>
          <a:p>
            <a:pPr algn="just"/>
            <a:r>
              <a:rPr lang="en-IN" dirty="0"/>
              <a:t>Catheter is passed through tear in the  bladder and also passed through post-scrotal urethrotomy upto entire length of urethra 2-3 cm beyond the post- </a:t>
            </a:r>
            <a:r>
              <a:rPr lang="en-IN"/>
              <a:t>preputial sheath.</a:t>
            </a:r>
            <a:endParaRPr lang="en-IN" dirty="0"/>
          </a:p>
          <a:p>
            <a:pPr algn="just"/>
            <a:r>
              <a:rPr lang="en-IN" dirty="0"/>
              <a:t>The upper layer of urinary bladder is weak and necrotic subtotal cystectomy required </a:t>
            </a:r>
          </a:p>
          <a:p>
            <a:pPr algn="just"/>
            <a:r>
              <a:rPr lang="en-IN" dirty="0"/>
              <a:t>Urinary bladder is sutured by continuous lock stitch suture using absorbable suture material.</a:t>
            </a:r>
          </a:p>
          <a:p>
            <a:pPr algn="just"/>
            <a:r>
              <a:rPr lang="en-IN" dirty="0"/>
              <a:t>Second row of continuous suture is also used to seal the wound</a:t>
            </a:r>
          </a:p>
          <a:p>
            <a:pPr algn="just"/>
            <a:r>
              <a:rPr lang="en-IN" dirty="0"/>
              <a:t>Remove the blood clots, cast cells, shreds etc.</a:t>
            </a:r>
          </a:p>
          <a:p>
            <a:pPr algn="just"/>
            <a:r>
              <a:rPr lang="en-IN" dirty="0"/>
              <a:t>Abdomen is closed in a routine manner.</a:t>
            </a:r>
          </a:p>
          <a:p>
            <a:pPr marL="0" indent="0" algn="just">
              <a:buNone/>
            </a:pPr>
            <a:r>
              <a:rPr lang="en-IN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784932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71119"/>
            <a:ext cx="10515600" cy="5505844"/>
          </a:xfrm>
        </p:spPr>
        <p:txBody>
          <a:bodyPr/>
          <a:lstStyle/>
          <a:p>
            <a:pPr algn="just"/>
            <a:r>
              <a:rPr lang="en-IN" b="1" dirty="0"/>
              <a:t>RUPTURE OF URETHRA</a:t>
            </a:r>
            <a:r>
              <a:rPr lang="en-IN" dirty="0"/>
              <a:t> : </a:t>
            </a:r>
          </a:p>
          <a:p>
            <a:pPr algn="just"/>
            <a:r>
              <a:rPr lang="en-IN" dirty="0"/>
              <a:t>It might occur due to irregular sharp edge calculus causes trauma leading to seepage urine in subcutaneous tissue.</a:t>
            </a:r>
          </a:p>
          <a:p>
            <a:pPr algn="just"/>
            <a:r>
              <a:rPr lang="en-IN" dirty="0"/>
              <a:t>Swelling observed in the urethral area.</a:t>
            </a:r>
          </a:p>
          <a:p>
            <a:pPr algn="just"/>
            <a:r>
              <a:rPr lang="en-IN" dirty="0"/>
              <a:t>Multiple stab incision in the affected area and sufficient hydrotherapy help to drain urine and lessen its irritant effect.</a:t>
            </a:r>
          </a:p>
          <a:p>
            <a:pPr algn="just"/>
            <a:r>
              <a:rPr lang="en-IN" dirty="0"/>
              <a:t>Magnesium sulphate – glycerine paste in the initial stage and bismuth –</a:t>
            </a:r>
            <a:r>
              <a:rPr lang="en-IN" dirty="0" err="1"/>
              <a:t>Iodoform</a:t>
            </a:r>
            <a:r>
              <a:rPr lang="en-IN" dirty="0"/>
              <a:t> paraffin paste (BIPP) and other antiseptic and fly repellent creams helps to remove necrotic tissue.</a:t>
            </a:r>
          </a:p>
          <a:p>
            <a:pPr algn="just"/>
            <a:r>
              <a:rPr lang="en-IN" dirty="0"/>
              <a:t>Antibiotic and analgesic should be given.</a:t>
            </a:r>
          </a:p>
          <a:p>
            <a:pPr marL="0" indent="0" algn="just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848139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TRAUMETIC-RETICULIPERITONITIS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36466"/>
            <a:ext cx="10515600" cy="4793289"/>
          </a:xfrm>
        </p:spPr>
        <p:txBody>
          <a:bodyPr/>
          <a:lstStyle/>
          <a:p>
            <a:pPr algn="just"/>
            <a:r>
              <a:rPr lang="en-IN" dirty="0"/>
              <a:t>TRP is disease of gastric – intestinal tract in cattle.</a:t>
            </a:r>
          </a:p>
          <a:p>
            <a:pPr algn="just"/>
            <a:r>
              <a:rPr lang="en-IN" dirty="0"/>
              <a:t>Cattle and buffalo ingest foreign bodies due to their indiscriminate feeding habit.</a:t>
            </a:r>
          </a:p>
          <a:p>
            <a:pPr algn="just"/>
            <a:r>
              <a:rPr lang="en-IN" dirty="0"/>
              <a:t>Due to nutritional deficiency ingest various types of foreign bodies.</a:t>
            </a:r>
          </a:p>
          <a:p>
            <a:pPr algn="just"/>
            <a:r>
              <a:rPr lang="en-IN" dirty="0"/>
              <a:t>Sometime animal may consume ropes, plastic, sheets etc.</a:t>
            </a:r>
          </a:p>
          <a:p>
            <a:pPr algn="just"/>
            <a:r>
              <a:rPr lang="en-IN" dirty="0"/>
              <a:t>Metallic foreign bodies also recovered from reticulum.</a:t>
            </a:r>
          </a:p>
          <a:p>
            <a:pPr algn="just"/>
            <a:r>
              <a:rPr lang="en-IN" dirty="0"/>
              <a:t>Foreign bodies are swallowed straight into the reticulum where they inflict trauma in the reticulum and peritoneum causing traumatic </a:t>
            </a:r>
            <a:r>
              <a:rPr lang="en-IN" dirty="0" err="1"/>
              <a:t>reticulo</a:t>
            </a:r>
            <a:r>
              <a:rPr lang="en-IN" dirty="0"/>
              <a:t>-peritonitis.  </a:t>
            </a:r>
          </a:p>
        </p:txBody>
      </p:sp>
    </p:spTree>
    <p:extLst>
      <p:ext uri="{BB962C8B-B14F-4D97-AF65-F5344CB8AC3E}">
        <p14:creationId xmlns:p14="http://schemas.microsoft.com/office/powerpoint/2010/main" val="37986560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8C3B505-972F-49F5-A185-E997C7047F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892" y="1913206"/>
            <a:ext cx="4867422" cy="2827606"/>
          </a:xfrm>
        </p:spPr>
      </p:pic>
    </p:spTree>
    <p:extLst>
      <p:ext uri="{BB962C8B-B14F-4D97-AF65-F5344CB8AC3E}">
        <p14:creationId xmlns:p14="http://schemas.microsoft.com/office/powerpoint/2010/main" val="303340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A56ED-07E6-4C38-BD70-168799A25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29994"/>
            <a:ext cx="10515600" cy="5346969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4800" dirty="0"/>
              <a:t>                    URINARY SYSTEM</a:t>
            </a:r>
          </a:p>
        </p:txBody>
      </p:sp>
    </p:spTree>
    <p:extLst>
      <p:ext uri="{BB962C8B-B14F-4D97-AF65-F5344CB8AC3E}">
        <p14:creationId xmlns:p14="http://schemas.microsoft.com/office/powerpoint/2010/main" val="12035637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8506"/>
            <a:ext cx="10515600" cy="6065241"/>
          </a:xfrm>
        </p:spPr>
        <p:txBody>
          <a:bodyPr/>
          <a:lstStyle/>
          <a:p>
            <a:pPr algn="just"/>
            <a:r>
              <a:rPr lang="en-IN" dirty="0"/>
              <a:t>Higher incidence of TRP found in buffalo than cattle.</a:t>
            </a:r>
          </a:p>
          <a:p>
            <a:pPr algn="just"/>
            <a:r>
              <a:rPr lang="en-IN" dirty="0"/>
              <a:t>Buffalo above 6 </a:t>
            </a:r>
            <a:r>
              <a:rPr lang="en-IN" dirty="0" err="1"/>
              <a:t>yrs</a:t>
            </a:r>
            <a:r>
              <a:rPr lang="en-IN" dirty="0"/>
              <a:t> of age show very high incidence.</a:t>
            </a:r>
          </a:p>
          <a:p>
            <a:pPr algn="just"/>
            <a:r>
              <a:rPr lang="en-IN" dirty="0"/>
              <a:t>When foreign body is ingested get lodged into honey comb pattern at the reticulum.</a:t>
            </a:r>
          </a:p>
          <a:p>
            <a:pPr algn="just"/>
            <a:r>
              <a:rPr lang="en-IN" dirty="0"/>
              <a:t>Non potential foreign bodies like nuts, coins and stones are harmless and may passed out ultimately through faeces.</a:t>
            </a:r>
          </a:p>
          <a:p>
            <a:pPr algn="just"/>
            <a:r>
              <a:rPr lang="en-IN" dirty="0"/>
              <a:t>Potential foreign bodies like nails, needles and sharp wires may cause complications other than </a:t>
            </a:r>
            <a:r>
              <a:rPr lang="en-IN" dirty="0" err="1"/>
              <a:t>reticulitis</a:t>
            </a:r>
            <a:r>
              <a:rPr lang="en-IN" dirty="0"/>
              <a:t>.</a:t>
            </a:r>
          </a:p>
          <a:p>
            <a:pPr algn="just"/>
            <a:r>
              <a:rPr lang="en-IN" dirty="0"/>
              <a:t>Sequelae to potential foreign bodies may cause traumatic </a:t>
            </a:r>
            <a:r>
              <a:rPr lang="en-IN" dirty="0" err="1"/>
              <a:t>sternebrae</a:t>
            </a:r>
            <a:r>
              <a:rPr lang="en-IN" dirty="0"/>
              <a:t>, traumatic pericarditis, vagal indigestion, </a:t>
            </a:r>
            <a:r>
              <a:rPr lang="en-IN" dirty="0" err="1"/>
              <a:t>pyothorax</a:t>
            </a:r>
            <a:r>
              <a:rPr lang="en-IN" dirty="0"/>
              <a:t>, </a:t>
            </a:r>
            <a:r>
              <a:rPr lang="en-IN" dirty="0" err="1"/>
              <a:t>abscessation</a:t>
            </a:r>
            <a:r>
              <a:rPr lang="en-IN" dirty="0"/>
              <a:t> of  liver and spleen, diaphragmatic hernia, traumatic pneumonia and pleurisy.</a:t>
            </a:r>
          </a:p>
        </p:txBody>
      </p:sp>
    </p:spTree>
    <p:extLst>
      <p:ext uri="{BB962C8B-B14F-4D97-AF65-F5344CB8AC3E}">
        <p14:creationId xmlns:p14="http://schemas.microsoft.com/office/powerpoint/2010/main" val="7673443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7229"/>
            <a:ext cx="10515600" cy="5927871"/>
          </a:xfrm>
        </p:spPr>
        <p:txBody>
          <a:bodyPr/>
          <a:lstStyle/>
          <a:p>
            <a:pPr algn="just"/>
            <a:r>
              <a:rPr lang="en-IN" dirty="0"/>
              <a:t>Extensive adhesions of the reticulum with the diaphragm or other structure might interfere with the reticular contractions and </a:t>
            </a:r>
            <a:r>
              <a:rPr lang="en-IN" dirty="0" err="1"/>
              <a:t>eructations</a:t>
            </a:r>
            <a:r>
              <a:rPr lang="en-IN" dirty="0"/>
              <a:t> process.</a:t>
            </a:r>
          </a:p>
          <a:p>
            <a:pPr algn="just"/>
            <a:r>
              <a:rPr lang="en-IN" dirty="0"/>
              <a:t>Localised peritonitis may be developed.</a:t>
            </a:r>
          </a:p>
          <a:p>
            <a:pPr algn="just"/>
            <a:r>
              <a:rPr lang="en-IN" dirty="0"/>
              <a:t>Clinical Signs:- </a:t>
            </a:r>
            <a:r>
              <a:rPr lang="en-IN" dirty="0" err="1"/>
              <a:t>Reccurent</a:t>
            </a:r>
            <a:r>
              <a:rPr lang="en-IN" dirty="0"/>
              <a:t> </a:t>
            </a:r>
            <a:r>
              <a:rPr lang="en-IN" dirty="0" err="1"/>
              <a:t>tympany</a:t>
            </a:r>
            <a:r>
              <a:rPr lang="en-IN" dirty="0"/>
              <a:t>, complete or partial anorexia, retarded or suspended rumination, less milk yield.</a:t>
            </a:r>
          </a:p>
          <a:p>
            <a:pPr algn="just"/>
            <a:r>
              <a:rPr lang="en-IN" dirty="0"/>
              <a:t>In foreign body syndrome, chronic </a:t>
            </a:r>
            <a:r>
              <a:rPr lang="en-IN" dirty="0" err="1"/>
              <a:t>tympany</a:t>
            </a:r>
            <a:r>
              <a:rPr lang="en-IN" dirty="0"/>
              <a:t> may be absent.</a:t>
            </a:r>
          </a:p>
          <a:p>
            <a:pPr algn="just"/>
            <a:r>
              <a:rPr lang="en-IN" dirty="0"/>
              <a:t>In acute cases reduction in milk yield .</a:t>
            </a:r>
          </a:p>
          <a:p>
            <a:pPr algn="just"/>
            <a:r>
              <a:rPr lang="en-IN" dirty="0"/>
              <a:t>Stiffness of forelimb and abducted elbow also observed.</a:t>
            </a:r>
          </a:p>
          <a:p>
            <a:pPr algn="just"/>
            <a:r>
              <a:rPr lang="en-IN" dirty="0"/>
              <a:t>Grunt, nearly abnormal heart, distressed respiration and regurgitation may occur advanced cases of DH.</a:t>
            </a:r>
          </a:p>
          <a:p>
            <a:pPr algn="just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1480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2ABCF20-33D3-45E5-98A1-A45E0EE6A0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741" y="1027652"/>
            <a:ext cx="8235496" cy="5318125"/>
          </a:xfrm>
        </p:spPr>
      </p:pic>
    </p:spTree>
    <p:extLst>
      <p:ext uri="{BB962C8B-B14F-4D97-AF65-F5344CB8AC3E}">
        <p14:creationId xmlns:p14="http://schemas.microsoft.com/office/powerpoint/2010/main" val="16149476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E9801DD-B6F8-42DE-9A40-FC4C6074D5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631" y="2138289"/>
            <a:ext cx="4065563" cy="2897945"/>
          </a:xfrm>
        </p:spPr>
      </p:pic>
    </p:spTree>
    <p:extLst>
      <p:ext uri="{BB962C8B-B14F-4D97-AF65-F5344CB8AC3E}">
        <p14:creationId xmlns:p14="http://schemas.microsoft.com/office/powerpoint/2010/main" val="4925331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267E17F-B9CC-49CC-A58A-A6E459675B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835" y="1646238"/>
            <a:ext cx="4107766" cy="3952875"/>
          </a:xfrm>
        </p:spPr>
      </p:pic>
    </p:spTree>
    <p:extLst>
      <p:ext uri="{BB962C8B-B14F-4D97-AF65-F5344CB8AC3E}">
        <p14:creationId xmlns:p14="http://schemas.microsoft.com/office/powerpoint/2010/main" val="35060373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5A84C-CD92-4F00-A71F-FF79FD5D4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8978"/>
            <a:ext cx="10515600" cy="5557985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F15C93-6FD9-42EB-8CA1-1C089D4E54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736" y="1871003"/>
            <a:ext cx="4543864" cy="303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2531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05F5AAE-FF7E-4242-8D37-BA77DA68E3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281" y="2050264"/>
            <a:ext cx="5753437" cy="3074973"/>
          </a:xfrm>
        </p:spPr>
      </p:pic>
    </p:spTree>
    <p:extLst>
      <p:ext uri="{BB962C8B-B14F-4D97-AF65-F5344CB8AC3E}">
        <p14:creationId xmlns:p14="http://schemas.microsoft.com/office/powerpoint/2010/main" val="6383526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3991694-4790-40A6-AB27-24554EDC97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62" y="1547446"/>
            <a:ext cx="4754880" cy="3854547"/>
          </a:xfrm>
        </p:spPr>
      </p:pic>
    </p:spTree>
    <p:extLst>
      <p:ext uri="{BB962C8B-B14F-4D97-AF65-F5344CB8AC3E}">
        <p14:creationId xmlns:p14="http://schemas.microsoft.com/office/powerpoint/2010/main" val="5268428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E6421CB-0E57-4F9B-968B-46859F983A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111" y="1069144"/>
            <a:ext cx="5655211" cy="5261317"/>
          </a:xfrm>
        </p:spPr>
      </p:pic>
    </p:spTree>
    <p:extLst>
      <p:ext uri="{BB962C8B-B14F-4D97-AF65-F5344CB8AC3E}">
        <p14:creationId xmlns:p14="http://schemas.microsoft.com/office/powerpoint/2010/main" val="29659737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DA0ECBE-1745-4E35-B915-8190020EBD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003" y="844550"/>
            <a:ext cx="4373993" cy="5332413"/>
          </a:xfrm>
        </p:spPr>
      </p:pic>
    </p:spTree>
    <p:extLst>
      <p:ext uri="{BB962C8B-B14F-4D97-AF65-F5344CB8AC3E}">
        <p14:creationId xmlns:p14="http://schemas.microsoft.com/office/powerpoint/2010/main" val="3598795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09954"/>
            <a:ext cx="10515600" cy="5667009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IN" dirty="0"/>
              <a:t>Kidneys are large lobulated structure.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Right kidney is placed below the last rib upto 2</a:t>
            </a:r>
            <a:r>
              <a:rPr lang="en-IN" baseline="30000" dirty="0"/>
              <a:t>nd</a:t>
            </a:r>
            <a:r>
              <a:rPr lang="en-IN" dirty="0"/>
              <a:t> and 3</a:t>
            </a:r>
            <a:r>
              <a:rPr lang="en-IN" baseline="30000" dirty="0"/>
              <a:t>rd</a:t>
            </a:r>
            <a:r>
              <a:rPr lang="en-IN" dirty="0"/>
              <a:t> lumber transverse process.</a:t>
            </a:r>
          </a:p>
          <a:p>
            <a:pPr marL="0" indent="0" algn="just">
              <a:buNone/>
            </a:pPr>
            <a:endParaRPr lang="en-IN" dirty="0"/>
          </a:p>
          <a:p>
            <a:pPr algn="just"/>
            <a:r>
              <a:rPr lang="en-IN" dirty="0"/>
              <a:t>Left kidney is placed more ventral under 2</a:t>
            </a:r>
            <a:r>
              <a:rPr lang="en-IN" baseline="30000" dirty="0"/>
              <a:t>nd</a:t>
            </a:r>
            <a:r>
              <a:rPr lang="en-IN" dirty="0"/>
              <a:t> or 3</a:t>
            </a:r>
            <a:r>
              <a:rPr lang="en-IN" baseline="30000" dirty="0"/>
              <a:t>rd</a:t>
            </a:r>
            <a:r>
              <a:rPr lang="en-IN" dirty="0"/>
              <a:t> to 5</a:t>
            </a:r>
            <a:r>
              <a:rPr lang="en-IN" baseline="30000" dirty="0"/>
              <a:t>th</a:t>
            </a:r>
            <a:r>
              <a:rPr lang="en-IN" dirty="0"/>
              <a:t> lumber vertebrae.</a:t>
            </a:r>
          </a:p>
          <a:p>
            <a:pPr marL="0" indent="0" algn="just">
              <a:buNone/>
            </a:pPr>
            <a:endParaRPr lang="en-IN" dirty="0"/>
          </a:p>
          <a:p>
            <a:pPr algn="just"/>
            <a:r>
              <a:rPr lang="en-IN" dirty="0"/>
              <a:t>The ureters run and enters the dorsal wall of the urinary bladder.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The male urethra is divided into pelvis and extra pelvic part.</a:t>
            </a:r>
          </a:p>
          <a:p>
            <a:pPr marL="0" indent="0" algn="just">
              <a:buNone/>
            </a:pPr>
            <a:endParaRPr lang="en-IN" dirty="0"/>
          </a:p>
          <a:p>
            <a:pPr algn="just"/>
            <a:r>
              <a:rPr lang="en-IN" dirty="0"/>
              <a:t>The urethra extends down from the pelvic part around the ischial arch down ventrally as a part of penis and gradually tapers down the  preputial part of penis.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The penis of ram is similar to that of a bull except the free part  and glans .</a:t>
            </a:r>
          </a:p>
          <a:p>
            <a:pPr marL="0" indent="0" algn="just">
              <a:buNone/>
            </a:pPr>
            <a:endParaRPr lang="en-IN" dirty="0"/>
          </a:p>
          <a:p>
            <a:pPr marL="0" indent="0" algn="just">
              <a:buNone/>
            </a:pPr>
            <a:r>
              <a:rPr lang="en-IN" dirty="0"/>
              <a:t> </a:t>
            </a:r>
          </a:p>
          <a:p>
            <a:pPr algn="just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24953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33424"/>
            <a:ext cx="10515600" cy="5572125"/>
          </a:xfrm>
        </p:spPr>
        <p:txBody>
          <a:bodyPr/>
          <a:lstStyle/>
          <a:p>
            <a:pPr algn="just"/>
            <a:r>
              <a:rPr lang="en-IN" dirty="0"/>
              <a:t>Diagnosis:- History and clinical signs.</a:t>
            </a:r>
          </a:p>
          <a:p>
            <a:pPr algn="just"/>
            <a:r>
              <a:rPr lang="en-IN" dirty="0"/>
              <a:t>Neutrophilia with shift to left</a:t>
            </a:r>
          </a:p>
          <a:p>
            <a:pPr algn="just"/>
            <a:r>
              <a:rPr lang="en-IN" dirty="0"/>
              <a:t>Radiography showed nature and extent of damage caused by foreign body.</a:t>
            </a:r>
          </a:p>
          <a:p>
            <a:pPr algn="just"/>
            <a:r>
              <a:rPr lang="en-IN" dirty="0"/>
              <a:t>FB,s are located in the lower cranial, lower caudal and mid central part of the reticulum.</a:t>
            </a:r>
          </a:p>
          <a:p>
            <a:pPr algn="just"/>
            <a:r>
              <a:rPr lang="en-IN" dirty="0"/>
              <a:t>Treatment : </a:t>
            </a:r>
          </a:p>
          <a:p>
            <a:pPr algn="just"/>
            <a:r>
              <a:rPr lang="en-IN" dirty="0" err="1"/>
              <a:t>Rumenotomy</a:t>
            </a:r>
            <a:r>
              <a:rPr lang="en-IN" dirty="0"/>
              <a:t> done to remove foreign body.</a:t>
            </a:r>
          </a:p>
          <a:p>
            <a:pPr algn="just"/>
            <a:r>
              <a:rPr lang="en-IN" dirty="0" err="1"/>
              <a:t>Rumenotomy</a:t>
            </a:r>
            <a:r>
              <a:rPr lang="en-IN" dirty="0"/>
              <a:t> is indicated to remove impacted feed, </a:t>
            </a:r>
            <a:r>
              <a:rPr lang="en-IN" dirty="0" err="1"/>
              <a:t>trichobezors</a:t>
            </a:r>
            <a:r>
              <a:rPr lang="en-IN" dirty="0"/>
              <a:t>, </a:t>
            </a:r>
            <a:r>
              <a:rPr lang="en-IN" dirty="0" err="1"/>
              <a:t>phytobezors</a:t>
            </a:r>
            <a:r>
              <a:rPr lang="en-IN" dirty="0"/>
              <a:t> and other foreign body.</a:t>
            </a:r>
          </a:p>
          <a:p>
            <a:pPr marL="0" indent="0" algn="just">
              <a:buNone/>
            </a:pPr>
            <a:endParaRPr lang="en-IN" dirty="0"/>
          </a:p>
          <a:p>
            <a:pPr marL="0" indent="0" algn="just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848478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RUMENOTOMY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19275"/>
            <a:ext cx="10515600" cy="4086225"/>
          </a:xfrm>
        </p:spPr>
        <p:txBody>
          <a:bodyPr>
            <a:normAutofit/>
          </a:bodyPr>
          <a:lstStyle/>
          <a:p>
            <a:r>
              <a:rPr lang="en-IN" dirty="0"/>
              <a:t>Incision parallel and lateral to last rib 5cm below lumber transverse vertebrae.</a:t>
            </a:r>
          </a:p>
          <a:p>
            <a:r>
              <a:rPr lang="en-IN" dirty="0"/>
              <a:t>It is easier to approach the hand </a:t>
            </a:r>
            <a:r>
              <a:rPr lang="en-IN" dirty="0" err="1"/>
              <a:t>upto</a:t>
            </a:r>
            <a:r>
              <a:rPr lang="en-IN" dirty="0"/>
              <a:t> reticulum.</a:t>
            </a:r>
          </a:p>
          <a:p>
            <a:r>
              <a:rPr lang="en-IN" dirty="0"/>
              <a:t>Local infiltration is given at the site of incision.</a:t>
            </a:r>
          </a:p>
          <a:p>
            <a:r>
              <a:rPr lang="en-IN" dirty="0"/>
              <a:t>Furious animal require light sedation for normal standing.</a:t>
            </a:r>
          </a:p>
          <a:p>
            <a:r>
              <a:rPr lang="en-IN" dirty="0"/>
              <a:t>Operative area thoroughly cleaned and shaved.</a:t>
            </a:r>
          </a:p>
          <a:p>
            <a:r>
              <a:rPr lang="en-IN" dirty="0"/>
              <a:t>After scrubbing </a:t>
            </a:r>
            <a:r>
              <a:rPr lang="en-IN" dirty="0" err="1"/>
              <a:t>drap</a:t>
            </a:r>
            <a:r>
              <a:rPr lang="en-IN" dirty="0"/>
              <a:t> the area for operation</a:t>
            </a:r>
          </a:p>
          <a:p>
            <a:r>
              <a:rPr lang="en-IN" dirty="0"/>
              <a:t>Animal kept in </a:t>
            </a:r>
            <a:r>
              <a:rPr lang="en-IN" dirty="0" err="1"/>
              <a:t>trevis</a:t>
            </a:r>
            <a:r>
              <a:rPr lang="en-IN" dirty="0"/>
              <a:t> and left area facing the surgeon.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393505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C12ED6-77C1-4FD8-8898-27AE1CC6AA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449" y="1617785"/>
            <a:ext cx="5613009" cy="3334043"/>
          </a:xfrm>
        </p:spPr>
      </p:pic>
    </p:spTree>
    <p:extLst>
      <p:ext uri="{BB962C8B-B14F-4D97-AF65-F5344CB8AC3E}">
        <p14:creationId xmlns:p14="http://schemas.microsoft.com/office/powerpoint/2010/main" val="23581174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CE22BAD-FEBC-4832-A734-B1F14518C7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011680"/>
            <a:ext cx="3938955" cy="2897945"/>
          </a:xfrm>
        </p:spPr>
      </p:pic>
    </p:spTree>
    <p:extLst>
      <p:ext uri="{BB962C8B-B14F-4D97-AF65-F5344CB8AC3E}">
        <p14:creationId xmlns:p14="http://schemas.microsoft.com/office/powerpoint/2010/main" val="20181881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31858F8-AB0E-47B0-80EC-C5FF17BF22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392" y="1772529"/>
            <a:ext cx="3573194" cy="3305908"/>
          </a:xfrm>
        </p:spPr>
      </p:pic>
    </p:spTree>
    <p:extLst>
      <p:ext uri="{BB962C8B-B14F-4D97-AF65-F5344CB8AC3E}">
        <p14:creationId xmlns:p14="http://schemas.microsoft.com/office/powerpoint/2010/main" val="25700771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33425"/>
            <a:ext cx="10515600" cy="5443538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/>
              <a:t>The skin and muscle should be incised enough to enter hand of surgeon to explore the outer surface of rumen and reticulum.</a:t>
            </a:r>
          </a:p>
          <a:p>
            <a:pPr algn="just"/>
            <a:r>
              <a:rPr lang="en-IN" dirty="0" err="1"/>
              <a:t>Weingarth</a:t>
            </a:r>
            <a:r>
              <a:rPr lang="en-IN" dirty="0"/>
              <a:t> </a:t>
            </a:r>
            <a:r>
              <a:rPr lang="en-IN" dirty="0" err="1"/>
              <a:t>rumenotomy</a:t>
            </a:r>
            <a:r>
              <a:rPr lang="en-IN" dirty="0"/>
              <a:t> ring fitted at the site </a:t>
            </a:r>
          </a:p>
          <a:p>
            <a:pPr algn="just"/>
            <a:r>
              <a:rPr lang="en-IN" dirty="0"/>
              <a:t>The front of ring is fixed to the dorsal wound by thumb screw.</a:t>
            </a:r>
          </a:p>
          <a:p>
            <a:pPr algn="just"/>
            <a:r>
              <a:rPr lang="en-IN" dirty="0"/>
              <a:t>A part of rumen is brought out of the abdominal incision and one of rumen </a:t>
            </a:r>
            <a:r>
              <a:rPr lang="en-IN" dirty="0" err="1"/>
              <a:t>forcep</a:t>
            </a:r>
            <a:r>
              <a:rPr lang="en-IN" dirty="0"/>
              <a:t> is fixed to the dorsal part of the rumen wall. </a:t>
            </a:r>
          </a:p>
          <a:p>
            <a:pPr algn="just"/>
            <a:r>
              <a:rPr lang="en-IN" dirty="0"/>
              <a:t>The forceps is then hooked into the dorsal eye of the frame. </a:t>
            </a:r>
          </a:p>
          <a:p>
            <a:pPr algn="just"/>
            <a:r>
              <a:rPr lang="en-IN" dirty="0"/>
              <a:t>Similar procedure repeated at ventral part of rumen at a distance of 10-12 cm from the dorsal </a:t>
            </a:r>
            <a:r>
              <a:rPr lang="en-IN" dirty="0" err="1"/>
              <a:t>forcep</a:t>
            </a:r>
            <a:r>
              <a:rPr lang="en-IN" dirty="0"/>
              <a:t>.</a:t>
            </a:r>
          </a:p>
          <a:p>
            <a:pPr algn="just"/>
            <a:r>
              <a:rPr lang="en-IN" dirty="0"/>
              <a:t>Exposed part of the rumen  incised and hooked at the cut edges of rumen wall.</a:t>
            </a:r>
          </a:p>
          <a:p>
            <a:pPr algn="just"/>
            <a:r>
              <a:rPr lang="en-IN" dirty="0"/>
              <a:t>Scalpel should be discarded.</a:t>
            </a:r>
          </a:p>
        </p:txBody>
      </p:sp>
    </p:spTree>
    <p:extLst>
      <p:ext uri="{BB962C8B-B14F-4D97-AF65-F5344CB8AC3E}">
        <p14:creationId xmlns:p14="http://schemas.microsoft.com/office/powerpoint/2010/main" val="34539653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2924"/>
            <a:ext cx="10515600" cy="5705476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/>
              <a:t>After evacuating some contents of rumen, hand introduced into cavity to explore the foreign body in rumen and reticulum.</a:t>
            </a:r>
          </a:p>
          <a:p>
            <a:pPr algn="just"/>
            <a:r>
              <a:rPr lang="en-IN" dirty="0"/>
              <a:t>Penetrating foreign bodies are generally removed.</a:t>
            </a:r>
          </a:p>
          <a:p>
            <a:pPr algn="just"/>
            <a:r>
              <a:rPr lang="en-IN" dirty="0"/>
              <a:t>A magnet in hand used to remove loose foreign bodies.</a:t>
            </a:r>
          </a:p>
          <a:p>
            <a:pPr algn="just"/>
            <a:r>
              <a:rPr lang="en-IN" dirty="0"/>
              <a:t>Various types of foreign bodies are  removed.</a:t>
            </a:r>
          </a:p>
          <a:p>
            <a:pPr algn="just"/>
            <a:r>
              <a:rPr lang="en-IN" dirty="0"/>
              <a:t>  An Abscess in the reticulum can be incised by BP blade.</a:t>
            </a:r>
          </a:p>
          <a:p>
            <a:pPr algn="just"/>
            <a:r>
              <a:rPr lang="en-IN" dirty="0"/>
              <a:t>A cold and thick abscess should be cleaned before suturing.</a:t>
            </a:r>
          </a:p>
          <a:p>
            <a:pPr algn="just"/>
            <a:r>
              <a:rPr lang="en-IN" dirty="0"/>
              <a:t>Surgeon again rescrub the hand.</a:t>
            </a:r>
          </a:p>
          <a:p>
            <a:pPr algn="just"/>
            <a:r>
              <a:rPr lang="en-IN" dirty="0"/>
              <a:t>Rumen is sutured with catgut no. 2 using lambert pattern and reinforced with another layer Cushing pattern.</a:t>
            </a:r>
          </a:p>
          <a:p>
            <a:pPr algn="just"/>
            <a:r>
              <a:rPr lang="en-IN" dirty="0"/>
              <a:t> Continuous lock stitch suture is using to close the muscle and peritoneum.</a:t>
            </a:r>
          </a:p>
          <a:p>
            <a:pPr algn="just"/>
            <a:r>
              <a:rPr lang="en-IN" dirty="0"/>
              <a:t>Skin suture closed with horizontal mattress pattern.</a:t>
            </a:r>
          </a:p>
        </p:txBody>
      </p:sp>
    </p:spTree>
    <p:extLst>
      <p:ext uri="{BB962C8B-B14F-4D97-AF65-F5344CB8AC3E}">
        <p14:creationId xmlns:p14="http://schemas.microsoft.com/office/powerpoint/2010/main" val="6120248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E44F8DB-588E-4787-9A82-36C46E6C4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25" y="864394"/>
            <a:ext cx="5238750" cy="5067300"/>
          </a:xfrm>
        </p:spPr>
      </p:pic>
    </p:spTree>
    <p:extLst>
      <p:ext uri="{BB962C8B-B14F-4D97-AF65-F5344CB8AC3E}">
        <p14:creationId xmlns:p14="http://schemas.microsoft.com/office/powerpoint/2010/main" val="15720939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OMASAL IMPACTION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dirty="0"/>
              <a:t>Secondary to rumen impaction and is result of poor quality food.</a:t>
            </a:r>
          </a:p>
          <a:p>
            <a:pPr algn="just"/>
            <a:r>
              <a:rPr lang="en-IN" dirty="0"/>
              <a:t>The </a:t>
            </a:r>
            <a:r>
              <a:rPr lang="en-IN" dirty="0" err="1"/>
              <a:t>omasum</a:t>
            </a:r>
            <a:r>
              <a:rPr lang="en-IN" dirty="0"/>
              <a:t> gets distended with stagnation of </a:t>
            </a:r>
            <a:r>
              <a:rPr lang="en-IN" dirty="0" err="1"/>
              <a:t>ingesta</a:t>
            </a:r>
            <a:r>
              <a:rPr lang="en-IN" dirty="0"/>
              <a:t> and </a:t>
            </a:r>
            <a:r>
              <a:rPr lang="en-IN" dirty="0" err="1"/>
              <a:t>absoprtion</a:t>
            </a:r>
            <a:r>
              <a:rPr lang="en-IN" dirty="0"/>
              <a:t> of fluid.</a:t>
            </a:r>
          </a:p>
          <a:p>
            <a:pPr algn="just"/>
            <a:r>
              <a:rPr lang="en-IN" dirty="0"/>
              <a:t>Signs: Anorectic, listless and dehydration shows stasis and absence of </a:t>
            </a:r>
            <a:r>
              <a:rPr lang="en-IN" dirty="0" err="1"/>
              <a:t>omasal</a:t>
            </a:r>
            <a:r>
              <a:rPr lang="en-IN" dirty="0"/>
              <a:t> sounds on auscultation at the level of right elbow at the 9</a:t>
            </a:r>
            <a:r>
              <a:rPr lang="en-IN" baseline="30000" dirty="0"/>
              <a:t>th</a:t>
            </a:r>
            <a:r>
              <a:rPr lang="en-IN" dirty="0"/>
              <a:t> intercostal space.</a:t>
            </a:r>
          </a:p>
          <a:p>
            <a:pPr algn="just"/>
            <a:r>
              <a:rPr lang="en-IN" dirty="0"/>
              <a:t>Treatment: 4-5 litres liquid paraffin or mineral oil is administered through stomach to soften the content.</a:t>
            </a:r>
          </a:p>
          <a:p>
            <a:pPr algn="just"/>
            <a:r>
              <a:rPr lang="en-IN" dirty="0"/>
              <a:t>Rumen is massaged with fist and knee.</a:t>
            </a:r>
          </a:p>
          <a:p>
            <a:pPr marL="0" indent="0" algn="just">
              <a:buNone/>
            </a:pPr>
            <a:endParaRPr lang="en-IN" dirty="0"/>
          </a:p>
          <a:p>
            <a:pPr algn="just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591970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04850"/>
            <a:ext cx="10515600" cy="5472113"/>
          </a:xfrm>
        </p:spPr>
        <p:txBody>
          <a:bodyPr/>
          <a:lstStyle/>
          <a:p>
            <a:pPr algn="just"/>
            <a:r>
              <a:rPr lang="en-IN" dirty="0"/>
              <a:t>Above treatment fails then </a:t>
            </a:r>
            <a:r>
              <a:rPr lang="en-IN" dirty="0" err="1"/>
              <a:t>rumenotomy</a:t>
            </a:r>
            <a:r>
              <a:rPr lang="en-IN" dirty="0"/>
              <a:t>.</a:t>
            </a:r>
          </a:p>
          <a:p>
            <a:pPr algn="just"/>
            <a:r>
              <a:rPr lang="en-IN" dirty="0"/>
              <a:t>Mineral oil is given directly into the </a:t>
            </a:r>
            <a:r>
              <a:rPr lang="en-IN" dirty="0" err="1"/>
              <a:t>omasum</a:t>
            </a:r>
            <a:r>
              <a:rPr lang="en-IN" dirty="0"/>
              <a:t> through tube inserted by rumen incision during </a:t>
            </a:r>
            <a:r>
              <a:rPr lang="en-IN" dirty="0" err="1"/>
              <a:t>rumenotomy</a:t>
            </a:r>
            <a:r>
              <a:rPr lang="en-IN" dirty="0"/>
              <a:t> to soften the content.</a:t>
            </a:r>
          </a:p>
          <a:p>
            <a:pPr marL="0" indent="0" algn="just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39271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9808"/>
            <a:ext cx="10515600" cy="6286500"/>
          </a:xfrm>
        </p:spPr>
        <p:txBody>
          <a:bodyPr>
            <a:normAutofit lnSpcReduction="10000"/>
          </a:bodyPr>
          <a:lstStyle/>
          <a:p>
            <a:endParaRPr lang="en-IN" dirty="0"/>
          </a:p>
          <a:p>
            <a:pPr algn="just"/>
            <a:r>
              <a:rPr lang="en-IN" dirty="0"/>
              <a:t>In the terminal part urethra extends beyond the glans as the urethral process which is about 4 cm long.</a:t>
            </a:r>
          </a:p>
          <a:p>
            <a:pPr algn="just"/>
            <a:endParaRPr lang="en-IN" dirty="0"/>
          </a:p>
          <a:p>
            <a:pPr marL="0" indent="0" algn="just">
              <a:buNone/>
            </a:pPr>
            <a:r>
              <a:rPr lang="en-IN" dirty="0"/>
              <a:t>                           Obstructive Urolithiasis-</a:t>
            </a:r>
          </a:p>
          <a:p>
            <a:pPr algn="just"/>
            <a:r>
              <a:rPr lang="en-IN" dirty="0"/>
              <a:t>Calculi form in both castrated and uncastrated males and also in females.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Obstructive urolithiasis is problem of castrated adult males.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Also recorded in uncastrated male calves of cows and buffaloes.</a:t>
            </a:r>
          </a:p>
          <a:p>
            <a:pPr marL="0" indent="0" algn="just">
              <a:buNone/>
            </a:pPr>
            <a:endParaRPr lang="en-IN" dirty="0"/>
          </a:p>
          <a:p>
            <a:pPr algn="just"/>
            <a:r>
              <a:rPr lang="en-IN" dirty="0"/>
              <a:t>The obstruction in the flow of urine due to calculi may occur in any part of the urinary tract but mostly in urethra.</a:t>
            </a:r>
          </a:p>
          <a:p>
            <a:pPr algn="just"/>
            <a:endParaRPr lang="en-IN" dirty="0"/>
          </a:p>
          <a:p>
            <a:pPr algn="just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38184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56A8CB-B843-4E2B-811F-EE81314C73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038" y="1758461"/>
            <a:ext cx="4375051" cy="3418449"/>
          </a:xfrm>
        </p:spPr>
      </p:pic>
    </p:spTree>
    <p:extLst>
      <p:ext uri="{BB962C8B-B14F-4D97-AF65-F5344CB8AC3E}">
        <p14:creationId xmlns:p14="http://schemas.microsoft.com/office/powerpoint/2010/main" val="20176138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6C3AD-361F-4F6E-90FF-C065ED8BE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ABOMASAL IMPACTION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498CA-19D9-4E52-A10E-5BEE5436F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 in cattle but also occurs in calves, goat, sheep and buffalo.</a:t>
            </a:r>
          </a:p>
          <a:p>
            <a:r>
              <a:rPr lang="en-US" dirty="0"/>
              <a:t>Excessive accumulation of poor quality indigestible roughages, and inadequate mineral supplementation with restricted water </a:t>
            </a:r>
          </a:p>
          <a:p>
            <a:r>
              <a:rPr lang="en-US" dirty="0"/>
              <a:t>Foreign body and accumulation of sand may cause.</a:t>
            </a:r>
          </a:p>
          <a:p>
            <a:r>
              <a:rPr lang="en-US" dirty="0"/>
              <a:t>Placenta eaten by animal.</a:t>
            </a:r>
          </a:p>
          <a:p>
            <a:r>
              <a:rPr lang="en-US" dirty="0"/>
              <a:t>TRP.</a:t>
            </a:r>
          </a:p>
          <a:p>
            <a:r>
              <a:rPr lang="en-US" dirty="0"/>
              <a:t>Clinical signs:- Complete anorexia, Scant faeces,  and moderate distention of abdomen on right, marked dehydration, pear shaped viewed from behind.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9236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8EC1A2F-7042-4FA6-9CF9-3F567F27EC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788" y="1420838"/>
            <a:ext cx="5036234" cy="3812344"/>
          </a:xfrm>
        </p:spPr>
      </p:pic>
    </p:spTree>
    <p:extLst>
      <p:ext uri="{BB962C8B-B14F-4D97-AF65-F5344CB8AC3E}">
        <p14:creationId xmlns:p14="http://schemas.microsoft.com/office/powerpoint/2010/main" val="5036106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5954E6C-7600-4D78-A36C-3CB0E65878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54" y="1547446"/>
            <a:ext cx="4853353" cy="4121834"/>
          </a:xfrm>
        </p:spPr>
      </p:pic>
    </p:spTree>
    <p:extLst>
      <p:ext uri="{BB962C8B-B14F-4D97-AF65-F5344CB8AC3E}">
        <p14:creationId xmlns:p14="http://schemas.microsoft.com/office/powerpoint/2010/main" val="15766737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264F2-9CA8-4AE7-8CA1-A914C6205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29992"/>
            <a:ext cx="10515600" cy="5276631"/>
          </a:xfrm>
        </p:spPr>
        <p:txBody>
          <a:bodyPr/>
          <a:lstStyle/>
          <a:p>
            <a:r>
              <a:rPr lang="en-US" dirty="0"/>
              <a:t>Treatment:- Softening of the impacted content with lubricant or cathartics or physical emptying of abomasum. </a:t>
            </a:r>
          </a:p>
          <a:p>
            <a:r>
              <a:rPr lang="en-US" dirty="0"/>
              <a:t>Oral cathartics- ex. Magnesium sulphate.</a:t>
            </a:r>
          </a:p>
          <a:p>
            <a:r>
              <a:rPr lang="en-US" dirty="0"/>
              <a:t>Lubricant-Mineral oil. Saline therapy</a:t>
            </a:r>
          </a:p>
          <a:p>
            <a:r>
              <a:rPr lang="en-US" dirty="0"/>
              <a:t>Abomasotomy.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9411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9350"/>
          </a:xfrm>
        </p:spPr>
        <p:txBody>
          <a:bodyPr/>
          <a:lstStyle/>
          <a:p>
            <a:pPr algn="ctr"/>
            <a:r>
              <a:rPr lang="en-IN" dirty="0"/>
              <a:t>HERNIA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10515600" cy="4800599"/>
          </a:xfrm>
        </p:spPr>
        <p:txBody>
          <a:bodyPr/>
          <a:lstStyle/>
          <a:p>
            <a:r>
              <a:rPr lang="en-IN" dirty="0"/>
              <a:t>Protrusion of the contents of a body cavity through normal or abnormal opening either to lie beneath the skin or occupy another body cavity.</a:t>
            </a:r>
          </a:p>
          <a:p>
            <a:r>
              <a:rPr lang="en-IN" dirty="0"/>
              <a:t>It may be congenital or acquired.</a:t>
            </a:r>
          </a:p>
          <a:p>
            <a:r>
              <a:rPr lang="en-IN" dirty="0"/>
              <a:t>The primary predisposing cause of acquired hernia is mostly trauma or increased intra-abdominal pressure.</a:t>
            </a:r>
          </a:p>
          <a:p>
            <a:r>
              <a:rPr lang="en-IN" dirty="0"/>
              <a:t>Contents of hernia: -</a:t>
            </a:r>
          </a:p>
          <a:p>
            <a:r>
              <a:rPr lang="en-IN" dirty="0"/>
              <a:t>It has tree parts </a:t>
            </a:r>
          </a:p>
          <a:p>
            <a:r>
              <a:rPr lang="en-IN" dirty="0"/>
              <a:t>(</a:t>
            </a:r>
            <a:r>
              <a:rPr lang="en-IN" dirty="0" err="1"/>
              <a:t>i</a:t>
            </a:r>
            <a:r>
              <a:rPr lang="en-IN" dirty="0"/>
              <a:t>) </a:t>
            </a:r>
            <a:r>
              <a:rPr lang="en-IN" dirty="0" err="1"/>
              <a:t>Hernial</a:t>
            </a:r>
            <a:r>
              <a:rPr lang="en-IN" dirty="0"/>
              <a:t> ring (ii) </a:t>
            </a:r>
            <a:r>
              <a:rPr lang="en-IN" dirty="0" err="1"/>
              <a:t>Hernial</a:t>
            </a:r>
            <a:r>
              <a:rPr lang="en-IN" dirty="0"/>
              <a:t> Sac (iii) </a:t>
            </a:r>
            <a:r>
              <a:rPr lang="en-IN" dirty="0" err="1"/>
              <a:t>Hernial</a:t>
            </a:r>
            <a:r>
              <a:rPr lang="en-IN" dirty="0"/>
              <a:t> Contents   </a:t>
            </a:r>
          </a:p>
        </p:txBody>
      </p:sp>
    </p:spTree>
    <p:extLst>
      <p:ext uri="{BB962C8B-B14F-4D97-AF65-F5344CB8AC3E}">
        <p14:creationId xmlns:p14="http://schemas.microsoft.com/office/powerpoint/2010/main" val="33419704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85775"/>
            <a:ext cx="10515600" cy="5691188"/>
          </a:xfrm>
        </p:spPr>
        <p:txBody>
          <a:bodyPr/>
          <a:lstStyle/>
          <a:p>
            <a:pPr algn="just"/>
            <a:r>
              <a:rPr lang="en-IN" dirty="0"/>
              <a:t>The hernia sac made up of tissues that enclose the hernia content.</a:t>
            </a:r>
          </a:p>
          <a:p>
            <a:pPr algn="just"/>
            <a:r>
              <a:rPr lang="en-IN" dirty="0" err="1"/>
              <a:t>Hernial</a:t>
            </a:r>
            <a:r>
              <a:rPr lang="en-IN" dirty="0"/>
              <a:t> sac is usually skin, muscular fibres, fibrous tissue and parietal peritoneum.</a:t>
            </a:r>
          </a:p>
          <a:p>
            <a:pPr algn="just"/>
            <a:r>
              <a:rPr lang="en-IN" dirty="0" err="1"/>
              <a:t>Hernial</a:t>
            </a:r>
            <a:r>
              <a:rPr lang="en-IN" dirty="0"/>
              <a:t> sac in DH.</a:t>
            </a:r>
          </a:p>
          <a:p>
            <a:pPr algn="just"/>
            <a:r>
              <a:rPr lang="en-IN" dirty="0"/>
              <a:t>Classification: </a:t>
            </a:r>
          </a:p>
          <a:p>
            <a:pPr algn="just"/>
            <a:r>
              <a:rPr lang="en-IN" dirty="0"/>
              <a:t>Classified according to its location, Functional alteration, content and cause.</a:t>
            </a:r>
          </a:p>
          <a:p>
            <a:pPr algn="just"/>
            <a:r>
              <a:rPr lang="en-IN" dirty="0"/>
              <a:t>Location: </a:t>
            </a:r>
          </a:p>
          <a:p>
            <a:pPr algn="just"/>
            <a:r>
              <a:rPr lang="en-IN" dirty="0"/>
              <a:t>(</a:t>
            </a:r>
            <a:r>
              <a:rPr lang="en-IN" dirty="0" err="1"/>
              <a:t>i</a:t>
            </a:r>
            <a:r>
              <a:rPr lang="en-IN" dirty="0"/>
              <a:t>) External hernia:- Consists of hernia ring, hernia sac and contents of sac ex- Ventral hernia, umbilical hernia.</a:t>
            </a:r>
          </a:p>
          <a:p>
            <a:pPr algn="just"/>
            <a:r>
              <a:rPr lang="en-IN" dirty="0"/>
              <a:t>(ii) Internal hernia Which lacks of hernia sac, </a:t>
            </a:r>
            <a:r>
              <a:rPr lang="en-IN" dirty="0" err="1"/>
              <a:t>eg</a:t>
            </a:r>
            <a:r>
              <a:rPr lang="en-IN" dirty="0"/>
              <a:t>. DH, gut tie. </a:t>
            </a:r>
          </a:p>
        </p:txBody>
      </p:sp>
    </p:spTree>
    <p:extLst>
      <p:ext uri="{BB962C8B-B14F-4D97-AF65-F5344CB8AC3E}">
        <p14:creationId xmlns:p14="http://schemas.microsoft.com/office/powerpoint/2010/main" val="4089601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8746"/>
            <a:ext cx="10515600" cy="5658217"/>
          </a:xfrm>
        </p:spPr>
        <p:txBody>
          <a:bodyPr/>
          <a:lstStyle/>
          <a:p>
            <a:r>
              <a:rPr lang="en-IN" dirty="0"/>
              <a:t>Functional Alteration:</a:t>
            </a:r>
          </a:p>
          <a:p>
            <a:r>
              <a:rPr lang="en-IN" dirty="0"/>
              <a:t>(</a:t>
            </a:r>
            <a:r>
              <a:rPr lang="en-IN" dirty="0" err="1"/>
              <a:t>i</a:t>
            </a:r>
            <a:r>
              <a:rPr lang="en-IN" dirty="0"/>
              <a:t>) Reducible hernia: Contents of hernia sac can be returned into original position through hernia opening </a:t>
            </a:r>
          </a:p>
          <a:p>
            <a:r>
              <a:rPr lang="en-IN" dirty="0"/>
              <a:t>(ii) Irreducible hernia: Contents of hernia sac can not be returned to the original position through the hernial opening.</a:t>
            </a:r>
          </a:p>
          <a:p>
            <a:r>
              <a:rPr lang="en-IN" dirty="0"/>
              <a:t> It could be of three types</a:t>
            </a:r>
          </a:p>
          <a:p>
            <a:r>
              <a:rPr lang="en-IN" dirty="0"/>
              <a:t>(</a:t>
            </a:r>
            <a:r>
              <a:rPr lang="en-IN" dirty="0" err="1"/>
              <a:t>i</a:t>
            </a:r>
            <a:r>
              <a:rPr lang="en-IN" dirty="0"/>
              <a:t>) Hernia with adhesions:-adhesions between sac and its contents prevent reduction.</a:t>
            </a:r>
          </a:p>
          <a:p>
            <a:r>
              <a:rPr lang="en-IN" dirty="0"/>
              <a:t>(ii) Incarcerated hernia:- Hernial content become too voluminous  to be replaced through a narrow hernial ring.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462937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D07B4-3A22-4DF5-A820-D020E1A07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9317"/>
            <a:ext cx="10515600" cy="5487646"/>
          </a:xfrm>
        </p:spPr>
        <p:txBody>
          <a:bodyPr/>
          <a:lstStyle/>
          <a:p>
            <a:r>
              <a:rPr lang="en-US" dirty="0"/>
              <a:t>(iii) strangulated hernia:- When blood  vessels supplying the hernial contents are affected to cause complication like necrosis and extensive adhesions. </a:t>
            </a:r>
          </a:p>
          <a:p>
            <a:r>
              <a:rPr lang="en-US" dirty="0"/>
              <a:t>Contents of sac:- Enterocele- (intestine), epiplocele (omentum), </a:t>
            </a:r>
            <a:r>
              <a:rPr lang="en-US" dirty="0" err="1"/>
              <a:t>enteroepiplocele</a:t>
            </a:r>
            <a:r>
              <a:rPr lang="en-US" dirty="0"/>
              <a:t> (intestine plus omentum), reticulocele (reticulum), </a:t>
            </a:r>
            <a:r>
              <a:rPr lang="en-US" dirty="0" err="1"/>
              <a:t>Hysterocele</a:t>
            </a:r>
            <a:r>
              <a:rPr lang="en-US" dirty="0"/>
              <a:t> (uterus) and </a:t>
            </a:r>
            <a:r>
              <a:rPr lang="en-US" dirty="0" err="1"/>
              <a:t>vesiculocele</a:t>
            </a:r>
            <a:r>
              <a:rPr lang="en-US" dirty="0"/>
              <a:t> (urinary bladder).</a:t>
            </a:r>
          </a:p>
          <a:p>
            <a:r>
              <a:rPr lang="en-US" dirty="0"/>
              <a:t>Cause- (</a:t>
            </a:r>
            <a:r>
              <a:rPr lang="en-US" dirty="0" err="1"/>
              <a:t>i</a:t>
            </a:r>
            <a:r>
              <a:rPr lang="en-US" dirty="0"/>
              <a:t>) Traumatic hernia :- Which occurs due to injury e.g. ventral hernia.</a:t>
            </a:r>
          </a:p>
          <a:p>
            <a:r>
              <a:rPr lang="en-US" dirty="0"/>
              <a:t>(ii) Infectious hernia:-which occurs following destruction of abdominal wall due to infections.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4197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61432-D2BF-44E7-8397-488042761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2708"/>
            <a:ext cx="10515600" cy="5614255"/>
          </a:xfrm>
        </p:spPr>
        <p:txBody>
          <a:bodyPr/>
          <a:lstStyle/>
          <a:p>
            <a:r>
              <a:rPr lang="en-US" dirty="0"/>
              <a:t>Diagnosis:-External hernia has an external swelling. The swelling varies in shape and size and differentiated from other swellings. Such as abscess, cellulitis, haematoma, cyst and neoplasm.</a:t>
            </a:r>
          </a:p>
          <a:p>
            <a:r>
              <a:rPr lang="en-US" dirty="0"/>
              <a:t>In reducible hernia, the ring can be easily palpated. Incarcerated hernia ring is not felt easily because it is impossible to reduce the contents.</a:t>
            </a:r>
          </a:p>
          <a:p>
            <a:r>
              <a:rPr lang="en-US" dirty="0"/>
              <a:t>In strangulated hernia </a:t>
            </a:r>
            <a:r>
              <a:rPr lang="en-US" dirty="0" err="1"/>
              <a:t>symtoms</a:t>
            </a:r>
            <a:r>
              <a:rPr lang="en-US" dirty="0"/>
              <a:t> like abdominal pain, fever and evidence of bowel obstruction may coincide with the swelling</a:t>
            </a:r>
          </a:p>
          <a:p>
            <a:r>
              <a:rPr lang="en-US" dirty="0"/>
              <a:t>Radiography may be helpful to identify the contents of irreducible hernia in small ruminants and calves.</a:t>
            </a:r>
          </a:p>
          <a:p>
            <a:r>
              <a:rPr lang="en-US" dirty="0"/>
              <a:t>Exploratory puncture may also helpful to know the contents of swelling.</a:t>
            </a:r>
          </a:p>
        </p:txBody>
      </p:sp>
    </p:spTree>
    <p:extLst>
      <p:ext uri="{BB962C8B-B14F-4D97-AF65-F5344CB8AC3E}">
        <p14:creationId xmlns:p14="http://schemas.microsoft.com/office/powerpoint/2010/main" val="1965793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6198577"/>
          </a:xfrm>
        </p:spPr>
        <p:txBody>
          <a:bodyPr/>
          <a:lstStyle/>
          <a:p>
            <a:pPr algn="just"/>
            <a:r>
              <a:rPr lang="en-IN" dirty="0"/>
              <a:t>Most common site in cattle is distal to sigmoid flexure.</a:t>
            </a:r>
          </a:p>
          <a:p>
            <a:pPr marL="0" indent="0" algn="just">
              <a:buNone/>
            </a:pPr>
            <a:endParaRPr lang="en-IN" dirty="0"/>
          </a:p>
          <a:p>
            <a:pPr algn="just"/>
            <a:r>
              <a:rPr lang="en-IN" dirty="0"/>
              <a:t>Frequently the calculus gets lodged between the ischial arch and sigmoid flexure.</a:t>
            </a:r>
          </a:p>
          <a:p>
            <a:pPr marL="0" indent="0" algn="just">
              <a:buNone/>
            </a:pPr>
            <a:endParaRPr lang="en-IN" dirty="0"/>
          </a:p>
          <a:p>
            <a:pPr algn="just"/>
            <a:r>
              <a:rPr lang="en-IN" dirty="0"/>
              <a:t>Sometimes may obstruct the neck of urinary bladder.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In few cases large calculus obstruct the urethra and multiple calculi recovered from the bladder.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Rare cases obstruct the ureters.  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8783575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544BA-CBAA-4A89-9842-E299D4AEF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8640"/>
            <a:ext cx="10515600" cy="562832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                               UMBILICAL HERNIA</a:t>
            </a:r>
          </a:p>
          <a:p>
            <a:r>
              <a:rPr lang="en-US" dirty="0"/>
              <a:t>Generally seen in bovine calve, more frequent in female than male.</a:t>
            </a:r>
          </a:p>
          <a:p>
            <a:r>
              <a:rPr lang="en-US" dirty="0"/>
              <a:t>It can be congenital or acquired in nature.</a:t>
            </a:r>
          </a:p>
          <a:p>
            <a:r>
              <a:rPr lang="en-US" dirty="0"/>
              <a:t>Acquired hernia is noticed few weeks after birth.</a:t>
            </a:r>
          </a:p>
          <a:p>
            <a:r>
              <a:rPr lang="en-US" dirty="0"/>
              <a:t>It is hereditary.</a:t>
            </a:r>
          </a:p>
          <a:p>
            <a:r>
              <a:rPr lang="en-US" dirty="0"/>
              <a:t>The umbilical opening in the fetus allows the passage of the urachus and umbilical blood vessels.</a:t>
            </a:r>
          </a:p>
          <a:p>
            <a:r>
              <a:rPr lang="en-US" dirty="0"/>
              <a:t>After birth these structure are disrupted or severed and umbilical opening closes around the cord. The wound heals cicatrization and represents umbilicus.</a:t>
            </a:r>
          </a:p>
          <a:p>
            <a:r>
              <a:rPr lang="en-US" dirty="0"/>
              <a:t>Due to improper closure of the umbilicus opening at birth or from maldevelopment or hypoplasia of the abdominal muscles, a defect may remain in the mid ventral to form congenital opening</a:t>
            </a:r>
          </a:p>
        </p:txBody>
      </p:sp>
    </p:spTree>
    <p:extLst>
      <p:ext uri="{BB962C8B-B14F-4D97-AF65-F5344CB8AC3E}">
        <p14:creationId xmlns:p14="http://schemas.microsoft.com/office/powerpoint/2010/main" val="350325882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F5BEDED-4E48-4F1A-A7D2-14B7FD47FC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917" y="1848662"/>
            <a:ext cx="4290647" cy="3160676"/>
          </a:xfrm>
        </p:spPr>
      </p:pic>
    </p:spTree>
    <p:extLst>
      <p:ext uri="{BB962C8B-B14F-4D97-AF65-F5344CB8AC3E}">
        <p14:creationId xmlns:p14="http://schemas.microsoft.com/office/powerpoint/2010/main" val="24878289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D44B43E-F68B-4260-A1D0-89298D3CEC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32850" y="2307103"/>
            <a:ext cx="3910818" cy="261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698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AE402757-4D33-44A4-83B2-47472D4563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948" y="618979"/>
            <a:ext cx="4178104" cy="3137096"/>
          </a:xfrm>
        </p:spPr>
      </p:pic>
    </p:spTree>
    <p:extLst>
      <p:ext uri="{BB962C8B-B14F-4D97-AF65-F5344CB8AC3E}">
        <p14:creationId xmlns:p14="http://schemas.microsoft.com/office/powerpoint/2010/main" val="255819934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E5FBF-8AF5-44DA-B500-F258DE463E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6437"/>
            <a:ext cx="10515600" cy="5670526"/>
          </a:xfrm>
        </p:spPr>
        <p:txBody>
          <a:bodyPr>
            <a:normAutofit/>
          </a:bodyPr>
          <a:lstStyle/>
          <a:p>
            <a:r>
              <a:rPr lang="en-US" dirty="0"/>
              <a:t>Acquired umbilical hernia occurs primarily due to manual breaking or resecting of the cord to close the abdominal wall.</a:t>
            </a:r>
          </a:p>
          <a:p>
            <a:r>
              <a:rPr lang="en-US" dirty="0"/>
              <a:t>Excessive straining due diarrhea or constipation or infection of the cord preventing natural closure of the umbilical resulting to hernia.</a:t>
            </a:r>
          </a:p>
          <a:p>
            <a:r>
              <a:rPr lang="en-US" dirty="0"/>
              <a:t>Clinical signs:- Discrete spherical swelling seen on umbilicus. Contents are usually fat and omentum. Sometime contains loops of small intestines. The sac is formed by skin, fibrous tissue and obstruction observed.</a:t>
            </a:r>
          </a:p>
          <a:p>
            <a:r>
              <a:rPr lang="en-US" dirty="0"/>
              <a:t>Treatment:- Treated by conservative and surgical methods.</a:t>
            </a:r>
          </a:p>
          <a:p>
            <a:r>
              <a:rPr lang="en-US" dirty="0"/>
              <a:t>Belly bandages reduce the hernia and allows the hernial ring to close by cicatrization. Previously hernial clamp is used to control the hernia  </a:t>
            </a:r>
          </a:p>
          <a:p>
            <a:pPr marL="0" indent="0">
              <a:buNone/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69037355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1E9AA-DB77-4031-8B61-46C4252F7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8978"/>
            <a:ext cx="10515600" cy="5557985"/>
          </a:xfrm>
        </p:spPr>
        <p:txBody>
          <a:bodyPr/>
          <a:lstStyle/>
          <a:p>
            <a:r>
              <a:rPr lang="en-US" dirty="0"/>
              <a:t>Radical surgery is performed.</a:t>
            </a:r>
          </a:p>
          <a:p>
            <a:r>
              <a:rPr lang="en-US" dirty="0"/>
              <a:t>After fasting animal controlled in dorsal recumbency and liberal operation area is prepared for surgery.</a:t>
            </a:r>
          </a:p>
          <a:p>
            <a:r>
              <a:rPr lang="en-US" dirty="0"/>
              <a:t>Local anesthesia is infiltrated  and adequate elliptical incision is made through skin or each side of swelling. </a:t>
            </a:r>
          </a:p>
          <a:p>
            <a:r>
              <a:rPr lang="en-US" dirty="0"/>
              <a:t>The skin incision are joined on the midline cranially and caudally.</a:t>
            </a:r>
          </a:p>
          <a:p>
            <a:r>
              <a:rPr lang="en-US" dirty="0"/>
              <a:t>The skin between the two elliptical incision is resected from the hernial sac and discarded. </a:t>
            </a:r>
          </a:p>
          <a:p>
            <a:r>
              <a:rPr lang="en-US" dirty="0"/>
              <a:t> The skin lateral to the incisions is then undermined to expose the hernial ring.</a:t>
            </a:r>
          </a:p>
          <a:p>
            <a:r>
              <a:rPr lang="en-US" dirty="0"/>
              <a:t>The sac is freed from the ring by blunt dissection and the intact sac is </a:t>
            </a:r>
            <a:r>
              <a:rPr lang="en-US" dirty="0" err="1"/>
              <a:t>reposited</a:t>
            </a:r>
            <a:r>
              <a:rPr lang="en-US" dirty="0"/>
              <a:t> into the abdominal cavity.</a:t>
            </a:r>
          </a:p>
        </p:txBody>
      </p:sp>
    </p:spTree>
    <p:extLst>
      <p:ext uri="{BB962C8B-B14F-4D97-AF65-F5344CB8AC3E}">
        <p14:creationId xmlns:p14="http://schemas.microsoft.com/office/powerpoint/2010/main" val="424956422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355FB-EE2F-45E9-AF1A-D0DEFE02C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3895"/>
            <a:ext cx="10515600" cy="5783068"/>
          </a:xfrm>
        </p:spPr>
        <p:txBody>
          <a:bodyPr/>
          <a:lstStyle/>
          <a:p>
            <a:r>
              <a:rPr lang="en-US" dirty="0"/>
              <a:t>A circular hernial ring should be converted into an oval shape for smooth closure by incising the ring caudally and cranially with V-shaped incision.</a:t>
            </a:r>
          </a:p>
          <a:p>
            <a:r>
              <a:rPr lang="en-US" dirty="0"/>
              <a:t>The ring is then closed by placing a series of overlapping sutures through its edges using heavy nonabsorbable suture material.</a:t>
            </a:r>
          </a:p>
          <a:p>
            <a:r>
              <a:rPr lang="en-US" dirty="0"/>
              <a:t>The Skin is closed by mattress with non-absorbable suture material.</a:t>
            </a:r>
          </a:p>
          <a:p>
            <a:r>
              <a:rPr lang="en-US" dirty="0"/>
              <a:t>Post-operative management should be done.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247876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9619C-362B-4A83-8698-73D6D8C21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VENTRAL OR ABDOMINAL HERNIA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4D9C0-362A-410C-A1DE-2FBDCDF9A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    Hernia through any part of the abdominal wall other than natural office  </a:t>
            </a:r>
          </a:p>
          <a:p>
            <a:r>
              <a:rPr lang="en-US" dirty="0"/>
              <a:t>If hernia is ventral to the stifle skin fold.</a:t>
            </a:r>
          </a:p>
          <a:p>
            <a:r>
              <a:rPr lang="en-US" dirty="0"/>
              <a:t>Hernia is in the flank region are lateral abdominal hernia.</a:t>
            </a:r>
          </a:p>
          <a:p>
            <a:r>
              <a:rPr lang="en-US" dirty="0"/>
              <a:t>Common in ruminants and acquired in nature.</a:t>
            </a:r>
          </a:p>
          <a:p>
            <a:r>
              <a:rPr lang="en-US" dirty="0"/>
              <a:t>Trauma such kick, horn thrust or violent contact with blunt objects or abscess in the abdominal cavity.</a:t>
            </a:r>
          </a:p>
          <a:p>
            <a:r>
              <a:rPr lang="en-US" dirty="0"/>
              <a:t>Abdominal distention due to pregnancy or violent straining during parturition</a:t>
            </a:r>
          </a:p>
        </p:txBody>
      </p:sp>
    </p:spTree>
    <p:extLst>
      <p:ext uri="{BB962C8B-B14F-4D97-AF65-F5344CB8AC3E}">
        <p14:creationId xmlns:p14="http://schemas.microsoft.com/office/powerpoint/2010/main" val="335421694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0DFB9DC-E12E-438B-8F9D-BCD0DE9DD7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357" y="1786597"/>
            <a:ext cx="4454769" cy="3179297"/>
          </a:xfrm>
        </p:spPr>
      </p:pic>
    </p:spTree>
    <p:extLst>
      <p:ext uri="{BB962C8B-B14F-4D97-AF65-F5344CB8AC3E}">
        <p14:creationId xmlns:p14="http://schemas.microsoft.com/office/powerpoint/2010/main" val="158006967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56BB9A-C89D-4C94-BC4D-75BD89CB6A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175" y="973138"/>
            <a:ext cx="5581650" cy="5200650"/>
          </a:xfrm>
        </p:spPr>
      </p:pic>
    </p:spTree>
    <p:extLst>
      <p:ext uri="{BB962C8B-B14F-4D97-AF65-F5344CB8AC3E}">
        <p14:creationId xmlns:p14="http://schemas.microsoft.com/office/powerpoint/2010/main" val="510076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92369"/>
            <a:ext cx="10515600" cy="5987562"/>
          </a:xfrm>
        </p:spPr>
        <p:txBody>
          <a:bodyPr>
            <a:normAutofit lnSpcReduction="10000"/>
          </a:bodyPr>
          <a:lstStyle/>
          <a:p>
            <a:r>
              <a:rPr lang="en-IN" dirty="0"/>
              <a:t>In buffaloes, calculi are mostly lodged at the glans penis or at the sigmoid flexure and also obstruct neck of urinary bladder.</a:t>
            </a:r>
          </a:p>
          <a:p>
            <a:endParaRPr lang="en-IN" dirty="0"/>
          </a:p>
          <a:p>
            <a:r>
              <a:rPr lang="en-IN" dirty="0"/>
              <a:t>Most common site in sheep are urethral process at distal end of penis and region of sigmoid flexure.</a:t>
            </a:r>
          </a:p>
          <a:p>
            <a:endParaRPr lang="en-IN" dirty="0"/>
          </a:p>
          <a:p>
            <a:r>
              <a:rPr lang="en-IN" b="1" dirty="0"/>
              <a:t>Clinical Examination</a:t>
            </a:r>
            <a:r>
              <a:rPr lang="en-IN" dirty="0"/>
              <a:t>: </a:t>
            </a:r>
          </a:p>
          <a:p>
            <a:r>
              <a:rPr lang="en-IN" dirty="0"/>
              <a:t>Obstruction in flow of urine leads to futile and painful attempt by the animal to void urine.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dirty="0"/>
              <a:t>In delayed cases urinary bladder gets rupture (</a:t>
            </a:r>
            <a:r>
              <a:rPr lang="en-IN" dirty="0" err="1"/>
              <a:t>cystorrhexis</a:t>
            </a:r>
            <a:r>
              <a:rPr lang="en-IN" dirty="0"/>
              <a:t>) 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dirty="0"/>
              <a:t>In case of nephrolith – No relief from from pain.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4098239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513E15-AD82-444C-8142-F338850259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517" y="1308296"/>
            <a:ext cx="5542671" cy="3882682"/>
          </a:xfrm>
        </p:spPr>
      </p:pic>
    </p:spTree>
    <p:extLst>
      <p:ext uri="{BB962C8B-B14F-4D97-AF65-F5344CB8AC3E}">
        <p14:creationId xmlns:p14="http://schemas.microsoft.com/office/powerpoint/2010/main" val="688300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D681C-A05F-4B05-9A5E-9AB4290AD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61182"/>
            <a:ext cx="10515600" cy="5515781"/>
          </a:xfrm>
        </p:spPr>
        <p:txBody>
          <a:bodyPr/>
          <a:lstStyle/>
          <a:p>
            <a:r>
              <a:rPr lang="en-US" dirty="0"/>
              <a:t>Lack of peritoneal covering favours the development of adhesions between the viscera and sac and finally may cause incarceration or strangulation.</a:t>
            </a:r>
          </a:p>
          <a:p>
            <a:r>
              <a:rPr lang="en-US" dirty="0"/>
              <a:t>The nature of hernial contents depend on the site of the herniation.</a:t>
            </a:r>
          </a:p>
          <a:p>
            <a:r>
              <a:rPr lang="en-US" dirty="0"/>
              <a:t>A hernia in the left flank may contain the rumen. </a:t>
            </a:r>
          </a:p>
          <a:p>
            <a:r>
              <a:rPr lang="en-US" dirty="0"/>
              <a:t>Treatment:-</a:t>
            </a:r>
          </a:p>
          <a:p>
            <a:r>
              <a:rPr lang="en-US" dirty="0"/>
              <a:t> Herniorrhaphy is elective.</a:t>
            </a:r>
          </a:p>
          <a:p>
            <a:r>
              <a:rPr lang="en-US" dirty="0"/>
              <a:t>Delay the surgical repair for at least one week after injury.</a:t>
            </a:r>
          </a:p>
          <a:p>
            <a:r>
              <a:rPr lang="en-US" dirty="0"/>
              <a:t>Prolonged delay may cause complication.</a:t>
            </a:r>
          </a:p>
          <a:p>
            <a:r>
              <a:rPr lang="en-US" dirty="0"/>
              <a:t>If hernia is complicated due to incarceration or strangulation, immediate surgical intervention required.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6654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15C61-2709-46A7-BA10-58141ED29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9828"/>
            <a:ext cx="10515600" cy="5797135"/>
          </a:xfrm>
        </p:spPr>
        <p:txBody>
          <a:bodyPr/>
          <a:lstStyle/>
          <a:p>
            <a:r>
              <a:rPr lang="en-US" dirty="0"/>
              <a:t>Excessive long caudal incision for CS.</a:t>
            </a:r>
          </a:p>
          <a:p>
            <a:r>
              <a:rPr lang="en-US" dirty="0"/>
              <a:t>Commonly seen in along the costal arch, high or low in the flank, between the last few ribs or in the ventral abdominal wall near the midline.</a:t>
            </a:r>
          </a:p>
          <a:p>
            <a:r>
              <a:rPr lang="en-US" dirty="0"/>
              <a:t>It is difficult to palpate the ventral hernial ring during initial stage due to oedema or haematoma in the surrounding tissues.</a:t>
            </a:r>
          </a:p>
          <a:p>
            <a:r>
              <a:rPr lang="en-US" dirty="0"/>
              <a:t>Wait for inflammatory swelling to subside before examination is done to confirm the diagnosis.</a:t>
            </a:r>
          </a:p>
          <a:p>
            <a:r>
              <a:rPr lang="en-US" dirty="0"/>
              <a:t> this delay may also facilitate repair as recently traumatized tissues do not hold suture firmly.</a:t>
            </a:r>
          </a:p>
          <a:p>
            <a:r>
              <a:rPr lang="en-US" dirty="0"/>
              <a:t>The hernial sac formed by the skin and subcutaneous tissues may or may not be lined with the peritoneum.</a:t>
            </a:r>
          </a:p>
        </p:txBody>
      </p:sp>
    </p:spTree>
    <p:extLst>
      <p:ext uri="{BB962C8B-B14F-4D97-AF65-F5344CB8AC3E}">
        <p14:creationId xmlns:p14="http://schemas.microsoft.com/office/powerpoint/2010/main" val="19649371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7D0AB-B1E9-4CEE-8130-3BF608D16A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58129"/>
            <a:ext cx="10515600" cy="5318834"/>
          </a:xfrm>
        </p:spPr>
        <p:txBody>
          <a:bodyPr/>
          <a:lstStyle/>
          <a:p>
            <a:pPr algn="just"/>
            <a:r>
              <a:rPr lang="en-US" dirty="0"/>
              <a:t>After linear incision skin is separated from swelling.</a:t>
            </a:r>
          </a:p>
          <a:p>
            <a:pPr algn="just"/>
            <a:r>
              <a:rPr lang="en-US" dirty="0"/>
              <a:t>Hernial Sac is separated from ring.</a:t>
            </a:r>
          </a:p>
          <a:p>
            <a:pPr algn="just"/>
            <a:r>
              <a:rPr lang="en-US" dirty="0"/>
              <a:t>Viscera separated from adhesion and returned into abdominal cavity.</a:t>
            </a:r>
          </a:p>
          <a:p>
            <a:pPr algn="just"/>
            <a:r>
              <a:rPr lang="en-US" dirty="0"/>
              <a:t>The thick mass of fibrous tissue involving hernial swelling may be resected.</a:t>
            </a:r>
          </a:p>
          <a:p>
            <a:pPr algn="just"/>
            <a:r>
              <a:rPr lang="en-US" dirty="0"/>
              <a:t>Ring edge are trimmed to provide raw surface.</a:t>
            </a:r>
          </a:p>
          <a:p>
            <a:pPr algn="just"/>
            <a:r>
              <a:rPr lang="en-US" dirty="0"/>
              <a:t>The rent in the abdominal is then closed with sutures.</a:t>
            </a:r>
          </a:p>
          <a:p>
            <a:pPr algn="just"/>
            <a:r>
              <a:rPr lang="en-US" dirty="0"/>
              <a:t>Hernioplasty may be required in some cases. </a:t>
            </a:r>
          </a:p>
        </p:txBody>
      </p:sp>
    </p:spTree>
    <p:extLst>
      <p:ext uri="{BB962C8B-B14F-4D97-AF65-F5344CB8AC3E}">
        <p14:creationId xmlns:p14="http://schemas.microsoft.com/office/powerpoint/2010/main" val="15573448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73A92-A7A9-4793-B2CB-BDFC2C816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INGUINAL OR SCROTAL HERNIA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0195C-8A29-4234-9FCF-D9B64AAD0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Protrusion of an abdominal organ through the inguinal canal is Bubonocele.</a:t>
            </a:r>
          </a:p>
          <a:p>
            <a:pPr algn="just"/>
            <a:r>
              <a:rPr lang="en-US" dirty="0"/>
              <a:t>If contents coming up to scrotum is Oscheocele.</a:t>
            </a:r>
          </a:p>
          <a:p>
            <a:pPr algn="just"/>
            <a:r>
              <a:rPr lang="en-US" dirty="0"/>
              <a:t>Contents may be omentum, intestine or both.</a:t>
            </a:r>
          </a:p>
          <a:p>
            <a:pPr algn="just"/>
            <a:r>
              <a:rPr lang="en-US" dirty="0"/>
              <a:t>Sometime UB.</a:t>
            </a:r>
          </a:p>
          <a:p>
            <a:pPr algn="just"/>
            <a:r>
              <a:rPr lang="en-US" dirty="0"/>
              <a:t>Generally acquired in rams and bulls.</a:t>
            </a:r>
          </a:p>
          <a:p>
            <a:pPr algn="just"/>
            <a:r>
              <a:rPr lang="en-US" dirty="0"/>
              <a:t>Congenital inguinal hernia occurs in bovine calves and lambs.</a:t>
            </a:r>
          </a:p>
          <a:p>
            <a:pPr algn="just"/>
            <a:r>
              <a:rPr lang="en-US" dirty="0"/>
              <a:t>Scrotal hernia may be traumatic in origin - Mounting.</a:t>
            </a:r>
          </a:p>
          <a:p>
            <a:pPr algn="just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48840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E4AAF79-2C30-461F-AAB1-43F2629660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762" y="1269206"/>
            <a:ext cx="3038475" cy="4286250"/>
          </a:xfrm>
        </p:spPr>
      </p:pic>
    </p:spTree>
    <p:extLst>
      <p:ext uri="{BB962C8B-B14F-4D97-AF65-F5344CB8AC3E}">
        <p14:creationId xmlns:p14="http://schemas.microsoft.com/office/powerpoint/2010/main" val="123610862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BAE65-CE4A-4D01-9F0B-958184152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0671"/>
            <a:ext cx="10515600" cy="5206292"/>
          </a:xfrm>
        </p:spPr>
        <p:txBody>
          <a:bodyPr/>
          <a:lstStyle/>
          <a:p>
            <a:pPr algn="just"/>
            <a:r>
              <a:rPr lang="en-US" dirty="0"/>
              <a:t>May be unilateral or bilateral.</a:t>
            </a:r>
          </a:p>
          <a:p>
            <a:pPr algn="just"/>
            <a:r>
              <a:rPr lang="en-US" dirty="0"/>
              <a:t>The inguinal canal is slite like space between abdominal muscle.</a:t>
            </a:r>
          </a:p>
          <a:p>
            <a:pPr algn="just"/>
            <a:r>
              <a:rPr lang="en-US" dirty="0"/>
              <a:t>CLINICAL SIGNS:- Swelling in the inguinal canal or neck of scrotum.</a:t>
            </a:r>
          </a:p>
          <a:p>
            <a:pPr algn="just"/>
            <a:r>
              <a:rPr lang="en-US" dirty="0"/>
              <a:t>Bulls refuse to mount.</a:t>
            </a:r>
          </a:p>
          <a:p>
            <a:pPr algn="just"/>
            <a:r>
              <a:rPr lang="en-US" dirty="0"/>
              <a:t>Enlarged scrotum touches ground in rare cases.</a:t>
            </a:r>
          </a:p>
          <a:p>
            <a:pPr algn="just"/>
            <a:r>
              <a:rPr lang="en-US" dirty="0"/>
              <a:t>When hernial contents strangulated shows systemic signs.</a:t>
            </a:r>
          </a:p>
          <a:p>
            <a:pPr algn="just"/>
            <a:r>
              <a:rPr lang="en-US" dirty="0"/>
              <a:t>Rectal examination may help in diagnosis.</a:t>
            </a:r>
          </a:p>
          <a:p>
            <a:pPr algn="just"/>
            <a:r>
              <a:rPr lang="en-US" dirty="0"/>
              <a:t>TREATMENT:- </a:t>
            </a:r>
          </a:p>
          <a:p>
            <a:pPr algn="just"/>
            <a:r>
              <a:rPr lang="en-US" dirty="0"/>
              <a:t>The animal is tranquilized  and kept in lateral recumbency with affected side up.  </a:t>
            </a:r>
          </a:p>
        </p:txBody>
      </p:sp>
    </p:spTree>
    <p:extLst>
      <p:ext uri="{BB962C8B-B14F-4D97-AF65-F5344CB8AC3E}">
        <p14:creationId xmlns:p14="http://schemas.microsoft.com/office/powerpoint/2010/main" val="126865481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7DC47-DE08-4D47-A50E-C7CCA364F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00332"/>
            <a:ext cx="10515600" cy="5276631"/>
          </a:xfrm>
        </p:spPr>
        <p:txBody>
          <a:bodyPr/>
          <a:lstStyle/>
          <a:p>
            <a:pPr algn="just"/>
            <a:r>
              <a:rPr lang="en-US" dirty="0"/>
              <a:t>The upper hind limb is abducted for maximum exposure.</a:t>
            </a:r>
          </a:p>
          <a:p>
            <a:pPr algn="just"/>
            <a:r>
              <a:rPr lang="en-US" dirty="0"/>
              <a:t>Local anesthesia infiltrated.</a:t>
            </a:r>
          </a:p>
          <a:p>
            <a:pPr algn="just"/>
            <a:r>
              <a:rPr lang="en-US" dirty="0"/>
              <a:t>Skin incision over swelling.</a:t>
            </a:r>
          </a:p>
          <a:p>
            <a:pPr algn="just"/>
            <a:r>
              <a:rPr lang="en-US" dirty="0"/>
              <a:t>The hernial content returned into abdominal.</a:t>
            </a:r>
          </a:p>
          <a:p>
            <a:pPr algn="just"/>
            <a:r>
              <a:rPr lang="en-US" dirty="0"/>
              <a:t>Ring sutured with overlapping suture.</a:t>
            </a:r>
          </a:p>
          <a:p>
            <a:pPr algn="just"/>
            <a:r>
              <a:rPr lang="en-US" dirty="0"/>
              <a:t>The incision over sac is closed with simple continuous suture.</a:t>
            </a:r>
          </a:p>
          <a:p>
            <a:pPr algn="just"/>
            <a:r>
              <a:rPr lang="en-US" dirty="0"/>
              <a:t>Another technique through paralumbar fossa</a:t>
            </a:r>
          </a:p>
          <a:p>
            <a:pPr algn="just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55921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11091-3038-445F-9287-AE99B20F0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PERINEAL HERNIA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B1705-9D78-47E6-8309-343E7562F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Protrusion of the abdominal or the pelvic viscera through the pelvic diaphragm muscles  which supports the rectal wall.</a:t>
            </a:r>
          </a:p>
          <a:p>
            <a:r>
              <a:rPr lang="en-US" dirty="0"/>
              <a:t>Common in dog.</a:t>
            </a:r>
          </a:p>
          <a:p>
            <a:r>
              <a:rPr lang="en-US" dirty="0"/>
              <a:t>The perineum is part of the body wall that covers the pelvic cavity outlet while surrounding the anal and urogenital canals.</a:t>
            </a:r>
          </a:p>
          <a:p>
            <a:r>
              <a:rPr lang="en-US" dirty="0"/>
              <a:t>Tearing of diaphragm muscles leads to herniation.</a:t>
            </a:r>
          </a:p>
          <a:p>
            <a:r>
              <a:rPr lang="en-US" dirty="0"/>
              <a:t>Reducible swelling observed along the side anus or </a:t>
            </a:r>
            <a:r>
              <a:rPr lang="en-US" dirty="0" err="1"/>
              <a:t>vulval</a:t>
            </a:r>
            <a:r>
              <a:rPr lang="en-US" dirty="0"/>
              <a:t> lips,</a:t>
            </a:r>
          </a:p>
          <a:p>
            <a:r>
              <a:rPr lang="en-US" dirty="0"/>
              <a:t>Contents are generally UB and retroperitoneal fat.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99363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614C9C2-4F37-49A9-B825-E0EB8C7288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428" y="717452"/>
            <a:ext cx="5641143" cy="4600136"/>
          </a:xfrm>
        </p:spPr>
      </p:pic>
    </p:spTree>
    <p:extLst>
      <p:ext uri="{BB962C8B-B14F-4D97-AF65-F5344CB8AC3E}">
        <p14:creationId xmlns:p14="http://schemas.microsoft.com/office/powerpoint/2010/main" val="4171929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13238"/>
            <a:ext cx="10515600" cy="5763725"/>
          </a:xfrm>
        </p:spPr>
        <p:txBody>
          <a:bodyPr/>
          <a:lstStyle/>
          <a:p>
            <a:pPr algn="just"/>
            <a:r>
              <a:rPr lang="en-IN" b="1" dirty="0"/>
              <a:t>Clinical signs of retention of urine –</a:t>
            </a:r>
          </a:p>
          <a:p>
            <a:pPr algn="just"/>
            <a:r>
              <a:rPr lang="en-IN" dirty="0"/>
              <a:t>Anuria and less severe in partial retention.</a:t>
            </a:r>
          </a:p>
          <a:p>
            <a:pPr marL="0" indent="0" algn="just">
              <a:buNone/>
            </a:pPr>
            <a:endParaRPr lang="en-IN" b="1" dirty="0"/>
          </a:p>
          <a:p>
            <a:pPr algn="just"/>
            <a:r>
              <a:rPr lang="en-IN" dirty="0"/>
              <a:t>Dry muzzle, sunken and anaemic eyes, salivation, rough coat, turgid skin, anorexia and suspended rumination.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The animal passes dry mucous coated balls and variable degree of dehydration.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If bladder intact rectal palpation reveals a fully distended urinary bladder.</a:t>
            </a:r>
          </a:p>
        </p:txBody>
      </p:sp>
    </p:spTree>
    <p:extLst>
      <p:ext uri="{BB962C8B-B14F-4D97-AF65-F5344CB8AC3E}">
        <p14:creationId xmlns:p14="http://schemas.microsoft.com/office/powerpoint/2010/main" val="316761649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D81A3FD-2DA8-47D4-8365-77F1465C69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789" y="2124222"/>
            <a:ext cx="4431322" cy="3094892"/>
          </a:xfrm>
        </p:spPr>
      </p:pic>
    </p:spTree>
    <p:extLst>
      <p:ext uri="{BB962C8B-B14F-4D97-AF65-F5344CB8AC3E}">
        <p14:creationId xmlns:p14="http://schemas.microsoft.com/office/powerpoint/2010/main" val="16261698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CABBB-CAF2-4A1D-9E49-ED473E55F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2535"/>
            <a:ext cx="10515600" cy="5234428"/>
          </a:xfrm>
        </p:spPr>
        <p:txBody>
          <a:bodyPr/>
          <a:lstStyle/>
          <a:p>
            <a:r>
              <a:rPr lang="en-US" dirty="0"/>
              <a:t>Sedation of animal with GA kept in either lateral or sitting position.</a:t>
            </a:r>
          </a:p>
          <a:p>
            <a:r>
              <a:rPr lang="en-US" dirty="0"/>
              <a:t>A purse string suture placed around the anus after placing gauge plug in the anal opening.</a:t>
            </a:r>
          </a:p>
          <a:p>
            <a:r>
              <a:rPr lang="en-US" dirty="0"/>
              <a:t>A slightly curve incision given vertically.</a:t>
            </a:r>
          </a:p>
          <a:p>
            <a:r>
              <a:rPr lang="en-US" dirty="0"/>
              <a:t>Subcutaneous tissue separated expose the organs,</a:t>
            </a:r>
          </a:p>
          <a:p>
            <a:r>
              <a:rPr lang="en-US" dirty="0"/>
              <a:t>Contents retuned into original position sutured with two layer suture</a:t>
            </a:r>
          </a:p>
          <a:p>
            <a:r>
              <a:rPr lang="en-US" dirty="0"/>
              <a:t>Skin closed with mattress suture.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17894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4B9C1-0914-4371-B824-65346EE50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DIAGPHRAGMATIC HERNIA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37E90-C488-4F89-ADDD-DC1A40D63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Passage of abdominal viscera into abdominal cavity.</a:t>
            </a:r>
          </a:p>
          <a:p>
            <a:r>
              <a:rPr lang="en-US" dirty="0"/>
              <a:t>Congenital or acquired</a:t>
            </a:r>
          </a:p>
          <a:p>
            <a:r>
              <a:rPr lang="en-US" dirty="0"/>
              <a:t>Commonly reticulum but sometime other organs may also involved.</a:t>
            </a:r>
          </a:p>
          <a:p>
            <a:r>
              <a:rPr lang="en-US" dirty="0"/>
              <a:t>Frequently in buffalo.</a:t>
            </a:r>
          </a:p>
          <a:p>
            <a:r>
              <a:rPr lang="en-US" dirty="0"/>
              <a:t>AETIOLOGY:</a:t>
            </a:r>
          </a:p>
          <a:p>
            <a:r>
              <a:rPr lang="en-US" dirty="0"/>
              <a:t>Weakening of diaphragm by TRP</a:t>
            </a:r>
          </a:p>
          <a:p>
            <a:r>
              <a:rPr lang="en-US" dirty="0"/>
              <a:t>Congenital weak point of diaphragm</a:t>
            </a:r>
          </a:p>
          <a:p>
            <a:r>
              <a:rPr lang="en-US" dirty="0"/>
              <a:t>During pregnancy or act of </a:t>
            </a:r>
            <a:r>
              <a:rPr lang="en-US" dirty="0" err="1"/>
              <a:t>parturion</a:t>
            </a:r>
            <a:r>
              <a:rPr lang="en-US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223377511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F31A6-FCCC-4F30-8907-445929300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5588"/>
            <a:ext cx="10515600" cy="5431375"/>
          </a:xfrm>
        </p:spPr>
        <p:txBody>
          <a:bodyPr/>
          <a:lstStyle/>
          <a:p>
            <a:pPr algn="just"/>
            <a:r>
              <a:rPr lang="en-US" dirty="0"/>
              <a:t>Presence of foreign body in the reticulum</a:t>
            </a:r>
          </a:p>
          <a:p>
            <a:pPr algn="just"/>
            <a:r>
              <a:rPr lang="en-US" dirty="0"/>
              <a:t>Abscess formation in the diaphragm</a:t>
            </a:r>
          </a:p>
          <a:p>
            <a:pPr algn="just"/>
            <a:r>
              <a:rPr lang="en-US" dirty="0"/>
              <a:t>Tympany, advance pregnancy, straining at the time of </a:t>
            </a:r>
            <a:r>
              <a:rPr lang="en-US" dirty="0" err="1"/>
              <a:t>parturion</a:t>
            </a:r>
            <a:r>
              <a:rPr lang="en-US" dirty="0"/>
              <a:t>.</a:t>
            </a:r>
          </a:p>
          <a:p>
            <a:pPr marL="0" indent="0" algn="just">
              <a:buNone/>
            </a:pPr>
            <a:r>
              <a:rPr lang="en-US" dirty="0"/>
              <a:t>CLINICAL SIGNS:-Recurrent tympany, abrupt fall in milk yield, scant defecation or diarrhea with smell, regurgitation, aspiration pneumonia , brisket oedema with or without jugular pulsation, abduction of limb, chronic cough, weakness, dehydration.</a:t>
            </a:r>
          </a:p>
          <a:p>
            <a:pPr marL="0" indent="0" algn="just">
              <a:buNone/>
            </a:pPr>
            <a:r>
              <a:rPr lang="en-US" dirty="0"/>
              <a:t>Pathology:- In buffalo DH occurs mostly in right hemidiaphragm -90% and rarely in left 7% or in centre 3% . Generally one hernial ring but occasionally multiple hernial ring.</a:t>
            </a:r>
          </a:p>
          <a:p>
            <a:pPr marL="0" indent="0" algn="just">
              <a:buNone/>
            </a:pPr>
            <a:r>
              <a:rPr lang="en-US" dirty="0"/>
              <a:t>The extent of reticular herniation through diaphragmatic rupture varies in different animals. </a:t>
            </a:r>
          </a:p>
        </p:txBody>
      </p:sp>
    </p:spTree>
    <p:extLst>
      <p:ext uri="{BB962C8B-B14F-4D97-AF65-F5344CB8AC3E}">
        <p14:creationId xmlns:p14="http://schemas.microsoft.com/office/powerpoint/2010/main" val="140750324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E3A6C-5FBA-43F5-AB38-C967979A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44062"/>
            <a:ext cx="10515600" cy="5627076"/>
          </a:xfrm>
        </p:spPr>
        <p:txBody>
          <a:bodyPr>
            <a:normAutofit/>
          </a:bodyPr>
          <a:lstStyle/>
          <a:p>
            <a:r>
              <a:rPr lang="en-US" dirty="0"/>
              <a:t>DIAGNOSIS:- History, clinical signs, recent parturition, Muffled heart sound, reticular sound heard cranial to 6</a:t>
            </a:r>
            <a:r>
              <a:rPr lang="en-US" baseline="30000" dirty="0"/>
              <a:t>th</a:t>
            </a:r>
            <a:r>
              <a:rPr lang="en-US" dirty="0"/>
              <a:t> rib, </a:t>
            </a:r>
          </a:p>
          <a:p>
            <a:r>
              <a:rPr lang="en-US" dirty="0"/>
              <a:t>Pain or contrast radiography, left flank laparotomy, Exploratory laparotomy and rumenotomy.</a:t>
            </a:r>
          </a:p>
          <a:p>
            <a:r>
              <a:rPr lang="en-US" dirty="0"/>
              <a:t>Laparo-rumenotomy is primary step.</a:t>
            </a:r>
          </a:p>
          <a:p>
            <a:r>
              <a:rPr lang="en-US" dirty="0"/>
              <a:t>TREATMENT:-</a:t>
            </a:r>
          </a:p>
          <a:p>
            <a:r>
              <a:rPr lang="en-US" dirty="0"/>
              <a:t>Laparo-rumenotomy, Evacuate the content, Foreign body removed.</a:t>
            </a:r>
          </a:p>
          <a:p>
            <a:r>
              <a:rPr lang="en-US" dirty="0"/>
              <a:t>Two technique- Thoracic and abdominal.</a:t>
            </a:r>
          </a:p>
          <a:p>
            <a:r>
              <a:rPr lang="en-US" dirty="0"/>
              <a:t>Kept off feed 48 hours following rumen evacuation.</a:t>
            </a:r>
          </a:p>
          <a:p>
            <a:r>
              <a:rPr lang="en-US" dirty="0"/>
              <a:t>Corticosteroid given before operation</a:t>
            </a:r>
          </a:p>
          <a:p>
            <a:r>
              <a:rPr lang="en-US" dirty="0"/>
              <a:t>Animal is anaesthetized with 5% thiopentone and 2-4% Halothane.</a:t>
            </a:r>
          </a:p>
        </p:txBody>
      </p:sp>
    </p:spTree>
    <p:extLst>
      <p:ext uri="{BB962C8B-B14F-4D97-AF65-F5344CB8AC3E}">
        <p14:creationId xmlns:p14="http://schemas.microsoft.com/office/powerpoint/2010/main" val="327169396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ADD53-5A60-417F-A80E-B8DC80563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5926"/>
            <a:ext cx="10515600" cy="5361037"/>
          </a:xfrm>
        </p:spPr>
        <p:txBody>
          <a:bodyPr/>
          <a:lstStyle/>
          <a:p>
            <a:r>
              <a:rPr lang="en-US" dirty="0"/>
              <a:t>After intubation endotracheal tube connected to positive pressure ventilator for intermittent positive pressure </a:t>
            </a:r>
          </a:p>
          <a:p>
            <a:r>
              <a:rPr lang="en-US" dirty="0"/>
              <a:t>Abdominal Approach:- Animal controlled in dorsal recumbency. </a:t>
            </a:r>
          </a:p>
          <a:p>
            <a:r>
              <a:rPr lang="en-US" dirty="0"/>
              <a:t>Right hemi diagram prepared for surgery.</a:t>
            </a:r>
          </a:p>
          <a:p>
            <a:r>
              <a:rPr lang="en-US" dirty="0"/>
              <a:t>The abdomen is entered through an incision of 25 to 35cm in length.</a:t>
            </a:r>
          </a:p>
          <a:p>
            <a:r>
              <a:rPr lang="en-US" dirty="0"/>
              <a:t>Five cm caudal to xiphoid cartilage and running to costal arch.</a:t>
            </a:r>
          </a:p>
          <a:p>
            <a:r>
              <a:rPr lang="en-US" dirty="0"/>
              <a:t>Least </a:t>
            </a:r>
            <a:r>
              <a:rPr lang="en-US" dirty="0" err="1"/>
              <a:t>haemorrhage</a:t>
            </a:r>
            <a:r>
              <a:rPr lang="en-US" dirty="0"/>
              <a:t>.</a:t>
            </a:r>
          </a:p>
          <a:p>
            <a:r>
              <a:rPr lang="en-US" dirty="0"/>
              <a:t>The adhesion between reticulum and diaphragmatic ring are severed by blunt dissection.</a:t>
            </a:r>
          </a:p>
          <a:p>
            <a:r>
              <a:rPr lang="en-US" dirty="0"/>
              <a:t>The palm of hand is glided through the hernial ring to carefully break the adhesion between reticulum and thoracic organs. </a:t>
            </a:r>
          </a:p>
        </p:txBody>
      </p:sp>
    </p:spTree>
    <p:extLst>
      <p:ext uri="{BB962C8B-B14F-4D97-AF65-F5344CB8AC3E}">
        <p14:creationId xmlns:p14="http://schemas.microsoft.com/office/powerpoint/2010/main" val="355874144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C70C7-07B5-4DD7-AAE8-F17A5F810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2197"/>
            <a:ext cx="10515600" cy="5304766"/>
          </a:xfrm>
        </p:spPr>
        <p:txBody>
          <a:bodyPr/>
          <a:lstStyle/>
          <a:p>
            <a:r>
              <a:rPr lang="en-US" dirty="0"/>
              <a:t>The reticulum is withdrawn into abdominal cavity and ring is closed with continuous lock stich suture using nonabsorbable suture material.</a:t>
            </a:r>
          </a:p>
          <a:p>
            <a:r>
              <a:rPr lang="en-US" dirty="0"/>
              <a:t>The suture starts from lower part of the ring.</a:t>
            </a:r>
          </a:p>
          <a:p>
            <a:r>
              <a:rPr lang="en-US" dirty="0"/>
              <a:t>Abdominal wall is closed with two to three layer.</a:t>
            </a:r>
          </a:p>
          <a:p>
            <a:r>
              <a:rPr lang="en-US" dirty="0"/>
              <a:t>Thoracic approach:- </a:t>
            </a:r>
          </a:p>
          <a:p>
            <a:r>
              <a:rPr lang="en-US" dirty="0"/>
              <a:t>Right or left lateral thoracotomy.</a:t>
            </a:r>
          </a:p>
          <a:p>
            <a:r>
              <a:rPr lang="en-US" dirty="0"/>
              <a:t>A cutaneous incision 25 cm in length is made midway on the 7</a:t>
            </a:r>
            <a:r>
              <a:rPr lang="en-US" baseline="30000" dirty="0"/>
              <a:t>th</a:t>
            </a:r>
            <a:r>
              <a:rPr lang="en-US" dirty="0"/>
              <a:t> rib and extended ventrally to the </a:t>
            </a:r>
            <a:r>
              <a:rPr lang="en-US" dirty="0" err="1"/>
              <a:t>costo</a:t>
            </a:r>
            <a:r>
              <a:rPr lang="en-US" dirty="0"/>
              <a:t>-chondral junction.</a:t>
            </a:r>
          </a:p>
          <a:p>
            <a:r>
              <a:rPr lang="en-US" dirty="0"/>
              <a:t>The technique of rib resection to the thoracic cavity.</a:t>
            </a:r>
          </a:p>
          <a:p>
            <a:r>
              <a:rPr lang="en-US" dirty="0"/>
              <a:t>After pleura has been incised the herniated reticulum comes in view. </a:t>
            </a:r>
          </a:p>
        </p:txBody>
      </p:sp>
    </p:spTree>
    <p:extLst>
      <p:ext uri="{BB962C8B-B14F-4D97-AF65-F5344CB8AC3E}">
        <p14:creationId xmlns:p14="http://schemas.microsoft.com/office/powerpoint/2010/main" val="414064207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F207E-A172-4046-BE9A-CB5A2C27F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86265"/>
            <a:ext cx="10515600" cy="5290698"/>
          </a:xfrm>
        </p:spPr>
        <p:txBody>
          <a:bodyPr/>
          <a:lstStyle/>
          <a:p>
            <a:r>
              <a:rPr lang="en-US" dirty="0"/>
              <a:t>Adhesions of the reticulum with the lungs, pericardium and pleura ae separated carefully by blunt dissection.</a:t>
            </a:r>
          </a:p>
          <a:p>
            <a:r>
              <a:rPr lang="en-US" dirty="0"/>
              <a:t>The reticulum is freed from ring by breaking the adhesions with a gentle blunt dissection.</a:t>
            </a:r>
          </a:p>
          <a:p>
            <a:r>
              <a:rPr lang="en-US" dirty="0"/>
              <a:t>The reticulum is then pushed into abdominal cavity.</a:t>
            </a:r>
          </a:p>
          <a:p>
            <a:r>
              <a:rPr lang="en-US" dirty="0"/>
              <a:t>Ring is closed as the same way.</a:t>
            </a:r>
          </a:p>
          <a:p>
            <a:r>
              <a:rPr lang="en-US" dirty="0"/>
              <a:t>Negative pressure in the chest cavity is created by suction of air.</a:t>
            </a:r>
          </a:p>
          <a:p>
            <a:r>
              <a:rPr lang="en-US" dirty="0"/>
              <a:t>The respirator is disconnected</a:t>
            </a:r>
          </a:p>
          <a:p>
            <a:r>
              <a:rPr lang="en-US" dirty="0"/>
              <a:t> The endotracheal tube removed after swallowing reflex.</a:t>
            </a:r>
          </a:p>
          <a:p>
            <a:r>
              <a:rPr lang="en-US" dirty="0"/>
              <a:t>The animal came into sternal recumbency.</a:t>
            </a:r>
          </a:p>
        </p:txBody>
      </p:sp>
    </p:spTree>
    <p:extLst>
      <p:ext uri="{BB962C8B-B14F-4D97-AF65-F5344CB8AC3E}">
        <p14:creationId xmlns:p14="http://schemas.microsoft.com/office/powerpoint/2010/main" val="338083459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D2709-A84A-4381-93E3-E735DC581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2197"/>
            <a:ext cx="10515600" cy="5304766"/>
          </a:xfrm>
        </p:spPr>
        <p:txBody>
          <a:bodyPr/>
          <a:lstStyle/>
          <a:p>
            <a:r>
              <a:rPr lang="en-US" dirty="0"/>
              <a:t>Post-operatively</a:t>
            </a:r>
          </a:p>
          <a:p>
            <a:r>
              <a:rPr lang="en-US" dirty="0"/>
              <a:t>Broad spectrum antibiotic 7-10 days </a:t>
            </a:r>
          </a:p>
          <a:p>
            <a:r>
              <a:rPr lang="en-US" dirty="0"/>
              <a:t>Analgesic 3 to 5 days.</a:t>
            </a:r>
          </a:p>
          <a:p>
            <a:r>
              <a:rPr lang="en-US" dirty="0"/>
              <a:t>Adequate fluid therapy.</a:t>
            </a:r>
          </a:p>
          <a:p>
            <a:r>
              <a:rPr lang="en-US" dirty="0"/>
              <a:t>In brisket oedema diuretics may used.</a:t>
            </a:r>
          </a:p>
          <a:p>
            <a:r>
              <a:rPr lang="en-US" dirty="0"/>
              <a:t>Suture after 10 to 12 days.</a:t>
            </a:r>
          </a:p>
        </p:txBody>
      </p:sp>
    </p:spTree>
    <p:extLst>
      <p:ext uri="{BB962C8B-B14F-4D97-AF65-F5344CB8AC3E}">
        <p14:creationId xmlns:p14="http://schemas.microsoft.com/office/powerpoint/2010/main" val="394198697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AD283-35AD-4AD5-B39B-134B8D1D2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THORACOTOMY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B0E4D-831E-4598-B528-521CEABCC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Means opening of thoracic cavity.</a:t>
            </a:r>
          </a:p>
          <a:p>
            <a:r>
              <a:rPr lang="en-US" dirty="0"/>
              <a:t>Techniques are </a:t>
            </a:r>
          </a:p>
          <a:p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 Intercostal incision </a:t>
            </a:r>
          </a:p>
          <a:p>
            <a:r>
              <a:rPr lang="en-US" dirty="0"/>
              <a:t>(ii) Rib resection</a:t>
            </a:r>
          </a:p>
          <a:p>
            <a:r>
              <a:rPr lang="en-US" dirty="0"/>
              <a:t>(iii) Split – rib incision</a:t>
            </a:r>
          </a:p>
          <a:p>
            <a:r>
              <a:rPr lang="en-US" dirty="0"/>
              <a:t>Thoracotomy through paracostal abdominal incision is mainly indicated to repair rents in diaphragm or to drain diaphragmatic abscess.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29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8746"/>
            <a:ext cx="10515600" cy="5658217"/>
          </a:xfrm>
        </p:spPr>
        <p:txBody>
          <a:bodyPr/>
          <a:lstStyle/>
          <a:p>
            <a:pPr marL="0" indent="0">
              <a:buNone/>
            </a:pPr>
            <a:endParaRPr lang="en-IN" dirty="0"/>
          </a:p>
          <a:p>
            <a:endParaRPr lang="en-IN" dirty="0"/>
          </a:p>
          <a:p>
            <a:r>
              <a:rPr lang="en-IN" dirty="0"/>
              <a:t>UB crosses physiological limit gets ruptured.</a:t>
            </a:r>
          </a:p>
          <a:p>
            <a:endParaRPr lang="en-IN" dirty="0"/>
          </a:p>
          <a:p>
            <a:r>
              <a:rPr lang="en-IN" dirty="0" err="1"/>
              <a:t>Subserous</a:t>
            </a:r>
            <a:r>
              <a:rPr lang="en-IN" dirty="0"/>
              <a:t> or incomplete rupture usually causes atony of bladder such cases are more difficult to treat following complete rupture.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5502272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F41723B-7B9D-4977-A6BC-30CA575CDA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007" y="1955410"/>
            <a:ext cx="4670474" cy="2869809"/>
          </a:xfrm>
        </p:spPr>
      </p:pic>
    </p:spTree>
    <p:extLst>
      <p:ext uri="{BB962C8B-B14F-4D97-AF65-F5344CB8AC3E}">
        <p14:creationId xmlns:p14="http://schemas.microsoft.com/office/powerpoint/2010/main" val="107883239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4075A1-DC01-4394-AE5F-FC4B3C575B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748" y="717452"/>
            <a:ext cx="7455877" cy="5387926"/>
          </a:xfrm>
        </p:spPr>
      </p:pic>
    </p:spTree>
    <p:extLst>
      <p:ext uri="{BB962C8B-B14F-4D97-AF65-F5344CB8AC3E}">
        <p14:creationId xmlns:p14="http://schemas.microsoft.com/office/powerpoint/2010/main" val="349184847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E52FC26-F1F3-4E6A-854E-113BE823B7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306" y="773724"/>
            <a:ext cx="7244860" cy="5190978"/>
          </a:xfrm>
        </p:spPr>
      </p:pic>
    </p:spTree>
    <p:extLst>
      <p:ext uri="{BB962C8B-B14F-4D97-AF65-F5344CB8AC3E}">
        <p14:creationId xmlns:p14="http://schemas.microsoft.com/office/powerpoint/2010/main" val="270066883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161F7-4F5E-4A27-833C-8E8EA3B5E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9317"/>
            <a:ext cx="10515600" cy="5487646"/>
          </a:xfrm>
        </p:spPr>
        <p:txBody>
          <a:bodyPr>
            <a:normAutofit/>
          </a:bodyPr>
          <a:lstStyle/>
          <a:p>
            <a:r>
              <a:rPr lang="en-US" dirty="0"/>
              <a:t>Pre-operative evaluation of the lesion by percussion, auscultation and radiography and ultrasonography of the chest can help to outline the exact location of the lesion.</a:t>
            </a:r>
          </a:p>
          <a:p>
            <a:r>
              <a:rPr lang="en-US" dirty="0"/>
              <a:t>Intercostal Incision:- Intercostal incision should be placed cranial to rib as intercostal vessels are located caudally.</a:t>
            </a:r>
          </a:p>
          <a:p>
            <a:r>
              <a:rPr lang="en-US" dirty="0"/>
              <a:t>The incision should be extended with scissors to the desired length.</a:t>
            </a:r>
          </a:p>
          <a:p>
            <a:r>
              <a:rPr lang="en-US" dirty="0"/>
              <a:t>A self retraining rib retractor is used for adequate exposure of the intrathoracic organs.</a:t>
            </a:r>
          </a:p>
          <a:p>
            <a:r>
              <a:rPr lang="en-US" dirty="0"/>
              <a:t>A series of interrupted sutures are placed around the adjacent ribs using nonabsorbable suture material for closure of the wound.</a:t>
            </a:r>
          </a:p>
          <a:p>
            <a:pPr marL="0" indent="0">
              <a:buNone/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5100367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D6C77-33B7-430F-B92B-A5C0E9108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87791"/>
            <a:ext cx="10515600" cy="5389172"/>
          </a:xfrm>
        </p:spPr>
        <p:txBody>
          <a:bodyPr/>
          <a:lstStyle/>
          <a:p>
            <a:r>
              <a:rPr lang="en-US" dirty="0"/>
              <a:t>A simple continuous suture in the intercostal muscles seals the incision against air leaks.</a:t>
            </a:r>
          </a:p>
          <a:p>
            <a:r>
              <a:rPr lang="en-US" dirty="0"/>
              <a:t>The overlying muscles and skin are in routine manner.</a:t>
            </a:r>
          </a:p>
          <a:p>
            <a:r>
              <a:rPr lang="en-US" dirty="0"/>
              <a:t>Rib resection:- After skin and muscles have been incised a longitudinal incision is made on the periosteum of the exposed rib.</a:t>
            </a:r>
          </a:p>
          <a:p>
            <a:r>
              <a:rPr lang="en-US" dirty="0"/>
              <a:t>The periosteum is stripped from the lateral surface and cranial and caudal borders of the rib with help of periosteal elevator. </a:t>
            </a:r>
          </a:p>
          <a:p>
            <a:r>
              <a:rPr lang="en-US" dirty="0"/>
              <a:t>A curved haemostat introduced between the periosteum and medial surface of the rib is moved up and down to separate the periosteum completely from the rib. </a:t>
            </a:r>
          </a:p>
          <a:p>
            <a:r>
              <a:rPr lang="en-US" dirty="0"/>
              <a:t>To expose the periosteal bed, the rib is resected with wire saw at the proximal end.</a:t>
            </a:r>
          </a:p>
        </p:txBody>
      </p:sp>
    </p:spTree>
    <p:extLst>
      <p:ext uri="{BB962C8B-B14F-4D97-AF65-F5344CB8AC3E}">
        <p14:creationId xmlns:p14="http://schemas.microsoft.com/office/powerpoint/2010/main" val="367892064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91CE9F5-4181-43F7-9111-174AC57B9D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748" y="464234"/>
            <a:ext cx="7976381" cy="5795889"/>
          </a:xfrm>
        </p:spPr>
      </p:pic>
    </p:spTree>
    <p:extLst>
      <p:ext uri="{BB962C8B-B14F-4D97-AF65-F5344CB8AC3E}">
        <p14:creationId xmlns:p14="http://schemas.microsoft.com/office/powerpoint/2010/main" val="29340914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29A32A4-9F46-448F-BE2E-04293E0D7E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388" y="618979"/>
            <a:ext cx="7329267" cy="5472331"/>
          </a:xfrm>
        </p:spPr>
      </p:pic>
    </p:spTree>
    <p:extLst>
      <p:ext uri="{BB962C8B-B14F-4D97-AF65-F5344CB8AC3E}">
        <p14:creationId xmlns:p14="http://schemas.microsoft.com/office/powerpoint/2010/main" val="79410235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74188-F5FE-4B56-937E-6BF5F1F24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29994"/>
            <a:ext cx="10515600" cy="5346969"/>
          </a:xfrm>
        </p:spPr>
        <p:txBody>
          <a:bodyPr/>
          <a:lstStyle/>
          <a:p>
            <a:r>
              <a:rPr lang="en-US" dirty="0"/>
              <a:t>The distal end is then disarticulated at the costochondral junction.</a:t>
            </a:r>
          </a:p>
          <a:p>
            <a:r>
              <a:rPr lang="en-US" dirty="0"/>
              <a:t>The pleural incision is extended dorsally and ventrally with scissors.</a:t>
            </a:r>
          </a:p>
          <a:p>
            <a:r>
              <a:rPr lang="en-US" dirty="0"/>
              <a:t>The wound is closed in layers i.e. the pleura and periosteum together, intercostal muscles and then superficial muscles and fascia together.</a:t>
            </a:r>
          </a:p>
          <a:p>
            <a:r>
              <a:rPr lang="en-US" dirty="0"/>
              <a:t>Continuous lock stich sutures using heavy chromic catgut.</a:t>
            </a:r>
          </a:p>
          <a:p>
            <a:r>
              <a:rPr lang="en-US" dirty="0"/>
              <a:t>The skin sutured routinely.</a:t>
            </a:r>
          </a:p>
          <a:p>
            <a:r>
              <a:rPr lang="en-US" dirty="0"/>
              <a:t>Split –rib technique :- </a:t>
            </a:r>
          </a:p>
          <a:p>
            <a:r>
              <a:rPr lang="en-US" dirty="0"/>
              <a:t>After exposing the rib, straight longitudinal incision is made in its center by means of an oscillating electrical bone saw.</a:t>
            </a:r>
          </a:p>
          <a:p>
            <a:r>
              <a:rPr lang="en-US" dirty="0"/>
              <a:t>The rib is then sectioned transversely at either ends of the primary incision.  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74988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330C6-1A86-45F7-9F98-9144548DA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87791"/>
            <a:ext cx="10515600" cy="5389172"/>
          </a:xfrm>
        </p:spPr>
        <p:txBody>
          <a:bodyPr/>
          <a:lstStyle/>
          <a:p>
            <a:r>
              <a:rPr lang="en-US" dirty="0"/>
              <a:t>Closure of rib incision is accomplished by placing 4 to 5 interrupted sutures of either stainless steel wire or heavy black braided silk around the rib.</a:t>
            </a:r>
          </a:p>
          <a:p>
            <a:r>
              <a:rPr lang="en-US" dirty="0"/>
              <a:t>Muscles closed in layers and skin sutured as usual.</a:t>
            </a:r>
          </a:p>
          <a:p>
            <a:r>
              <a:rPr lang="en-US" dirty="0"/>
              <a:t>It provides maximum exposure of the pleural space without involvement of rib retractors. </a:t>
            </a:r>
          </a:p>
          <a:p>
            <a:r>
              <a:rPr lang="en-US" dirty="0"/>
              <a:t>Closure is simple and quick.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89517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23000-DE89-4F04-BA0C-5026EE12E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7452"/>
            <a:ext cx="10515600" cy="5459511"/>
          </a:xfrm>
        </p:spPr>
        <p:txBody>
          <a:bodyPr/>
          <a:lstStyle/>
          <a:p>
            <a:r>
              <a:rPr lang="en-US" dirty="0"/>
              <a:t>SURGICAL APPROACH OF THORACIC CAVITY IN BOVINE</a:t>
            </a:r>
          </a:p>
          <a:p>
            <a:r>
              <a:rPr lang="en-US" dirty="0"/>
              <a:t>Thoracocentesis                                        5</a:t>
            </a:r>
            <a:r>
              <a:rPr lang="en-US" baseline="30000" dirty="0"/>
              <a:t>th</a:t>
            </a:r>
            <a:r>
              <a:rPr lang="en-US" dirty="0"/>
              <a:t> to 7</a:t>
            </a:r>
            <a:r>
              <a:rPr lang="en-US" baseline="30000" dirty="0"/>
              <a:t>th</a:t>
            </a:r>
            <a:r>
              <a:rPr lang="en-US" dirty="0"/>
              <a:t> intercostal space </a:t>
            </a:r>
          </a:p>
          <a:p>
            <a:r>
              <a:rPr lang="en-US" dirty="0"/>
              <a:t>Drainage of pericardial sac                      5</a:t>
            </a:r>
            <a:r>
              <a:rPr lang="en-US" baseline="30000" dirty="0"/>
              <a:t>th</a:t>
            </a:r>
            <a:r>
              <a:rPr lang="en-US" dirty="0"/>
              <a:t> Intercostal space or 5</a:t>
            </a:r>
            <a:r>
              <a:rPr lang="en-US" baseline="30000" dirty="0"/>
              <a:t>th</a:t>
            </a:r>
            <a:r>
              <a:rPr lang="en-US" dirty="0"/>
              <a:t> rib</a:t>
            </a:r>
          </a:p>
          <a:p>
            <a:r>
              <a:rPr lang="en-US" dirty="0"/>
              <a:t>Pericardiectomy/ Pericardiotomy          5</a:t>
            </a:r>
            <a:r>
              <a:rPr lang="en-US" baseline="30000" dirty="0"/>
              <a:t>th</a:t>
            </a:r>
            <a:r>
              <a:rPr lang="en-US" dirty="0"/>
              <a:t> rib</a:t>
            </a:r>
          </a:p>
          <a:p>
            <a:r>
              <a:rPr lang="en-US" dirty="0"/>
              <a:t>Diaphragmatic herniorrhaphy                6</a:t>
            </a:r>
            <a:r>
              <a:rPr lang="en-US" baseline="30000" dirty="0"/>
              <a:t>th</a:t>
            </a:r>
            <a:r>
              <a:rPr lang="en-US" dirty="0"/>
              <a:t> or 7</a:t>
            </a:r>
            <a:r>
              <a:rPr lang="en-US" baseline="30000" dirty="0"/>
              <a:t>th</a:t>
            </a:r>
            <a:r>
              <a:rPr lang="en-US" dirty="0"/>
              <a:t> rib </a:t>
            </a:r>
          </a:p>
          <a:p>
            <a:r>
              <a:rPr lang="en-US" dirty="0"/>
              <a:t>Diaphragmatic abscess                            7</a:t>
            </a:r>
            <a:r>
              <a:rPr lang="en-US" baseline="30000" dirty="0"/>
              <a:t>th</a:t>
            </a:r>
            <a:r>
              <a:rPr lang="en-US" dirty="0"/>
              <a:t> rib</a:t>
            </a:r>
          </a:p>
          <a:p>
            <a:r>
              <a:rPr lang="en-US" dirty="0"/>
              <a:t>Pneumonectomy                                       5</a:t>
            </a:r>
            <a:r>
              <a:rPr lang="en-US" baseline="30000" dirty="0"/>
              <a:t>th</a:t>
            </a:r>
            <a:r>
              <a:rPr lang="en-US" dirty="0"/>
              <a:t> rib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019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74785"/>
            <a:ext cx="10515600" cy="5829300"/>
          </a:xfrm>
        </p:spPr>
        <p:txBody>
          <a:bodyPr/>
          <a:lstStyle/>
          <a:p>
            <a:r>
              <a:rPr lang="en-IN" dirty="0"/>
              <a:t>Rectal exam reveals splashing sound and collapse bladder difficult to palpate.</a:t>
            </a:r>
          </a:p>
          <a:p>
            <a:r>
              <a:rPr lang="en-IN" dirty="0"/>
              <a:t>Where tear as on dorsum, UB bladder usually contains some urine and hang down in abdominal cavity.</a:t>
            </a:r>
          </a:p>
          <a:p>
            <a:r>
              <a:rPr lang="en-IN" dirty="0"/>
              <a:t>   Fluid thrill on abdominal </a:t>
            </a:r>
            <a:r>
              <a:rPr lang="en-IN" dirty="0" err="1"/>
              <a:t>ballotment</a:t>
            </a:r>
            <a:r>
              <a:rPr lang="en-IN" dirty="0"/>
              <a:t>.</a:t>
            </a:r>
          </a:p>
          <a:p>
            <a:r>
              <a:rPr lang="en-IN" dirty="0"/>
              <a:t>Water belly evident.</a:t>
            </a:r>
          </a:p>
          <a:p>
            <a:r>
              <a:rPr lang="en-IN" dirty="0"/>
              <a:t>Paracentesis abdominis done for correction </a:t>
            </a:r>
          </a:p>
          <a:p>
            <a:r>
              <a:rPr lang="en-IN" dirty="0"/>
              <a:t>In sharp edges of calculus have </a:t>
            </a:r>
            <a:r>
              <a:rPr lang="en-IN" dirty="0" err="1"/>
              <a:t>reptured</a:t>
            </a:r>
            <a:r>
              <a:rPr lang="en-IN"/>
              <a:t> urethra </a:t>
            </a:r>
            <a:r>
              <a:rPr lang="en-IN" dirty="0"/>
              <a:t>subcutaneous infiltration of urine occurs. </a:t>
            </a:r>
          </a:p>
          <a:p>
            <a:r>
              <a:rPr lang="en-IN" dirty="0"/>
              <a:t>Cellulitis may over perineal and preputial regions</a:t>
            </a:r>
          </a:p>
          <a:p>
            <a:r>
              <a:rPr lang="en-IN" dirty="0"/>
              <a:t>Necrosis of area involved.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0266733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35119-3AAE-430D-BD2D-E72D5CA82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9317"/>
            <a:ext cx="10515600" cy="548764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THORACOCENTESIS:- indicated to collect the fluid for physical, cytological, biochemical and culture and sensitivity tests.</a:t>
            </a:r>
          </a:p>
          <a:p>
            <a:r>
              <a:rPr lang="en-US" dirty="0"/>
              <a:t>These tests help to point the cause of the effusions.</a:t>
            </a:r>
          </a:p>
          <a:p>
            <a:r>
              <a:rPr lang="en-US" dirty="0"/>
              <a:t>All aseptic precautions should be used for thoracocentesis to avoid introduction of infection.</a:t>
            </a:r>
          </a:p>
          <a:p>
            <a:r>
              <a:rPr lang="en-US" dirty="0"/>
              <a:t>Pneumothorax:- Air accumulates in the pleural space.</a:t>
            </a:r>
          </a:p>
          <a:p>
            <a:r>
              <a:rPr lang="en-US" dirty="0"/>
              <a:t>THORACIC WOUNDS: Wound occur as a result of trauma.</a:t>
            </a:r>
          </a:p>
          <a:p>
            <a:r>
              <a:rPr lang="en-US" dirty="0"/>
              <a:t>It is necessary to prevent pneumothorax and collapse of lung.</a:t>
            </a:r>
          </a:p>
          <a:p>
            <a:r>
              <a:rPr lang="en-US" dirty="0"/>
              <a:t>Rib fractures due to blow to the thoracic wall cause splinters or sharp rib ends which may penetrate the lungs to cause pneumothorax.</a:t>
            </a:r>
          </a:p>
          <a:p>
            <a:r>
              <a:rPr lang="en-US" dirty="0"/>
              <a:t>Non penetrating wounds are common.</a:t>
            </a:r>
          </a:p>
          <a:p>
            <a:pPr marL="0" indent="0">
              <a:buNone/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98269573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CB32D-FD98-4A38-92B4-CABF9CF6C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TRAUMATIC PERICARDITIS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FE648-02E6-4300-AF12-A6319F23CA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occurs as a result of penetration of the pericardium by sharp foreign body.</a:t>
            </a:r>
          </a:p>
          <a:p>
            <a:r>
              <a:rPr lang="en-US" dirty="0"/>
              <a:t>Distance between reticulum and pericardium is only few cm.</a:t>
            </a:r>
          </a:p>
          <a:p>
            <a:r>
              <a:rPr lang="en-US" dirty="0"/>
              <a:t>Sharp foreign body can easily pierce the diaphragm and enter the pericardium.</a:t>
            </a:r>
          </a:p>
          <a:p>
            <a:r>
              <a:rPr lang="en-US" dirty="0"/>
              <a:t>Exudative, suppurative or constrictive pericarditis characterized by symptoms of toxemia or congestive heart failure.</a:t>
            </a:r>
          </a:p>
          <a:p>
            <a:r>
              <a:rPr lang="en-US" dirty="0"/>
              <a:t>Higher incidence in pregnant or recently calved animals as increased intraabdominal pressure pushes the foreign body towards thorax.</a:t>
            </a:r>
          </a:p>
        </p:txBody>
      </p:sp>
    </p:spTree>
    <p:extLst>
      <p:ext uri="{BB962C8B-B14F-4D97-AF65-F5344CB8AC3E}">
        <p14:creationId xmlns:p14="http://schemas.microsoft.com/office/powerpoint/2010/main" val="8806649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4234BBE-2A47-4B0D-8A8B-CF8B2E1D42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5" y="2401094"/>
            <a:ext cx="3333750" cy="2543175"/>
          </a:xfrm>
        </p:spPr>
      </p:pic>
    </p:spTree>
    <p:extLst>
      <p:ext uri="{BB962C8B-B14F-4D97-AF65-F5344CB8AC3E}">
        <p14:creationId xmlns:p14="http://schemas.microsoft.com/office/powerpoint/2010/main" val="361877414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F483D-0CF8-41D7-9D88-DEF7D5CF93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262563"/>
          </a:xfrm>
        </p:spPr>
        <p:txBody>
          <a:bodyPr/>
          <a:lstStyle/>
          <a:p>
            <a:r>
              <a:rPr lang="en-US" dirty="0"/>
              <a:t>Pericardium may be pierced.</a:t>
            </a:r>
          </a:p>
          <a:p>
            <a:r>
              <a:rPr lang="en-US" dirty="0"/>
              <a:t>Sometime pierce the myocardium and come through thoracic wall.</a:t>
            </a:r>
          </a:p>
          <a:p>
            <a:r>
              <a:rPr lang="en-US" dirty="0"/>
              <a:t>Abscess forms on either side of chest behind the elbow.</a:t>
            </a:r>
          </a:p>
          <a:p>
            <a:r>
              <a:rPr lang="en-US" dirty="0"/>
              <a:t>In few cases come into reticulum and rarely come in faeces.</a:t>
            </a:r>
          </a:p>
          <a:p>
            <a:r>
              <a:rPr lang="en-US" dirty="0"/>
              <a:t>Trauma to pericardium initiates inflammation and exudates continue to accumulate in the pericardial sac.</a:t>
            </a:r>
          </a:p>
          <a:p>
            <a:r>
              <a:rPr lang="en-US" dirty="0"/>
              <a:t>Contamination spreads.</a:t>
            </a:r>
          </a:p>
          <a:p>
            <a:r>
              <a:rPr lang="en-US" dirty="0"/>
              <a:t>Formation of adhesions between epicardium and pericardium.</a:t>
            </a:r>
          </a:p>
          <a:p>
            <a:r>
              <a:rPr lang="en-US" dirty="0"/>
              <a:t>Fluid accumulates in the Pericardial sac impairs pump of heart.</a:t>
            </a:r>
          </a:p>
          <a:p>
            <a:r>
              <a:rPr lang="en-US" dirty="0"/>
              <a:t>Exhibits signs of congestive heart failure.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91265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5C66A-6C76-4B29-A9F4-46D250A81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5588"/>
            <a:ext cx="10515600" cy="5431375"/>
          </a:xfrm>
        </p:spPr>
        <p:txBody>
          <a:bodyPr/>
          <a:lstStyle/>
          <a:p>
            <a:r>
              <a:rPr lang="en-US" dirty="0"/>
              <a:t>Right sided heart failure is common.</a:t>
            </a:r>
          </a:p>
          <a:p>
            <a:r>
              <a:rPr lang="en-US" dirty="0"/>
              <a:t>Absorption bacterial toxins.</a:t>
            </a:r>
          </a:p>
          <a:p>
            <a:r>
              <a:rPr lang="en-US" dirty="0"/>
              <a:t>CLINICAL SIGNS:- Complete anorexia, drop in milk yield and reluctance to walk, walk with short steps and stiff gait, Pyrexia, increased pulse rate, abdominal respiration, arched back, abducted elbows, grunting, brisket oedema.</a:t>
            </a:r>
          </a:p>
          <a:p>
            <a:r>
              <a:rPr lang="en-US" dirty="0"/>
              <a:t>Oedema of jaw, dewlap and ventral abdominal region extending upto udder indicating in advance cases, indicating congestive heart failure.</a:t>
            </a:r>
          </a:p>
          <a:p>
            <a:r>
              <a:rPr lang="en-US" dirty="0"/>
              <a:t>The jugular veins engorged and show pulsation.</a:t>
            </a:r>
          </a:p>
          <a:p>
            <a:r>
              <a:rPr lang="en-US" dirty="0"/>
              <a:t>Initially pericardial friction sounds are heard on auscultation.</a:t>
            </a:r>
          </a:p>
          <a:p>
            <a:r>
              <a:rPr lang="en-US" dirty="0"/>
              <a:t>Later muffled heart sound in more fluid content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12369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434B06D-9852-4EBB-A2EF-5688425917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443" y="1800665"/>
            <a:ext cx="3713871" cy="3193366"/>
          </a:xfrm>
        </p:spPr>
      </p:pic>
    </p:spTree>
    <p:extLst>
      <p:ext uri="{BB962C8B-B14F-4D97-AF65-F5344CB8AC3E}">
        <p14:creationId xmlns:p14="http://schemas.microsoft.com/office/powerpoint/2010/main" val="24536196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BB5B228-14D4-4929-A517-EA654754FC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905" y="506437"/>
            <a:ext cx="9481624" cy="5964701"/>
          </a:xfrm>
        </p:spPr>
      </p:pic>
    </p:spTree>
    <p:extLst>
      <p:ext uri="{BB962C8B-B14F-4D97-AF65-F5344CB8AC3E}">
        <p14:creationId xmlns:p14="http://schemas.microsoft.com/office/powerpoint/2010/main" val="189766004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BE237-0FF1-422A-BAB9-7DB58D3AA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2197"/>
            <a:ext cx="10515600" cy="5304766"/>
          </a:xfrm>
        </p:spPr>
        <p:txBody>
          <a:bodyPr/>
          <a:lstStyle/>
          <a:p>
            <a:r>
              <a:rPr lang="en-US" dirty="0"/>
              <a:t>Splashing heart sound if gas.</a:t>
            </a:r>
          </a:p>
          <a:p>
            <a:r>
              <a:rPr lang="en-US" dirty="0"/>
              <a:t>Prognosis is poor with signs of congestive failure.</a:t>
            </a:r>
          </a:p>
          <a:p>
            <a:r>
              <a:rPr lang="en-US" dirty="0"/>
              <a:t>DIAGNOSIS:-</a:t>
            </a:r>
          </a:p>
          <a:p>
            <a:r>
              <a:rPr lang="en-US" dirty="0"/>
              <a:t>Clinical signs, Pericardiocentesis and radiography.</a:t>
            </a:r>
          </a:p>
          <a:p>
            <a:r>
              <a:rPr lang="en-US" dirty="0"/>
              <a:t>Hematological, biochemical and electrocardiographic changes indicate severity .</a:t>
            </a:r>
          </a:p>
          <a:p>
            <a:r>
              <a:rPr lang="en-US" dirty="0"/>
              <a:t>Pericardiocentesis through 5</a:t>
            </a:r>
            <a:r>
              <a:rPr lang="en-US" baseline="30000" dirty="0"/>
              <a:t>th</a:t>
            </a:r>
            <a:r>
              <a:rPr lang="en-US" dirty="0"/>
              <a:t> or 6</a:t>
            </a:r>
            <a:r>
              <a:rPr lang="en-US" baseline="30000" dirty="0"/>
              <a:t>th</a:t>
            </a:r>
            <a:r>
              <a:rPr lang="en-US" dirty="0"/>
              <a:t> intercostal space shows offensive odour fluid.</a:t>
            </a:r>
          </a:p>
          <a:p>
            <a:r>
              <a:rPr lang="en-US" dirty="0"/>
              <a:t> low erythrocyte count,  Hb and packed cell volume </a:t>
            </a:r>
            <a:r>
              <a:rPr lang="en-US" dirty="0" err="1"/>
              <a:t>alongwith</a:t>
            </a:r>
            <a:r>
              <a:rPr lang="en-US" dirty="0"/>
              <a:t> leukocytosis, neutrophilia and elevated ESR</a:t>
            </a:r>
          </a:p>
          <a:p>
            <a:r>
              <a:rPr lang="en-US" dirty="0"/>
              <a:t>Urine is acidic albuminuria.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37918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6D251B7-D943-4AA8-9BCA-5A43203D4A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329" y="1842868"/>
            <a:ext cx="4965896" cy="3010486"/>
          </a:xfrm>
        </p:spPr>
      </p:pic>
    </p:spTree>
    <p:extLst>
      <p:ext uri="{BB962C8B-B14F-4D97-AF65-F5344CB8AC3E}">
        <p14:creationId xmlns:p14="http://schemas.microsoft.com/office/powerpoint/2010/main" val="345291917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C49E9-7661-4FF9-A898-13AFAD6FA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73723"/>
            <a:ext cx="10515600" cy="5403240"/>
          </a:xfrm>
        </p:spPr>
        <p:txBody>
          <a:bodyPr/>
          <a:lstStyle/>
          <a:p>
            <a:r>
              <a:rPr lang="en-US" dirty="0"/>
              <a:t>Jugular veins distended and pulsatile.</a:t>
            </a:r>
          </a:p>
          <a:p>
            <a:r>
              <a:rPr lang="en-US" dirty="0"/>
              <a:t>Lateral radiography of chest to diagnose the foreign body and shadow of heart.</a:t>
            </a:r>
          </a:p>
          <a:p>
            <a:r>
              <a:rPr lang="en-US" dirty="0"/>
              <a:t>Radiography of chest helps to differentiate pericarditis from DH.</a:t>
            </a:r>
          </a:p>
          <a:p>
            <a:r>
              <a:rPr lang="en-US" dirty="0"/>
              <a:t>Pericardiocentesis.</a:t>
            </a:r>
          </a:p>
          <a:p>
            <a:r>
              <a:rPr lang="en-US" dirty="0"/>
              <a:t>TREATMENT :-</a:t>
            </a:r>
          </a:p>
          <a:p>
            <a:r>
              <a:rPr lang="en-US" dirty="0"/>
              <a:t>Conservative treatment- diuretics, antimicrobial therapy.</a:t>
            </a:r>
          </a:p>
          <a:p>
            <a:r>
              <a:rPr lang="en-US" dirty="0"/>
              <a:t>Elevation of front feet by 15-20cm.</a:t>
            </a:r>
          </a:p>
          <a:p>
            <a:r>
              <a:rPr lang="en-US" dirty="0"/>
              <a:t>Surgical treatment:-</a:t>
            </a:r>
          </a:p>
          <a:p>
            <a:r>
              <a:rPr lang="en-US" dirty="0"/>
              <a:t>Pericardiocentesis, Pericardiotomy or Pericardiectomy with or without pericardial graft.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316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2277</TotalTime>
  <Words>5247</Words>
  <Application>Microsoft Office PowerPoint</Application>
  <PresentationFormat>Widescreen</PresentationFormat>
  <Paragraphs>505</Paragraphs>
  <Slides>103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07" baseType="lpstr">
      <vt:lpstr>Arial</vt:lpstr>
      <vt:lpstr>Calibri</vt:lpstr>
      <vt:lpstr>Calibri Light</vt:lpstr>
      <vt:lpstr>Office Theme</vt:lpstr>
      <vt:lpstr>   UNIT-5 (REGIONAL SURGERY-II)           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POST SCROTAL URETHROTOMY</vt:lpstr>
      <vt:lpstr>PowerPoint Presentation</vt:lpstr>
      <vt:lpstr>PowerPoint Presentation</vt:lpstr>
      <vt:lpstr>    ISCHIAL URETHROTOMY</vt:lpstr>
      <vt:lpstr>CYSTORRHAPHY</vt:lpstr>
      <vt:lpstr>PowerPoint Presentation</vt:lpstr>
      <vt:lpstr>PowerPoint Presentation</vt:lpstr>
      <vt:lpstr>TRAUMETIC-RETICULIPERITONITIS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RUMENOTOMY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OMASAL IMPACTION</vt:lpstr>
      <vt:lpstr>PowerPoint Presentation</vt:lpstr>
      <vt:lpstr>PowerPoint Presentation</vt:lpstr>
      <vt:lpstr>ABOMASAL IMPACTION</vt:lpstr>
      <vt:lpstr>PowerPoint Presentation</vt:lpstr>
      <vt:lpstr>PowerPoint Presentation</vt:lpstr>
      <vt:lpstr>PowerPoint Presentation</vt:lpstr>
      <vt:lpstr>HERNIA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VENTRAL OR ABDOMINAL HERNIA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INGUINAL OR SCROTAL HERNIA</vt:lpstr>
      <vt:lpstr>PowerPoint Presentation</vt:lpstr>
      <vt:lpstr>PowerPoint Presentation</vt:lpstr>
      <vt:lpstr>PowerPoint Presentation</vt:lpstr>
      <vt:lpstr>PERINEAL HERNIA</vt:lpstr>
      <vt:lpstr>PowerPoint Presentation</vt:lpstr>
      <vt:lpstr>PowerPoint Presentation</vt:lpstr>
      <vt:lpstr>PowerPoint Presentation</vt:lpstr>
      <vt:lpstr>DIAGPHRAGMATIC HERNIA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THORACOTOMY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TRAUMATIC PERICARDITIS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URINARY SYSTEM</dc:title>
  <dc:creator>HP</dc:creator>
  <cp:lastModifiedBy>hp</cp:lastModifiedBy>
  <cp:revision>293</cp:revision>
  <dcterms:created xsi:type="dcterms:W3CDTF">2019-05-03T03:51:44Z</dcterms:created>
  <dcterms:modified xsi:type="dcterms:W3CDTF">2020-04-21T08:03:01Z</dcterms:modified>
</cp:coreProperties>
</file>