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31" r:id="rId3"/>
    <p:sldId id="330" r:id="rId4"/>
    <p:sldId id="335" r:id="rId5"/>
    <p:sldId id="332" r:id="rId6"/>
    <p:sldId id="336" r:id="rId7"/>
    <p:sldId id="333" r:id="rId8"/>
    <p:sldId id="334" r:id="rId9"/>
    <p:sldId id="337" r:id="rId10"/>
    <p:sldId id="338" r:id="rId11"/>
    <p:sldId id="339" r:id="rId12"/>
    <p:sldId id="342" r:id="rId13"/>
    <p:sldId id="344" r:id="rId14"/>
    <p:sldId id="345" r:id="rId15"/>
    <p:sldId id="346" r:id="rId16"/>
    <p:sldId id="347" r:id="rId17"/>
    <p:sldId id="303" r:id="rId18"/>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BDE7B-B888-46F4-844E-DC2E322AF47C}" type="datetimeFigureOut">
              <a:rPr lang="en-US" smtClean="0"/>
              <a:pPr/>
              <a:t>23/04/2020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697613-4797-4716-B539-7A297444DF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609600"/>
            <a:ext cx="8686800" cy="3048000"/>
          </a:xfrm>
        </p:spPr>
        <p:txBody>
          <a:bodyPr/>
          <a:lstStyle/>
          <a:p>
            <a:pPr eaLnBrk="1" hangingPunct="1">
              <a:defRPr/>
            </a:pP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b="1" dirty="0" smtClean="0">
                <a:solidFill>
                  <a:srgbClr val="FF0000"/>
                </a:solidFill>
              </a:rPr>
              <a:t>Application of Membrane Processing: RO, UF, NF and MF</a:t>
            </a: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b="1" dirty="0" smtClean="0">
                <a:solidFill>
                  <a:srgbClr val="FF0000"/>
                </a:solidFill>
              </a:rPr>
              <a:t> </a:t>
            </a: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solidFill>
                  <a:srgbClr val="00B050"/>
                </a:solidFill>
              </a:rPr>
              <a:t>University Professor – cum - Chief Scientist</a:t>
            </a:r>
          </a:p>
          <a:p>
            <a:pPr eaLnBrk="1" hangingPunct="1">
              <a:lnSpc>
                <a:spcPct val="90000"/>
              </a:lnSpc>
            </a:pPr>
            <a:r>
              <a:rPr lang="en-US" sz="2000" b="1" dirty="0" smtClean="0">
                <a:solidFill>
                  <a:srgbClr val="00B050"/>
                </a:solidFill>
              </a:rPr>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solidFill>
                  <a:srgbClr val="FF0000"/>
                </a:solidFill>
              </a:rPr>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C00000"/>
                </a:solidFill>
              </a:rPr>
              <a:t>Concentration Polarization</a:t>
            </a:r>
            <a:r>
              <a:rPr lang="en-US" sz="2800" dirty="0" smtClean="0"/>
              <a:t> </a:t>
            </a:r>
            <a:endParaRPr lang="en-US" sz="2800" dirty="0"/>
          </a:p>
        </p:txBody>
      </p:sp>
      <p:sp>
        <p:nvSpPr>
          <p:cNvPr id="3" name="Content Placeholder 2"/>
          <p:cNvSpPr>
            <a:spLocks noGrp="1"/>
          </p:cNvSpPr>
          <p:nvPr>
            <p:ph idx="1"/>
          </p:nvPr>
        </p:nvSpPr>
        <p:spPr>
          <a:xfrm>
            <a:off x="228600" y="838200"/>
            <a:ext cx="8763000" cy="6019800"/>
          </a:xfrm>
        </p:spPr>
        <p:txBody>
          <a:bodyPr/>
          <a:lstStyle/>
          <a:p>
            <a:pPr algn="just"/>
            <a:r>
              <a:rPr lang="en-US" sz="2000" dirty="0" smtClean="0"/>
              <a:t>Increase in concentration of solids in the direction towards the membrane due to the extraction of permeate through the membrane.</a:t>
            </a:r>
          </a:p>
          <a:p>
            <a:pPr algn="just"/>
            <a:r>
              <a:rPr lang="en-US" sz="2000" dirty="0" smtClean="0"/>
              <a:t>The </a:t>
            </a:r>
            <a:r>
              <a:rPr lang="en-US" sz="2000" dirty="0" err="1" smtClean="0"/>
              <a:t>rediffusion</a:t>
            </a:r>
            <a:r>
              <a:rPr lang="en-US" sz="2000" dirty="0" smtClean="0"/>
              <a:t> of concentrated solids back into the feed is governed by </a:t>
            </a:r>
            <a:r>
              <a:rPr lang="en-US" sz="2000" dirty="0" err="1" smtClean="0"/>
              <a:t>Fick’s</a:t>
            </a:r>
            <a:r>
              <a:rPr lang="en-US" sz="2000" dirty="0" smtClean="0"/>
              <a:t> law. This law describes molecular diffusion .</a:t>
            </a:r>
          </a:p>
          <a:p>
            <a:pPr algn="just"/>
            <a:r>
              <a:rPr lang="en-US" sz="2000" dirty="0" smtClean="0"/>
              <a:t>J</a:t>
            </a:r>
            <a:r>
              <a:rPr lang="en-US" sz="2000" baseline="-25000" dirty="0" smtClean="0"/>
              <a:t>AB</a:t>
            </a:r>
            <a:r>
              <a:rPr lang="en-US" sz="2000" dirty="0" smtClean="0"/>
              <a:t>    =  - D</a:t>
            </a:r>
            <a:r>
              <a:rPr lang="en-US" sz="2000" baseline="-25000" dirty="0" smtClean="0"/>
              <a:t>AB</a:t>
            </a:r>
            <a:r>
              <a:rPr lang="en-US" sz="2000" dirty="0" smtClean="0"/>
              <a:t> (</a:t>
            </a:r>
            <a:r>
              <a:rPr lang="en-US" sz="2000" dirty="0" err="1" smtClean="0"/>
              <a:t>dc</a:t>
            </a:r>
            <a:r>
              <a:rPr lang="en-US" sz="2000" baseline="-25000" dirty="0" err="1" smtClean="0"/>
              <a:t>A</a:t>
            </a:r>
            <a:r>
              <a:rPr lang="en-US" sz="2000" dirty="0" smtClean="0"/>
              <a:t> / </a:t>
            </a:r>
            <a:r>
              <a:rPr lang="en-US" sz="2000" dirty="0" err="1" smtClean="0"/>
              <a:t>dz</a:t>
            </a:r>
            <a:r>
              <a:rPr lang="en-US" sz="2000" dirty="0" smtClean="0"/>
              <a:t>)</a:t>
            </a:r>
          </a:p>
          <a:p>
            <a:pPr algn="just"/>
            <a:r>
              <a:rPr lang="en-US" sz="2000" dirty="0" smtClean="0"/>
              <a:t>Where J</a:t>
            </a:r>
            <a:r>
              <a:rPr lang="en-US" sz="2000" baseline="-25000" dirty="0" smtClean="0"/>
              <a:t>AB</a:t>
            </a:r>
            <a:r>
              <a:rPr lang="en-US" sz="2000" dirty="0" smtClean="0"/>
              <a:t> Molar flux of component A in the direction of Z of mixture of AB (kg mol of A/m</a:t>
            </a:r>
            <a:r>
              <a:rPr lang="en-US" sz="2000" baseline="30000" dirty="0" smtClean="0"/>
              <a:t>2</a:t>
            </a:r>
            <a:r>
              <a:rPr lang="en-US" sz="2000" dirty="0" smtClean="0"/>
              <a:t> s)</a:t>
            </a:r>
          </a:p>
          <a:p>
            <a:pPr algn="just"/>
            <a:r>
              <a:rPr lang="en-US" sz="2000" dirty="0" smtClean="0"/>
              <a:t>D</a:t>
            </a:r>
            <a:r>
              <a:rPr lang="en-US" sz="2000" baseline="-25000" dirty="0" smtClean="0"/>
              <a:t>AB</a:t>
            </a:r>
            <a:r>
              <a:rPr lang="en-US" sz="2000" dirty="0" smtClean="0"/>
              <a:t> Molecular diffusivity of component A in component B (m</a:t>
            </a:r>
            <a:r>
              <a:rPr lang="en-US" sz="2000" baseline="30000" dirty="0" smtClean="0"/>
              <a:t>2</a:t>
            </a:r>
            <a:r>
              <a:rPr lang="en-US" sz="2000" dirty="0" smtClean="0"/>
              <a:t> / s)</a:t>
            </a:r>
          </a:p>
          <a:p>
            <a:pPr algn="just"/>
            <a:r>
              <a:rPr lang="en-US" sz="2000" dirty="0" err="1" smtClean="0"/>
              <a:t>c</a:t>
            </a:r>
            <a:r>
              <a:rPr lang="en-US" sz="2000" baseline="-25000" dirty="0" err="1" smtClean="0"/>
              <a:t>A</a:t>
            </a:r>
            <a:r>
              <a:rPr lang="en-US" sz="2000" dirty="0" smtClean="0"/>
              <a:t> Concentration of component A (kg mol / m</a:t>
            </a:r>
            <a:r>
              <a:rPr lang="en-US" sz="2000" baseline="30000" dirty="0" smtClean="0"/>
              <a:t>3</a:t>
            </a:r>
            <a:r>
              <a:rPr lang="en-US" sz="2000" dirty="0" smtClean="0"/>
              <a:t> )</a:t>
            </a:r>
          </a:p>
          <a:p>
            <a:pPr algn="just"/>
            <a:r>
              <a:rPr lang="en-US" sz="2000" dirty="0" smtClean="0"/>
              <a:t>z distance (m)</a:t>
            </a:r>
          </a:p>
          <a:p>
            <a:pPr algn="just"/>
            <a:r>
              <a:rPr lang="en-US" sz="2000" b="1" dirty="0" smtClean="0"/>
              <a:t>Flux: </a:t>
            </a:r>
            <a:r>
              <a:rPr lang="en-US" sz="2000" dirty="0" smtClean="0"/>
              <a:t>Rate of extraction of permeate, measured in </a:t>
            </a:r>
            <a:r>
              <a:rPr lang="en-US" sz="2000" dirty="0" err="1" smtClean="0"/>
              <a:t>litres</a:t>
            </a:r>
            <a:r>
              <a:rPr lang="en-US" sz="2000" dirty="0" smtClean="0"/>
              <a:t>/sq. h</a:t>
            </a:r>
          </a:p>
          <a:p>
            <a:pPr algn="just"/>
            <a:r>
              <a:rPr lang="en-US" sz="2000" dirty="0" smtClean="0"/>
              <a:t>The flux or the flow rate in the membrane under laminar flow is governed by Hagen </a:t>
            </a:r>
            <a:r>
              <a:rPr lang="en-US" sz="2000" dirty="0" err="1" smtClean="0"/>
              <a:t>Poiseuille</a:t>
            </a:r>
            <a:r>
              <a:rPr lang="en-US" sz="2000" dirty="0" smtClean="0"/>
              <a:t> equation. This equation relates the pressure drop, path geometry and viscosity of fluid flowing through membrane under laminar condition.</a:t>
            </a:r>
          </a:p>
          <a:p>
            <a:pPr algn="just"/>
            <a:r>
              <a:rPr lang="en-US" sz="2000" dirty="0" smtClean="0"/>
              <a:t>Where average velocity , pressure drop , D is diameter of pores   µ is viscosity, L length of the pipe</a:t>
            </a:r>
          </a:p>
          <a:p>
            <a:endParaRPr lang="en-US" sz="2000" dirty="0" smtClean="0"/>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dirty="0" smtClean="0">
                <a:solidFill>
                  <a:srgbClr val="333399"/>
                </a:solidFill>
              </a:rPr>
              <a:t>Reverse Osmosis</a:t>
            </a:r>
            <a:endParaRPr lang="en-US" sz="3200" dirty="0">
              <a:solidFill>
                <a:srgbClr val="333399"/>
              </a:solidFill>
            </a:endParaRPr>
          </a:p>
        </p:txBody>
      </p:sp>
      <p:sp>
        <p:nvSpPr>
          <p:cNvPr id="3" name="Content Placeholder 2"/>
          <p:cNvSpPr>
            <a:spLocks noGrp="1"/>
          </p:cNvSpPr>
          <p:nvPr>
            <p:ph idx="1"/>
          </p:nvPr>
        </p:nvSpPr>
        <p:spPr>
          <a:xfrm>
            <a:off x="457200" y="838200"/>
            <a:ext cx="8229600" cy="5791200"/>
          </a:xfrm>
        </p:spPr>
        <p:txBody>
          <a:bodyPr/>
          <a:lstStyle/>
          <a:p>
            <a:pPr algn="just"/>
            <a:r>
              <a:rPr lang="en-US" sz="2000" dirty="0" smtClean="0"/>
              <a:t>RO membranes separate or retain solutes with a molecular weight greater than 150 Dalton (D).</a:t>
            </a:r>
          </a:p>
          <a:p>
            <a:pPr algn="just"/>
            <a:r>
              <a:rPr lang="en-US" sz="2000" dirty="0" smtClean="0"/>
              <a:t>It is basically dewatering process which operates at pressures at least five  to ten times higher than those employed for UF.</a:t>
            </a:r>
          </a:p>
          <a:p>
            <a:pPr algn="just"/>
            <a:r>
              <a:rPr lang="en-US" sz="2000" dirty="0" smtClean="0"/>
              <a:t>Hence fats, proteins, lactose and all </a:t>
            </a:r>
            <a:r>
              <a:rPr lang="en-US" sz="2000" dirty="0" err="1" smtClean="0"/>
              <a:t>undissociated</a:t>
            </a:r>
            <a:r>
              <a:rPr lang="en-US" sz="2000" dirty="0" smtClean="0"/>
              <a:t> minerals are retained and concentrated by the membranes and only water and some </a:t>
            </a:r>
            <a:r>
              <a:rPr lang="en-US" sz="2000" dirty="0" err="1" smtClean="0"/>
              <a:t>ionised</a:t>
            </a:r>
            <a:r>
              <a:rPr lang="en-US" sz="2000" dirty="0" smtClean="0"/>
              <a:t> minerals are allowed to pass with permeate.</a:t>
            </a:r>
          </a:p>
          <a:p>
            <a:pPr algn="just"/>
            <a:r>
              <a:rPr lang="en-US" sz="2000" dirty="0" smtClean="0"/>
              <a:t>If pressure greater than osmotic pressure of the solution is not applied, the osmosis will remain continue to equilibrate the concentration by diffusion of water molecules toward solution. </a:t>
            </a:r>
          </a:p>
          <a:p>
            <a:pPr algn="just"/>
            <a:r>
              <a:rPr lang="en-US" sz="2000" dirty="0" smtClean="0"/>
              <a:t>If the molecular weights of molecules to be separated/retained are less than 2000 to 3000 D, the osmotic pressure of the solution becomes significant, the operating pressure in RO is rather high for example from 20-100 bars to overcome the osmotic pressure. </a:t>
            </a:r>
          </a:p>
          <a:p>
            <a:pPr algn="just"/>
            <a:r>
              <a:rPr lang="en-US" sz="2000" dirty="0" smtClean="0"/>
              <a:t>On application of pressure in solution, it would reverse the flow and the RO process would starts with flow of water from solution to dilute solution/water. As a result the concentration of solution is increased.</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dirty="0" smtClean="0">
                <a:solidFill>
                  <a:srgbClr val="FF0000"/>
                </a:solidFill>
              </a:rPr>
              <a:t>Tubular Module and Hollow </a:t>
            </a:r>
            <a:r>
              <a:rPr lang="en-US" sz="2800" dirty="0" err="1" smtClean="0">
                <a:solidFill>
                  <a:srgbClr val="FF0000"/>
                </a:solidFill>
              </a:rPr>
              <a:t>Fibre</a:t>
            </a:r>
            <a:r>
              <a:rPr lang="en-US" sz="2800" dirty="0" smtClean="0">
                <a:solidFill>
                  <a:srgbClr val="FF0000"/>
                </a:solidFill>
              </a:rPr>
              <a:t> Module</a:t>
            </a:r>
            <a:endParaRPr lang="en-US" sz="2800" dirty="0">
              <a:solidFill>
                <a:srgbClr val="FF0000"/>
              </a:solidFill>
            </a:endParaRPr>
          </a:p>
        </p:txBody>
      </p:sp>
      <p:pic>
        <p:nvPicPr>
          <p:cNvPr id="3074" name="Picture 2" descr="C:\Users\jhangir\Downloads\20200422_003226.jpg"/>
          <p:cNvPicPr>
            <a:picLocks noGrp="1" noChangeAspect="1" noChangeArrowheads="1"/>
          </p:cNvPicPr>
          <p:nvPr>
            <p:ph idx="1"/>
          </p:nvPr>
        </p:nvPicPr>
        <p:blipFill>
          <a:blip r:embed="rId2" cstate="print"/>
          <a:srcRect/>
          <a:stretch>
            <a:fillRect/>
          </a:stretch>
        </p:blipFill>
        <p:spPr bwMode="auto">
          <a:xfrm>
            <a:off x="990600" y="1143000"/>
            <a:ext cx="7162800" cy="498316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2800" dirty="0" smtClean="0">
                <a:solidFill>
                  <a:srgbClr val="FF0000"/>
                </a:solidFill>
              </a:rPr>
              <a:t>Plate and Frame Module and Spiral wound Module</a:t>
            </a:r>
            <a:endParaRPr lang="en-US" sz="2800" dirty="0">
              <a:solidFill>
                <a:srgbClr val="FF0000"/>
              </a:solidFill>
            </a:endParaRPr>
          </a:p>
        </p:txBody>
      </p:sp>
      <p:pic>
        <p:nvPicPr>
          <p:cNvPr id="5122" name="Picture 2" descr="C:\Users\jhangir\Downloads\20200422_011715.jpg"/>
          <p:cNvPicPr>
            <a:picLocks noGrp="1" noChangeAspect="1" noChangeArrowheads="1"/>
          </p:cNvPicPr>
          <p:nvPr>
            <p:ph idx="1"/>
          </p:nvPr>
        </p:nvPicPr>
        <p:blipFill>
          <a:blip r:embed="rId2" cstate="print"/>
          <a:srcRect/>
          <a:stretch>
            <a:fillRect/>
          </a:stretch>
        </p:blipFill>
        <p:spPr bwMode="auto">
          <a:xfrm>
            <a:off x="1981200" y="1371600"/>
            <a:ext cx="4724400" cy="452596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lstStyle/>
          <a:p>
            <a:r>
              <a:rPr lang="en-US" sz="2800" b="1" dirty="0" smtClean="0">
                <a:solidFill>
                  <a:srgbClr val="FF0000"/>
                </a:solidFill>
              </a:rPr>
              <a:t>Applications of Membrane Technology in Dairy</a:t>
            </a:r>
            <a:endParaRPr lang="en-US" sz="2800" b="1" dirty="0">
              <a:solidFill>
                <a:srgbClr val="FF0000"/>
              </a:solidFill>
            </a:endParaRPr>
          </a:p>
        </p:txBody>
      </p:sp>
      <p:sp>
        <p:nvSpPr>
          <p:cNvPr id="3" name="Content Placeholder 2"/>
          <p:cNvSpPr>
            <a:spLocks noGrp="1"/>
          </p:cNvSpPr>
          <p:nvPr>
            <p:ph idx="1"/>
          </p:nvPr>
        </p:nvSpPr>
        <p:spPr>
          <a:xfrm>
            <a:off x="304800" y="914400"/>
            <a:ext cx="8610600" cy="5486400"/>
          </a:xfrm>
        </p:spPr>
        <p:txBody>
          <a:bodyPr/>
          <a:lstStyle/>
          <a:p>
            <a:r>
              <a:rPr lang="en-US" sz="2000" dirty="0" smtClean="0"/>
              <a:t>RO for Bulk Transportation of Raw Milk: Various operating parameters have been standardized for the optimization of the process of dewatering of milk through RO. It would reduce bulk and transportation cost</a:t>
            </a:r>
          </a:p>
          <a:p>
            <a:r>
              <a:rPr lang="en-US" sz="2000" dirty="0" smtClean="0"/>
              <a:t>Fractionation of Milk Proteins into various constituents having unique functional characteristics. Most of the milk proteins are separable depending upon selective screening from UF membrane process from skim milk. From largest size to least size the milk proteins are as follows:</a:t>
            </a:r>
          </a:p>
          <a:p>
            <a:pPr marL="857250" lvl="1" indent="-400050">
              <a:buFont typeface="+mj-lt"/>
              <a:buAutoNum type="romanLcPeriod"/>
            </a:pPr>
            <a:endParaRPr lang="en-US" sz="1600" dirty="0" smtClean="0"/>
          </a:p>
          <a:p>
            <a:pPr marL="800100" lvl="1" indent="-342900" algn="just">
              <a:buFont typeface="+mj-lt"/>
              <a:buAutoNum type="alphaLcPeriod"/>
            </a:pPr>
            <a:r>
              <a:rPr lang="en-US" sz="2000" dirty="0" smtClean="0"/>
              <a:t>Lipoproteins in milk fat globule membrane ≥ Casein micelles </a:t>
            </a:r>
            <a:r>
              <a:rPr lang="en-US" sz="2000" dirty="0" smtClean="0"/>
              <a:t>≥ </a:t>
            </a:r>
            <a:r>
              <a:rPr lang="en-US" sz="2000" dirty="0" err="1" smtClean="0"/>
              <a:t>Immunoglobulins</a:t>
            </a:r>
            <a:r>
              <a:rPr lang="en-US" sz="2000" dirty="0" smtClean="0"/>
              <a:t> </a:t>
            </a:r>
            <a:r>
              <a:rPr lang="en-US" sz="2000" dirty="0" smtClean="0"/>
              <a:t>≥ </a:t>
            </a:r>
            <a:r>
              <a:rPr lang="en-US" sz="2000" dirty="0" err="1" smtClean="0"/>
              <a:t>Lactoferrin</a:t>
            </a:r>
            <a:r>
              <a:rPr lang="en-US" sz="2000" dirty="0" smtClean="0"/>
              <a:t> serum albumin </a:t>
            </a:r>
            <a:r>
              <a:rPr lang="en-US" sz="2000" dirty="0" smtClean="0"/>
              <a:t>≥ </a:t>
            </a:r>
            <a:r>
              <a:rPr lang="en-US" sz="2000" dirty="0" smtClean="0"/>
              <a:t>ß-</a:t>
            </a:r>
            <a:r>
              <a:rPr lang="en-US" sz="2000" dirty="0" err="1" smtClean="0"/>
              <a:t>lactoglobulin</a:t>
            </a:r>
            <a:r>
              <a:rPr lang="en-US" sz="2000" dirty="0" smtClean="0"/>
              <a:t> </a:t>
            </a:r>
            <a:r>
              <a:rPr lang="en-US" sz="2000" dirty="0" smtClean="0"/>
              <a:t>≥ </a:t>
            </a:r>
            <a:r>
              <a:rPr lang="en-US" sz="2000" dirty="0" smtClean="0"/>
              <a:t> α-</a:t>
            </a:r>
            <a:r>
              <a:rPr lang="en-US" sz="2000" dirty="0" err="1" smtClean="0"/>
              <a:t>lactalbumin</a:t>
            </a:r>
            <a:r>
              <a:rPr lang="en-US" sz="2000" dirty="0" smtClean="0"/>
              <a:t> </a:t>
            </a:r>
            <a:r>
              <a:rPr lang="en-US" sz="2000" dirty="0" smtClean="0"/>
              <a:t>≥ </a:t>
            </a:r>
            <a:r>
              <a:rPr lang="en-US" sz="2000" dirty="0" smtClean="0"/>
              <a:t> casein –derived peptides.</a:t>
            </a:r>
          </a:p>
          <a:p>
            <a:pPr marL="339725" lvl="1" indent="-339725" algn="just">
              <a:buFont typeface="Arial" pitchFamily="34" charset="0"/>
              <a:buChar char="•"/>
            </a:pPr>
            <a:r>
              <a:rPr lang="en-US" sz="2000" dirty="0" err="1" smtClean="0"/>
              <a:t>Demineralisation</a:t>
            </a:r>
            <a:r>
              <a:rPr lang="en-US" sz="2000" dirty="0" smtClean="0"/>
              <a:t> and </a:t>
            </a:r>
            <a:r>
              <a:rPr lang="en-US" sz="2000" dirty="0" err="1" smtClean="0"/>
              <a:t>Delactosation</a:t>
            </a:r>
            <a:r>
              <a:rPr lang="en-US" sz="2000" dirty="0" smtClean="0"/>
              <a:t> of Dairy Products particularly whey.</a:t>
            </a:r>
          </a:p>
          <a:p>
            <a:pPr marL="339725" lvl="1" indent="-339725" algn="just">
              <a:buFont typeface="Arial" pitchFamily="34" charset="0"/>
              <a:buChar char="•"/>
            </a:pPr>
            <a:r>
              <a:rPr lang="en-US" sz="2000" dirty="0" smtClean="0"/>
              <a:t>NF allows selective rejection of low molecular weight species and particularly the </a:t>
            </a:r>
            <a:r>
              <a:rPr lang="en-US" sz="2000" dirty="0" err="1" smtClean="0"/>
              <a:t>monovalent</a:t>
            </a:r>
            <a:r>
              <a:rPr lang="en-US" sz="2000" dirty="0" smtClean="0"/>
              <a:t> ions during the course of concentration. The degree of </a:t>
            </a:r>
            <a:r>
              <a:rPr lang="en-US" sz="2000" dirty="0" err="1" smtClean="0"/>
              <a:t>demineralisation</a:t>
            </a:r>
            <a:r>
              <a:rPr lang="en-US" sz="2000" dirty="0" smtClean="0"/>
              <a:t> for rennet whey, cheese whey and acid casein whey provides more interesting challenges.</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Applications of Membrane Technology in Dairy</a:t>
            </a:r>
            <a:endParaRPr lang="en-US" sz="2800"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2000" dirty="0" smtClean="0"/>
              <a:t>Recycling water of condensate from evaporator by UF/RO processes. It will effectively removes impurities and help to recycle the water instead of wasting it.</a:t>
            </a:r>
          </a:p>
          <a:p>
            <a:pPr algn="just"/>
            <a:r>
              <a:rPr lang="en-US" sz="2000" dirty="0" smtClean="0"/>
              <a:t>Preparation of Biological Peptides: Membrane UF is used as the most appropriate tool for separating low molecular weight peptides and also free amino acids from protein substrate utilizing enzymes. </a:t>
            </a:r>
            <a:endParaRPr lang="en-US" sz="2000" dirty="0" smtClean="0"/>
          </a:p>
          <a:p>
            <a:pPr marL="857250" lvl="1" indent="-400050" algn="just">
              <a:buFont typeface="+mj-lt"/>
              <a:buAutoNum type="romanLcPeriod"/>
            </a:pPr>
            <a:r>
              <a:rPr lang="en-US" sz="2000" dirty="0" smtClean="0"/>
              <a:t>These biological peptides have been implicated in physiological roles such as bio-transfer of trace elements, </a:t>
            </a:r>
            <a:r>
              <a:rPr lang="en-US" sz="2000" dirty="0" err="1" smtClean="0"/>
              <a:t>immuno</a:t>
            </a:r>
            <a:r>
              <a:rPr lang="en-US" sz="2000" dirty="0" smtClean="0"/>
              <a:t>-modulation, </a:t>
            </a:r>
            <a:r>
              <a:rPr lang="en-US" sz="2000" dirty="0" err="1" smtClean="0"/>
              <a:t>antihypertension</a:t>
            </a:r>
            <a:r>
              <a:rPr lang="en-US" sz="2000" dirty="0" smtClean="0"/>
              <a:t>, </a:t>
            </a:r>
            <a:r>
              <a:rPr lang="en-US" sz="2000" dirty="0" err="1" smtClean="0"/>
              <a:t>antithrombosis</a:t>
            </a:r>
            <a:r>
              <a:rPr lang="en-US" sz="2000" dirty="0" smtClean="0"/>
              <a:t>, regulation of </a:t>
            </a:r>
            <a:r>
              <a:rPr lang="en-US" sz="2000" dirty="0" err="1" smtClean="0"/>
              <a:t>gastroitestinal</a:t>
            </a:r>
            <a:r>
              <a:rPr lang="en-US" sz="2000" dirty="0" smtClean="0"/>
              <a:t> tract and the general </a:t>
            </a:r>
            <a:r>
              <a:rPr lang="en-US" sz="2000" dirty="0" err="1" smtClean="0"/>
              <a:t>behaviour</a:t>
            </a:r>
            <a:r>
              <a:rPr lang="en-US" sz="2000" dirty="0" smtClean="0"/>
              <a:t>.</a:t>
            </a:r>
          </a:p>
          <a:p>
            <a:pPr algn="just"/>
            <a:endParaRPr lang="en-US" sz="2000" dirty="0" smtClean="0"/>
          </a:p>
          <a:p>
            <a:pPr algn="just"/>
            <a:r>
              <a:rPr lang="en-US" sz="2000" dirty="0" smtClean="0"/>
              <a:t>Production of </a:t>
            </a:r>
            <a:r>
              <a:rPr lang="en-US" sz="2000" dirty="0" err="1" smtClean="0"/>
              <a:t>Pasteurised</a:t>
            </a:r>
            <a:r>
              <a:rPr lang="en-US" sz="2000" dirty="0" smtClean="0"/>
              <a:t> milk with extended Shelf life: With the use of Micro-filtration process, the bacterial counts in skim milk is reduced by more than 99%. The permeate of MF is without bacteria and it would be </a:t>
            </a:r>
            <a:r>
              <a:rPr lang="en-US" sz="2000" dirty="0" err="1" smtClean="0"/>
              <a:t>standardised</a:t>
            </a:r>
            <a:r>
              <a:rPr lang="en-US" sz="2000" dirty="0" smtClean="0"/>
              <a:t> with cream permits production of superior quality of </a:t>
            </a:r>
            <a:r>
              <a:rPr lang="en-US" sz="2000" dirty="0" err="1" smtClean="0"/>
              <a:t>pasteurised</a:t>
            </a:r>
            <a:r>
              <a:rPr lang="en-US" sz="2000" dirty="0" smtClean="0"/>
              <a:t> milk with extended shelf life.</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Applications of Membrane Technology in Dairy</a:t>
            </a:r>
            <a:endParaRPr lang="en-US" sz="28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r>
              <a:rPr lang="en-US" sz="2000" dirty="0" smtClean="0"/>
              <a:t>Preparation of </a:t>
            </a:r>
            <a:r>
              <a:rPr lang="en-US" sz="2000" dirty="0" err="1" smtClean="0"/>
              <a:t>Rasogolla</a:t>
            </a:r>
            <a:r>
              <a:rPr lang="en-US" sz="2000" dirty="0" smtClean="0"/>
              <a:t> Mix Powder: Cow milk is </a:t>
            </a:r>
            <a:r>
              <a:rPr lang="en-US" sz="2000" dirty="0" err="1" smtClean="0"/>
              <a:t>ultafiltered</a:t>
            </a:r>
            <a:r>
              <a:rPr lang="en-US" sz="2000" dirty="0" smtClean="0"/>
              <a:t> to about 3- fold concentration to achieve a product containing all the milk proteins and part of minerals and lactose. To adjust similar to </a:t>
            </a:r>
            <a:r>
              <a:rPr lang="en-US" sz="2000" dirty="0" err="1" smtClean="0"/>
              <a:t>chhana</a:t>
            </a:r>
            <a:r>
              <a:rPr lang="en-US" sz="2000" dirty="0" smtClean="0"/>
              <a:t>, the UF </a:t>
            </a:r>
            <a:r>
              <a:rPr lang="en-US" sz="2000" dirty="0" err="1" smtClean="0"/>
              <a:t>retentate</a:t>
            </a:r>
            <a:r>
              <a:rPr lang="en-US" sz="2000" dirty="0" smtClean="0"/>
              <a:t> has to be </a:t>
            </a:r>
            <a:r>
              <a:rPr lang="en-US" sz="2000" dirty="0" err="1" smtClean="0"/>
              <a:t>diafiltered</a:t>
            </a:r>
            <a:r>
              <a:rPr lang="en-US" sz="2000" dirty="0" smtClean="0"/>
              <a:t>. The pasteurized cream is added to </a:t>
            </a:r>
            <a:r>
              <a:rPr lang="en-US" sz="2000" dirty="0" err="1" smtClean="0"/>
              <a:t>diafiltered</a:t>
            </a:r>
            <a:r>
              <a:rPr lang="en-US" sz="2000" dirty="0" smtClean="0"/>
              <a:t> </a:t>
            </a:r>
            <a:r>
              <a:rPr lang="en-US" sz="2000" dirty="0" err="1" smtClean="0"/>
              <a:t>retentate</a:t>
            </a:r>
            <a:r>
              <a:rPr lang="en-US" sz="2000" dirty="0" smtClean="0"/>
              <a:t> followed by spray drying adopting standard conditions.</a:t>
            </a:r>
          </a:p>
          <a:p>
            <a:pPr algn="just"/>
            <a:r>
              <a:rPr lang="en-US" sz="2000" dirty="0" smtClean="0"/>
              <a:t>Cheese Making: The use of UF is in the manufacture of soft Cheese. It increases the yield of cheese up to 10-30% due to entrapment of whey proteins and possibly additional bound </a:t>
            </a:r>
            <a:r>
              <a:rPr lang="en-US" sz="2000" dirty="0" err="1" smtClean="0"/>
              <a:t>wayer</a:t>
            </a:r>
            <a:r>
              <a:rPr lang="en-US" sz="2000" dirty="0" smtClean="0"/>
              <a:t> associated with the whey </a:t>
            </a:r>
            <a:r>
              <a:rPr lang="en-US" sz="2000" dirty="0" err="1" smtClean="0"/>
              <a:t>prteins</a:t>
            </a:r>
            <a:r>
              <a:rPr lang="en-US" sz="2000" dirty="0" smtClean="0"/>
              <a:t>. It reduces the energy requirement during heating and cooking steps.</a:t>
            </a:r>
          </a:p>
          <a:p>
            <a:pPr algn="just"/>
            <a:r>
              <a:rPr lang="en-US" sz="2000" dirty="0" smtClean="0"/>
              <a:t>Manufacture of low lactose Powder: Lactose intolerance is a global problem. UF can be employed to manufacture low lactose powder. Additional </a:t>
            </a:r>
            <a:r>
              <a:rPr lang="en-US" sz="2000" dirty="0" err="1" smtClean="0"/>
              <a:t>diafiltration</a:t>
            </a:r>
            <a:r>
              <a:rPr lang="en-US" sz="2000" dirty="0" smtClean="0"/>
              <a:t> treatment is employed to further reduce lactose.</a:t>
            </a:r>
          </a:p>
          <a:p>
            <a:pPr algn="just"/>
            <a:r>
              <a:rPr lang="en-US" sz="2000" dirty="0" smtClean="0"/>
              <a:t>Manufacture of Milk Concentrates and Nondairy whitener  based on UF &amp; </a:t>
            </a:r>
            <a:r>
              <a:rPr lang="en-US" sz="2000" dirty="0" err="1" smtClean="0"/>
              <a:t>diafiltration</a:t>
            </a:r>
            <a:r>
              <a:rPr lang="en-US" sz="2000" dirty="0" smtClean="0"/>
              <a:t> with protein purity of 50-85% of skim milk and drying of concentrates.</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563562"/>
          </a:xfrm>
        </p:spPr>
        <p:txBody>
          <a:bodyPr/>
          <a:lstStyle/>
          <a:p>
            <a:r>
              <a:rPr lang="en-US" sz="2800" b="1" dirty="0" smtClean="0">
                <a:solidFill>
                  <a:srgbClr val="FF0000"/>
                </a:solidFill>
              </a:rPr>
              <a:t>Application of Membrane Processing</a:t>
            </a:r>
            <a:endParaRPr lang="en-US" sz="2800" b="1" dirty="0">
              <a:solidFill>
                <a:srgbClr val="FF0000"/>
              </a:solidFill>
            </a:endParaRPr>
          </a:p>
        </p:txBody>
      </p:sp>
      <p:sp>
        <p:nvSpPr>
          <p:cNvPr id="3" name="Content Placeholder 2"/>
          <p:cNvSpPr>
            <a:spLocks noGrp="1"/>
          </p:cNvSpPr>
          <p:nvPr>
            <p:ph idx="1"/>
          </p:nvPr>
        </p:nvSpPr>
        <p:spPr>
          <a:xfrm>
            <a:off x="457200" y="762000"/>
            <a:ext cx="8229600" cy="5791200"/>
          </a:xfrm>
        </p:spPr>
        <p:txBody>
          <a:bodyPr/>
          <a:lstStyle/>
          <a:p>
            <a:pPr algn="just"/>
            <a:r>
              <a:rPr lang="en-US" sz="2000" dirty="0" smtClean="0"/>
              <a:t>Changing pattern of milk consumption is stressing on individual use of its components.</a:t>
            </a:r>
          </a:p>
          <a:p>
            <a:pPr algn="just"/>
            <a:r>
              <a:rPr lang="en-US" sz="2000" dirty="0" smtClean="0"/>
              <a:t>Whey which has high BOD value is being efficiently concentrated form protein . Then, the lactose in the permeate solution can also be handled by RO.</a:t>
            </a:r>
          </a:p>
          <a:p>
            <a:pPr algn="just"/>
            <a:r>
              <a:rPr lang="en-US" sz="2000" dirty="0" smtClean="0"/>
              <a:t>It saved energy in transportation, due to concentration.</a:t>
            </a:r>
          </a:p>
          <a:p>
            <a:pPr algn="just"/>
            <a:r>
              <a:rPr lang="en-US" sz="2000" dirty="0" smtClean="0"/>
              <a:t>Cheaper method of drying. Pumping is involved, as against evaporation of moisture.</a:t>
            </a:r>
          </a:p>
          <a:p>
            <a:pPr algn="just"/>
            <a:r>
              <a:rPr lang="en-US" sz="2000" dirty="0" smtClean="0"/>
              <a:t>Possibility of incorporating whey proteins into cheese.</a:t>
            </a:r>
          </a:p>
          <a:p>
            <a:pPr algn="just"/>
            <a:r>
              <a:rPr lang="en-US" sz="2000" dirty="0" smtClean="0"/>
              <a:t>Pollution due to whey is controlled, as whey contains lactose.</a:t>
            </a:r>
          </a:p>
          <a:p>
            <a:pPr algn="just"/>
            <a:r>
              <a:rPr lang="en-US" sz="2000" dirty="0" smtClean="0"/>
              <a:t>Milk also can be concentrated without damage to protein or changing </a:t>
            </a:r>
            <a:r>
              <a:rPr lang="en-US" sz="2000" dirty="0" err="1" smtClean="0"/>
              <a:t>flavour</a:t>
            </a:r>
            <a:r>
              <a:rPr lang="en-US" sz="2000" dirty="0" smtClean="0"/>
              <a:t> unlike in concentration and drying.</a:t>
            </a:r>
          </a:p>
          <a:p>
            <a:pPr algn="just"/>
            <a:r>
              <a:rPr lang="en-US" sz="2000" dirty="0" smtClean="0"/>
              <a:t>Other industrial uses, like water purification, fractionation &amp; concentration in Food and Pharmaceuticals, recovery of various components of waste for further use.</a:t>
            </a:r>
          </a:p>
          <a:p>
            <a:pPr algn="just">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r>
              <a:rPr lang="en-US" sz="2000" dirty="0" smtClean="0"/>
              <a:t/>
            </a:r>
            <a:br>
              <a:rPr lang="en-US" sz="2000" dirty="0" smtClean="0"/>
            </a:b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b="1" dirty="0" smtClean="0"/>
              <a:t/>
            </a:r>
            <a:br>
              <a:rPr lang="en-US" sz="2000" b="1" dirty="0" smtClean="0"/>
            </a:br>
            <a:endParaRPr lang="en-US" sz="2000" dirty="0" smtClean="0"/>
          </a:p>
          <a:p>
            <a:pPr>
              <a:buNone/>
            </a:pPr>
            <a:endParaRPr lang="en-US" sz="2000" dirty="0" smtClean="0"/>
          </a:p>
          <a:p>
            <a:pPr>
              <a:buNone/>
            </a:pPr>
            <a:r>
              <a:rPr lang="en-US" sz="2000" b="1" dirty="0" smtClean="0"/>
              <a:t/>
            </a:r>
            <a:br>
              <a:rPr lang="en-US" sz="2000" b="1" dirty="0" smtClean="0"/>
            </a:br>
            <a:endParaRPr lang="en-US" sz="2000" dirty="0" smtClean="0"/>
          </a:p>
          <a:p>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endParaRPr lang="en-US" sz="2000" dirty="0" smtClean="0"/>
          </a:p>
          <a:p>
            <a:pPr>
              <a:buNone/>
            </a:pPr>
            <a:endParaRPr lang="en-US" sz="2000" dirty="0" smtClean="0"/>
          </a:p>
          <a:p>
            <a:endParaRPr lang="en-US" sz="2000" dirty="0" smtClean="0"/>
          </a:p>
          <a:p>
            <a:pPr>
              <a:buNone/>
            </a:pPr>
            <a:endParaRPr lang="en-US" sz="2000" dirty="0" smtClean="0"/>
          </a:p>
          <a:p>
            <a:pPr>
              <a:buNone/>
            </a:pP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Types of Membrane Separation Processes</a:t>
            </a:r>
            <a:endParaRPr lang="en-US" sz="2800" dirty="0"/>
          </a:p>
        </p:txBody>
      </p:sp>
      <p:pic>
        <p:nvPicPr>
          <p:cNvPr id="1026" name="Picture 2" descr="C:\Users\jhangir\Desktop\membrane process.jpg"/>
          <p:cNvPicPr>
            <a:picLocks noGrp="1" noChangeAspect="1" noChangeArrowheads="1"/>
          </p:cNvPicPr>
          <p:nvPr>
            <p:ph idx="1"/>
          </p:nvPr>
        </p:nvPicPr>
        <p:blipFill>
          <a:blip r:embed="rId2"/>
          <a:srcRect/>
          <a:stretch>
            <a:fillRect/>
          </a:stretch>
        </p:blipFill>
        <p:spPr bwMode="auto">
          <a:xfrm>
            <a:off x="1371600" y="1600200"/>
            <a:ext cx="6400799" cy="4114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Membrane Processes in relation to molecular weight and sizes</a:t>
            </a:r>
            <a:endParaRPr lang="en-US" sz="2800" b="1" dirty="0">
              <a:solidFill>
                <a:srgbClr val="FF0000"/>
              </a:solidFill>
            </a:endParaRPr>
          </a:p>
        </p:txBody>
      </p:sp>
      <p:pic>
        <p:nvPicPr>
          <p:cNvPr id="2050" name="Picture 2" descr="C:\Users\jhangir\Desktop\Membrane processes in relation to Molecular weight and sizes of molecules.jpg"/>
          <p:cNvPicPr>
            <a:picLocks noGrp="1" noChangeAspect="1" noChangeArrowheads="1"/>
          </p:cNvPicPr>
          <p:nvPr>
            <p:ph idx="1"/>
          </p:nvPr>
        </p:nvPicPr>
        <p:blipFill>
          <a:blip r:embed="rId2"/>
          <a:srcRect/>
          <a:stretch>
            <a:fillRect/>
          </a:stretch>
        </p:blipFill>
        <p:spPr bwMode="auto">
          <a:xfrm>
            <a:off x="1143000" y="1524000"/>
            <a:ext cx="6781800" cy="4343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Membrane separation under Pressure</a:t>
            </a:r>
            <a:endParaRPr lang="en-US" sz="2800" b="1" dirty="0">
              <a:solidFill>
                <a:srgbClr val="FF0000"/>
              </a:solidFill>
            </a:endParaRPr>
          </a:p>
        </p:txBody>
      </p:sp>
      <p:pic>
        <p:nvPicPr>
          <p:cNvPr id="3074" name="Picture 2" descr="C:\Users\jhangir\Desktop\Membrane separation schematic diagram.jpg"/>
          <p:cNvPicPr>
            <a:picLocks noGrp="1" noChangeAspect="1" noChangeArrowheads="1"/>
          </p:cNvPicPr>
          <p:nvPr>
            <p:ph idx="1"/>
          </p:nvPr>
        </p:nvPicPr>
        <p:blipFill>
          <a:blip r:embed="rId2"/>
          <a:srcRect/>
          <a:stretch>
            <a:fillRect/>
          </a:stretch>
        </p:blipFill>
        <p:spPr bwMode="auto">
          <a:xfrm>
            <a:off x="674491" y="762000"/>
            <a:ext cx="7795018" cy="5867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400" b="1" dirty="0" err="1" smtClean="0">
                <a:solidFill>
                  <a:srgbClr val="FF0000"/>
                </a:solidFill>
              </a:rPr>
              <a:t>Ultrafiltration</a:t>
            </a:r>
            <a:r>
              <a:rPr lang="en-US" sz="2400" b="1" dirty="0" smtClean="0">
                <a:solidFill>
                  <a:srgbClr val="FF0000"/>
                </a:solidFill>
              </a:rPr>
              <a:t> (UF)</a:t>
            </a:r>
            <a:endParaRPr lang="en-US" sz="24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2000" dirty="0" smtClean="0"/>
              <a:t>A pressure driven membrane process (approx. 1 -10 bar)</a:t>
            </a:r>
          </a:p>
          <a:p>
            <a:pPr algn="just">
              <a:buNone/>
            </a:pPr>
            <a:endParaRPr lang="en-US" sz="2000" dirty="0" smtClean="0"/>
          </a:p>
          <a:p>
            <a:pPr algn="just"/>
            <a:r>
              <a:rPr lang="en-US" sz="2000" dirty="0" smtClean="0"/>
              <a:t>Separation and concentration of substances having a molecular weight between 10</a:t>
            </a:r>
            <a:r>
              <a:rPr lang="en-US" sz="2000" baseline="30000" dirty="0" smtClean="0"/>
              <a:t>3</a:t>
            </a:r>
            <a:r>
              <a:rPr lang="en-US" sz="2000" dirty="0" smtClean="0"/>
              <a:t> – 10</a:t>
            </a:r>
            <a:r>
              <a:rPr lang="en-US" sz="2000" baseline="30000" dirty="0" smtClean="0"/>
              <a:t>6</a:t>
            </a:r>
            <a:r>
              <a:rPr lang="en-US" sz="2000" dirty="0" smtClean="0"/>
              <a:t> Dalton.</a:t>
            </a:r>
          </a:p>
          <a:p>
            <a:pPr algn="just">
              <a:buNone/>
            </a:pPr>
            <a:endParaRPr lang="en-US" sz="2000" dirty="0" smtClean="0"/>
          </a:p>
          <a:p>
            <a:pPr algn="just"/>
            <a:r>
              <a:rPr lang="en-US" sz="2000" dirty="0" smtClean="0"/>
              <a:t>High molecular weight component, such as protein, and suspended solids are rejected as </a:t>
            </a:r>
            <a:r>
              <a:rPr lang="en-US" sz="2000" dirty="0" err="1" smtClean="0"/>
              <a:t>retentate</a:t>
            </a:r>
            <a:endParaRPr lang="en-US" sz="2000" dirty="0" smtClean="0"/>
          </a:p>
          <a:p>
            <a:pPr algn="just">
              <a:buNone/>
            </a:pPr>
            <a:endParaRPr lang="en-US" sz="2000" dirty="0" smtClean="0"/>
          </a:p>
          <a:p>
            <a:pPr algn="just"/>
            <a:r>
              <a:rPr lang="en-US" sz="2000" dirty="0" smtClean="0"/>
              <a:t>While all low molecular weight components such as lactose, salts and water pass through the membrane freely as permeate. </a:t>
            </a:r>
          </a:p>
          <a:p>
            <a:pPr algn="just">
              <a:buNone/>
            </a:pPr>
            <a:endParaRPr lang="en-US" sz="2000" dirty="0" smtClean="0"/>
          </a:p>
          <a:p>
            <a:pPr algn="just"/>
            <a:r>
              <a:rPr lang="en-US" sz="2000" dirty="0" smtClean="0"/>
              <a:t>No rejection of mono and disaccharides, salts, amino acids, organics &amp; inorganic acids or sodium hydroxide.</a:t>
            </a:r>
          </a:p>
          <a:p>
            <a:pPr>
              <a:buNone/>
            </a:pPr>
            <a:endParaRPr lang="en-US" sz="2000" dirty="0" smtClean="0"/>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609600"/>
          </a:xfrm>
        </p:spPr>
        <p:txBody>
          <a:bodyPr/>
          <a:lstStyle/>
          <a:p>
            <a:r>
              <a:rPr lang="en-US" sz="2400" b="1" dirty="0" smtClean="0">
                <a:solidFill>
                  <a:srgbClr val="FF0000"/>
                </a:solidFill>
              </a:rPr>
              <a:t>Characteristics of UF Membranes</a:t>
            </a:r>
            <a:endParaRPr lang="en-US" sz="2400" b="1" dirty="0">
              <a:solidFill>
                <a:srgbClr val="FF0000"/>
              </a:solidFill>
            </a:endParaRPr>
          </a:p>
        </p:txBody>
      </p:sp>
      <p:sp>
        <p:nvSpPr>
          <p:cNvPr id="3" name="Content Placeholder 2"/>
          <p:cNvSpPr>
            <a:spLocks noGrp="1"/>
          </p:cNvSpPr>
          <p:nvPr>
            <p:ph idx="1"/>
          </p:nvPr>
        </p:nvSpPr>
        <p:spPr>
          <a:xfrm>
            <a:off x="228600" y="990600"/>
            <a:ext cx="8686800" cy="5486400"/>
          </a:xfrm>
        </p:spPr>
        <p:txBody>
          <a:bodyPr/>
          <a:lstStyle/>
          <a:p>
            <a:r>
              <a:rPr lang="en-US" sz="2000" b="1" dirty="0" smtClean="0"/>
              <a:t>Characteristics</a:t>
            </a:r>
            <a:endParaRPr lang="en-US" sz="2000" dirty="0" smtClean="0"/>
          </a:p>
          <a:p>
            <a:r>
              <a:rPr lang="en-US" sz="2000" dirty="0" smtClean="0"/>
              <a:t>Membrane  :    Asymmetrical</a:t>
            </a:r>
          </a:p>
          <a:p>
            <a:r>
              <a:rPr lang="en-US" sz="2000" dirty="0" smtClean="0"/>
              <a:t>Thickness   :    150 – 250 µm</a:t>
            </a:r>
          </a:p>
          <a:p>
            <a:r>
              <a:rPr lang="en-US" sz="2000" dirty="0" smtClean="0"/>
              <a:t>Thin film      :    1 µm</a:t>
            </a:r>
          </a:p>
          <a:p>
            <a:r>
              <a:rPr lang="en-US" sz="2000" dirty="0" smtClean="0"/>
              <a:t>Pore size     :     0.2 – 0.02 µm</a:t>
            </a:r>
          </a:p>
          <a:p>
            <a:r>
              <a:rPr lang="en-US" sz="2000" dirty="0" smtClean="0"/>
              <a:t>Rejection     :   </a:t>
            </a:r>
            <a:r>
              <a:rPr lang="en-US" sz="2000" dirty="0" err="1" smtClean="0"/>
              <a:t>Retentate</a:t>
            </a:r>
            <a:r>
              <a:rPr lang="en-US" sz="2000" dirty="0" smtClean="0"/>
              <a:t> of Macro molecules, proteins, polysaccharides </a:t>
            </a:r>
          </a:p>
          <a:p>
            <a:r>
              <a:rPr lang="en-US" sz="2000" dirty="0" err="1" smtClean="0"/>
              <a:t>Filteration</a:t>
            </a:r>
            <a:r>
              <a:rPr lang="en-US" sz="2000" dirty="0" smtClean="0"/>
              <a:t>     :  Permeate of Small mol. Weight solutes (Lactose, salts, water)</a:t>
            </a:r>
          </a:p>
          <a:p>
            <a:r>
              <a:rPr lang="en-US" sz="2000" dirty="0" smtClean="0"/>
              <a:t>Membrane materials  : Ceramic, PSO, PVDC, CA, thin film</a:t>
            </a:r>
          </a:p>
          <a:p>
            <a:r>
              <a:rPr lang="en-US" sz="2000" dirty="0" smtClean="0"/>
              <a:t>Membrane module     :Tubular, hollow </a:t>
            </a:r>
            <a:r>
              <a:rPr lang="en-US" sz="2000" dirty="0" err="1" smtClean="0"/>
              <a:t>fibre</a:t>
            </a:r>
            <a:r>
              <a:rPr lang="en-US" sz="2000" dirty="0" smtClean="0"/>
              <a:t>, spiral wound, plate-and-frame</a:t>
            </a:r>
          </a:p>
          <a:p>
            <a:r>
              <a:rPr lang="en-US" sz="2000" dirty="0" smtClean="0"/>
              <a:t>Operating pressure     :1-10 bar</a:t>
            </a:r>
          </a:p>
          <a:p>
            <a:r>
              <a:rPr lang="en-US" sz="2000" dirty="0" smtClean="0"/>
              <a:t>Mechanism of membrane retention  :  Molecular screening</a:t>
            </a:r>
          </a:p>
          <a:p>
            <a:r>
              <a:rPr lang="en-US" sz="2000" dirty="0" smtClean="0"/>
              <a:t>Typical flux                  :30 – 300 lit/m</a:t>
            </a:r>
            <a:r>
              <a:rPr lang="en-US" sz="2000" baseline="30000" dirty="0" smtClean="0"/>
              <a:t>2</a:t>
            </a:r>
            <a:r>
              <a:rPr lang="en-US" sz="2000" dirty="0" smtClean="0"/>
              <a:t>h</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Microfiltration Process</a:t>
            </a:r>
            <a:endParaRPr lang="en-US" sz="2800" b="1" dirty="0">
              <a:solidFill>
                <a:srgbClr val="FF0000"/>
              </a:solidFill>
            </a:endParaRPr>
          </a:p>
        </p:txBody>
      </p:sp>
      <p:sp>
        <p:nvSpPr>
          <p:cNvPr id="3" name="Content Placeholder 2"/>
          <p:cNvSpPr>
            <a:spLocks noGrp="1"/>
          </p:cNvSpPr>
          <p:nvPr>
            <p:ph idx="1"/>
          </p:nvPr>
        </p:nvSpPr>
        <p:spPr>
          <a:xfrm>
            <a:off x="152400" y="685800"/>
            <a:ext cx="8839200" cy="6019800"/>
          </a:xfrm>
        </p:spPr>
        <p:txBody>
          <a:bodyPr/>
          <a:lstStyle/>
          <a:p>
            <a:pPr algn="just">
              <a:buFont typeface="Wingdings" pitchFamily="2" charset="2"/>
              <a:buChar char="§"/>
            </a:pPr>
            <a:r>
              <a:rPr lang="en-US" sz="2000" dirty="0" smtClean="0"/>
              <a:t>A pressure-driven employing pressures considerably lower than others especially Reverse Osmosis. </a:t>
            </a:r>
          </a:p>
          <a:p>
            <a:pPr algn="just">
              <a:buNone/>
            </a:pPr>
            <a:endParaRPr lang="en-US" sz="2000" dirty="0" smtClean="0"/>
          </a:p>
          <a:p>
            <a:pPr algn="just">
              <a:buFont typeface="Wingdings" pitchFamily="2" charset="2"/>
              <a:buChar char="§"/>
            </a:pPr>
            <a:r>
              <a:rPr lang="en-US" sz="2000" dirty="0" smtClean="0"/>
              <a:t>UF is considered to involve the processing of dissolved macromolecules, while MF involves separation of dispersed particles such as colloids, fat globules or cells. </a:t>
            </a:r>
          </a:p>
          <a:p>
            <a:pPr algn="just">
              <a:buFont typeface="Wingdings" pitchFamily="2" charset="2"/>
              <a:buChar char="§"/>
            </a:pPr>
            <a:endParaRPr lang="en-US" sz="2000" dirty="0" smtClean="0"/>
          </a:p>
          <a:p>
            <a:pPr algn="just">
              <a:buFont typeface="Wingdings" pitchFamily="2" charset="2"/>
              <a:buChar char="§"/>
            </a:pPr>
            <a:r>
              <a:rPr lang="en-US" sz="2000" dirty="0" smtClean="0"/>
              <a:t>MF can be considered to fall between UF and conventional filtration, although there is overlap at both ends of the spectrum</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Terms in relation to Membrane separation</a:t>
            </a:r>
            <a:endParaRPr lang="en-US" sz="28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2000" b="1" dirty="0" smtClean="0"/>
              <a:t>Retention Factor:</a:t>
            </a:r>
            <a:r>
              <a:rPr lang="en-US" sz="2000" dirty="0" smtClean="0"/>
              <a:t> It specifies the ability of a membrane to retain that molecule. R= (</a:t>
            </a:r>
            <a:r>
              <a:rPr lang="en-US" sz="2000" dirty="0" err="1" smtClean="0"/>
              <a:t>C</a:t>
            </a:r>
            <a:r>
              <a:rPr lang="en-US" sz="2000" baseline="-25000" dirty="0" err="1" smtClean="0"/>
              <a:t>f</a:t>
            </a:r>
            <a:r>
              <a:rPr lang="en-US" sz="2000" dirty="0" smtClean="0"/>
              <a:t> – C</a:t>
            </a:r>
            <a:r>
              <a:rPr lang="en-US" sz="2000" baseline="-25000" dirty="0" smtClean="0"/>
              <a:t>p /</a:t>
            </a:r>
            <a:r>
              <a:rPr lang="en-US" sz="2000" dirty="0" smtClean="0"/>
              <a:t> </a:t>
            </a:r>
            <a:r>
              <a:rPr lang="en-US" sz="2000" dirty="0" err="1" smtClean="0"/>
              <a:t>C</a:t>
            </a:r>
            <a:r>
              <a:rPr lang="en-US" sz="2000" baseline="-25000" dirty="0" err="1" smtClean="0"/>
              <a:t>f</a:t>
            </a:r>
            <a:r>
              <a:rPr lang="en-US" sz="2000" dirty="0" smtClean="0"/>
              <a:t> ), where, </a:t>
            </a:r>
            <a:r>
              <a:rPr lang="en-US" sz="2000" dirty="0" err="1" smtClean="0"/>
              <a:t>C</a:t>
            </a:r>
            <a:r>
              <a:rPr lang="en-US" sz="2000" baseline="-25000" dirty="0" err="1" smtClean="0"/>
              <a:t>f</a:t>
            </a:r>
            <a:r>
              <a:rPr lang="en-US" sz="2000" dirty="0" smtClean="0"/>
              <a:t> = Conc. of that molecule in feed and C</a:t>
            </a:r>
            <a:r>
              <a:rPr lang="en-US" sz="2000" baseline="-25000" dirty="0" smtClean="0"/>
              <a:t>p</a:t>
            </a:r>
            <a:r>
              <a:rPr lang="en-US" sz="2000" dirty="0" smtClean="0"/>
              <a:t> = Conc. Of that molecule  in permeate</a:t>
            </a:r>
          </a:p>
          <a:p>
            <a:pPr algn="just">
              <a:buNone/>
            </a:pPr>
            <a:endParaRPr lang="en-US" sz="2000" dirty="0" smtClean="0"/>
          </a:p>
          <a:p>
            <a:pPr algn="just"/>
            <a:r>
              <a:rPr lang="en-US" sz="2000" dirty="0" smtClean="0"/>
              <a:t>In Batch process where the concentrations are continually changing, R varies and then the realistic value can be,</a:t>
            </a:r>
          </a:p>
          <a:p>
            <a:pPr algn="just"/>
            <a:r>
              <a:rPr lang="en-US" sz="2000" dirty="0" err="1" smtClean="0"/>
              <a:t>Ln</a:t>
            </a:r>
            <a:r>
              <a:rPr lang="en-US" sz="2000" dirty="0" smtClean="0"/>
              <a:t> (C/Co) = R </a:t>
            </a:r>
            <a:r>
              <a:rPr lang="en-US" sz="2000" dirty="0" err="1" smtClean="0"/>
              <a:t>ln</a:t>
            </a:r>
            <a:r>
              <a:rPr lang="en-US" sz="2000" dirty="0" smtClean="0"/>
              <a:t> (Vo/V) where, Co = Initial concentration at Vo</a:t>
            </a:r>
          </a:p>
          <a:p>
            <a:pPr algn="just"/>
            <a:r>
              <a:rPr lang="en-US" sz="2000" dirty="0" smtClean="0"/>
              <a:t>C = Conc. at any other volume V</a:t>
            </a:r>
          </a:p>
          <a:p>
            <a:pPr algn="just"/>
            <a:endParaRPr lang="en-US" sz="2000" smtClean="0"/>
          </a:p>
          <a:p>
            <a:pPr algn="just">
              <a:buNone/>
            </a:pPr>
            <a:endParaRPr lang="en-US" sz="2000" dirty="0" smtClean="0"/>
          </a:p>
          <a:p>
            <a:pPr algn="just"/>
            <a:r>
              <a:rPr lang="en-US" sz="2000" b="1" dirty="0" smtClean="0"/>
              <a:t>Separation Factor (s) </a:t>
            </a:r>
            <a:r>
              <a:rPr lang="en-US" sz="2000" dirty="0" smtClean="0"/>
              <a:t>a measure of performance of the membrane in separating solvent and solute. S = C f / C p and R = 1 – (1/S)</a:t>
            </a:r>
          </a:p>
          <a:p>
            <a:pPr algn="just"/>
            <a:r>
              <a:rPr lang="en-US" sz="2000" dirty="0" smtClean="0"/>
              <a:t>S is a concept more appropriate to water purification than milk concentration.</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15152335</TotalTime>
  <Words>1117</Words>
  <Application>Microsoft Office PowerPoint</Application>
  <PresentationFormat>On-screen Show (4:3)</PresentationFormat>
  <Paragraphs>129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    Application of Membrane Processing: RO, UF, NF and MF   </vt:lpstr>
      <vt:lpstr>Application of Membrane Processing</vt:lpstr>
      <vt:lpstr>Types of Membrane Separation Processes</vt:lpstr>
      <vt:lpstr>Membrane Processes in relation to molecular weight and sizes</vt:lpstr>
      <vt:lpstr>Membrane separation under Pressure</vt:lpstr>
      <vt:lpstr>Ultrafiltration (UF)</vt:lpstr>
      <vt:lpstr>Characteristics of UF Membranes</vt:lpstr>
      <vt:lpstr>Microfiltration Process</vt:lpstr>
      <vt:lpstr>Terms in relation to Membrane separation</vt:lpstr>
      <vt:lpstr>Concentration Polarization </vt:lpstr>
      <vt:lpstr>Reverse Osmosis</vt:lpstr>
      <vt:lpstr>Tubular Module and Hollow Fibre Module</vt:lpstr>
      <vt:lpstr>Plate and Frame Module and Spiral wound Module</vt:lpstr>
      <vt:lpstr>Applications of Membrane Technology in Dairy</vt:lpstr>
      <vt:lpstr>Applications of Membrane Technology in Dairy</vt:lpstr>
      <vt:lpstr>Applications of Membrane Technology in Dairy</vt:lpstr>
      <vt:lpstr>Slide 17</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195</cp:revision>
  <dcterms:created xsi:type="dcterms:W3CDTF">2007-11-06T10:48:03Z</dcterms:created>
  <dcterms:modified xsi:type="dcterms:W3CDTF">2020-04-23T17:03:46Z</dcterms:modified>
</cp:coreProperties>
</file>