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270" r:id="rId3"/>
    <p:sldId id="271" r:id="rId4"/>
    <p:sldId id="272" r:id="rId5"/>
    <p:sldId id="300" r:id="rId6"/>
    <p:sldId id="274" r:id="rId7"/>
    <p:sldId id="275" r:id="rId8"/>
    <p:sldId id="307" r:id="rId9"/>
    <p:sldId id="301" r:id="rId10"/>
    <p:sldId id="276" r:id="rId11"/>
    <p:sldId id="278" r:id="rId12"/>
    <p:sldId id="302" r:id="rId13"/>
    <p:sldId id="342" r:id="rId14"/>
    <p:sldId id="333" r:id="rId15"/>
    <p:sldId id="334" r:id="rId16"/>
    <p:sldId id="335" r:id="rId17"/>
    <p:sldId id="336" r:id="rId18"/>
    <p:sldId id="337" r:id="rId19"/>
    <p:sldId id="338" r:id="rId20"/>
    <p:sldId id="339" r:id="rId21"/>
    <p:sldId id="340" r:id="rId22"/>
    <p:sldId id="341" r:id="rId23"/>
    <p:sldId id="287" r:id="rId24"/>
    <p:sldId id="34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4" autoAdjust="0"/>
    <p:restoredTop sz="86441" autoAdjust="0"/>
  </p:normalViewPr>
  <p:slideViewPr>
    <p:cSldViewPr>
      <p:cViewPr varScale="1">
        <p:scale>
          <a:sx n="46" d="100"/>
          <a:sy n="46" d="100"/>
        </p:scale>
        <p:origin x="619" y="53"/>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1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84123-474A-4A4E-A8EF-FA720089310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EF5F145-6DC0-4082-A7CA-12D47BF9C01A}">
      <dgm:prSet/>
      <dgm:spPr/>
      <dgm:t>
        <a:bodyPr/>
        <a:lstStyle/>
        <a:p>
          <a:pPr rtl="0"/>
          <a:r>
            <a:rPr lang="en-US" dirty="0" smtClean="0"/>
            <a:t>Thanks</a:t>
          </a:r>
          <a:endParaRPr lang="en-US" dirty="0"/>
        </a:p>
      </dgm:t>
    </dgm:pt>
    <dgm:pt modelId="{54B8746B-0079-45D2-A31D-3C553635C224}" type="parTrans" cxnId="{B9A4EAF0-AE3B-41A2-9804-3728C236B09D}">
      <dgm:prSet/>
      <dgm:spPr/>
      <dgm:t>
        <a:bodyPr/>
        <a:lstStyle/>
        <a:p>
          <a:endParaRPr lang="en-US"/>
        </a:p>
      </dgm:t>
    </dgm:pt>
    <dgm:pt modelId="{480AF1F7-5FE7-4F9C-A854-19A3834E9ED1}" type="sibTrans" cxnId="{B9A4EAF0-AE3B-41A2-9804-3728C236B09D}">
      <dgm:prSet/>
      <dgm:spPr/>
      <dgm:t>
        <a:bodyPr/>
        <a:lstStyle/>
        <a:p>
          <a:endParaRPr lang="en-US"/>
        </a:p>
      </dgm:t>
    </dgm:pt>
    <dgm:pt modelId="{D57639BD-E892-4E7E-84CA-866B82397BF5}" type="pres">
      <dgm:prSet presAssocID="{01984123-474A-4A4E-A8EF-FA7200893106}" presName="Name0" presStyleCnt="0">
        <dgm:presLayoutVars>
          <dgm:dir/>
          <dgm:animLvl val="lvl"/>
          <dgm:resizeHandles val="exact"/>
        </dgm:presLayoutVars>
      </dgm:prSet>
      <dgm:spPr/>
      <dgm:t>
        <a:bodyPr/>
        <a:lstStyle/>
        <a:p>
          <a:endParaRPr lang="en-US"/>
        </a:p>
      </dgm:t>
    </dgm:pt>
    <dgm:pt modelId="{C9EDC813-6921-4EDB-9AB6-A52F17FF03B3}" type="pres">
      <dgm:prSet presAssocID="{7EF5F145-6DC0-4082-A7CA-12D47BF9C01A}" presName="linNode" presStyleCnt="0"/>
      <dgm:spPr/>
    </dgm:pt>
    <dgm:pt modelId="{3B16FE7F-AF0B-4DD2-92C6-69EDDFADF806}" type="pres">
      <dgm:prSet presAssocID="{7EF5F145-6DC0-4082-A7CA-12D47BF9C01A}" presName="parentText" presStyleLbl="node1" presStyleIdx="0" presStyleCnt="1">
        <dgm:presLayoutVars>
          <dgm:chMax val="1"/>
          <dgm:bulletEnabled val="1"/>
        </dgm:presLayoutVars>
      </dgm:prSet>
      <dgm:spPr/>
      <dgm:t>
        <a:bodyPr/>
        <a:lstStyle/>
        <a:p>
          <a:endParaRPr lang="en-US"/>
        </a:p>
      </dgm:t>
    </dgm:pt>
  </dgm:ptLst>
  <dgm:cxnLst>
    <dgm:cxn modelId="{B9A4EAF0-AE3B-41A2-9804-3728C236B09D}" srcId="{01984123-474A-4A4E-A8EF-FA7200893106}" destId="{7EF5F145-6DC0-4082-A7CA-12D47BF9C01A}" srcOrd="0" destOrd="0" parTransId="{54B8746B-0079-45D2-A31D-3C553635C224}" sibTransId="{480AF1F7-5FE7-4F9C-A854-19A3834E9ED1}"/>
    <dgm:cxn modelId="{5649DD3E-C809-4213-AC7B-6DAADF745510}" type="presOf" srcId="{01984123-474A-4A4E-A8EF-FA7200893106}" destId="{D57639BD-E892-4E7E-84CA-866B82397BF5}" srcOrd="0" destOrd="0" presId="urn:microsoft.com/office/officeart/2005/8/layout/vList5"/>
    <dgm:cxn modelId="{E4DB63F3-7564-417A-9870-DC0C651283AA}" type="presOf" srcId="{7EF5F145-6DC0-4082-A7CA-12D47BF9C01A}" destId="{3B16FE7F-AF0B-4DD2-92C6-69EDDFADF806}" srcOrd="0" destOrd="0" presId="urn:microsoft.com/office/officeart/2005/8/layout/vList5"/>
    <dgm:cxn modelId="{B61C90EE-A2DB-48F8-B294-777188F841B6}" type="presParOf" srcId="{D57639BD-E892-4E7E-84CA-866B82397BF5}" destId="{C9EDC813-6921-4EDB-9AB6-A52F17FF03B3}" srcOrd="0" destOrd="0" presId="urn:microsoft.com/office/officeart/2005/8/layout/vList5"/>
    <dgm:cxn modelId="{780FC71B-5488-4BB0-B095-B2437C92BE51}" type="presParOf" srcId="{C9EDC813-6921-4EDB-9AB6-A52F17FF03B3}" destId="{3B16FE7F-AF0B-4DD2-92C6-69EDDFADF80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6FE7F-AF0B-4DD2-92C6-69EDDFADF806}">
      <dsp:nvSpPr>
        <dsp:cNvPr id="0" name=""/>
        <dsp:cNvSpPr/>
      </dsp:nvSpPr>
      <dsp:spPr>
        <a:xfrm>
          <a:off x="2633471" y="0"/>
          <a:ext cx="2962656" cy="4389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rtl="0">
            <a:lnSpc>
              <a:spcPct val="90000"/>
            </a:lnSpc>
            <a:spcBef>
              <a:spcPct val="0"/>
            </a:spcBef>
            <a:spcAft>
              <a:spcPct val="35000"/>
            </a:spcAft>
          </a:pPr>
          <a:r>
            <a:rPr lang="en-US" sz="6000" kern="1200" dirty="0" smtClean="0"/>
            <a:t>Thanks</a:t>
          </a:r>
          <a:endParaRPr lang="en-US" sz="6000" kern="1200" dirty="0"/>
        </a:p>
      </dsp:txBody>
      <dsp:txXfrm>
        <a:off x="2778096" y="144625"/>
        <a:ext cx="2673406" cy="40998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905000"/>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sz="5400" b="1" dirty="0" smtClean="0">
                <a:solidFill>
                  <a:srgbClr val="FF0000"/>
                </a:solidFill>
              </a:rPr>
              <a:t>MANAGEMENT OF COMMERCIAL POULTRY</a:t>
            </a:r>
            <a:r>
              <a:rPr lang="en-US" b="1" dirty="0" smtClean="0"/>
              <a:t/>
            </a:r>
            <a:br>
              <a:rPr lang="en-US" b="1" dirty="0" smtClean="0"/>
            </a:br>
            <a:endParaRPr lang="en-US" b="1" dirty="0"/>
          </a:p>
        </p:txBody>
      </p:sp>
      <p:sp>
        <p:nvSpPr>
          <p:cNvPr id="3" name="Content Placeholder 2"/>
          <p:cNvSpPr>
            <a:spLocks noGrp="1"/>
          </p:cNvSpPr>
          <p:nvPr>
            <p:ph idx="1"/>
          </p:nvPr>
        </p:nvSpPr>
        <p:spPr>
          <a:xfrm>
            <a:off x="457200" y="3657600"/>
            <a:ext cx="8229600" cy="2163763"/>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a:buNone/>
            </a:pPr>
            <a:endParaRPr lang="en-US" dirty="0" smtClean="0"/>
          </a:p>
          <a:p>
            <a:pPr marL="0" indent="0">
              <a:buNone/>
            </a:pPr>
            <a:r>
              <a:rPr lang="en-US" dirty="0" smtClean="0"/>
              <a:t> </a:t>
            </a:r>
            <a:r>
              <a:rPr lang="en-US" b="1" dirty="0" smtClean="0">
                <a:solidFill>
                  <a:srgbClr val="0070C0"/>
                </a:solidFill>
                <a:latin typeface="Times New Roman" panose="02020603050405020304" pitchFamily="18" charset="0"/>
                <a:cs typeface="Times New Roman" panose="02020603050405020304" pitchFamily="18" charset="0"/>
              </a:rPr>
              <a:t>By:</a:t>
            </a:r>
          </a:p>
          <a:p>
            <a:pPr>
              <a:buNone/>
            </a:pPr>
            <a:r>
              <a:rPr lang="en-US" b="1" dirty="0" smtClean="0">
                <a:solidFill>
                  <a:srgbClr val="0070C0"/>
                </a:solidFill>
                <a:latin typeface="Times New Roman" panose="02020603050405020304" pitchFamily="18" charset="0"/>
                <a:cs typeface="Times New Roman" panose="02020603050405020304" pitchFamily="18" charset="0"/>
              </a:rPr>
              <a:t>                </a:t>
            </a:r>
            <a:r>
              <a:rPr lang="en-US" sz="4300" b="1" dirty="0" smtClean="0">
                <a:solidFill>
                  <a:srgbClr val="0070C0"/>
                </a:solidFill>
                <a:latin typeface="Times New Roman" panose="02020603050405020304" pitchFamily="18" charset="0"/>
                <a:cs typeface="Times New Roman" panose="02020603050405020304" pitchFamily="18" charset="0"/>
              </a:rPr>
              <a:t>Dr. </a:t>
            </a:r>
            <a:r>
              <a:rPr lang="en-US" sz="4300" b="1" dirty="0" err="1" smtClean="0">
                <a:solidFill>
                  <a:srgbClr val="0070C0"/>
                </a:solidFill>
                <a:latin typeface="Times New Roman" panose="02020603050405020304" pitchFamily="18" charset="0"/>
                <a:cs typeface="Times New Roman" panose="02020603050405020304" pitchFamily="18" charset="0"/>
              </a:rPr>
              <a:t>Ravikant</a:t>
            </a:r>
            <a:r>
              <a:rPr lang="en-US" sz="4300" b="1" dirty="0" smtClean="0">
                <a:solidFill>
                  <a:srgbClr val="0070C0"/>
                </a:solidFill>
                <a:latin typeface="Times New Roman" panose="02020603050405020304" pitchFamily="18" charset="0"/>
                <a:cs typeface="Times New Roman" panose="02020603050405020304" pitchFamily="18" charset="0"/>
              </a:rPr>
              <a:t> Nirala</a:t>
            </a:r>
            <a:endParaRPr lang="en-US" b="1" dirty="0" smtClean="0">
              <a:solidFill>
                <a:srgbClr val="0070C0"/>
              </a:solidFill>
              <a:latin typeface="Times New Roman" panose="02020603050405020304" pitchFamily="18" charset="0"/>
              <a:cs typeface="Times New Roman" panose="02020603050405020304" pitchFamily="18" charset="0"/>
            </a:endParaRPr>
          </a:p>
          <a:p>
            <a:pPr>
              <a:buNone/>
            </a:pPr>
            <a:r>
              <a:rPr lang="en-US" b="1" dirty="0" smtClean="0">
                <a:solidFill>
                  <a:srgbClr val="0070C0"/>
                </a:solidFill>
                <a:latin typeface="Times New Roman" panose="02020603050405020304" pitchFamily="18" charset="0"/>
                <a:cs typeface="Times New Roman" panose="02020603050405020304" pitchFamily="18" charset="0"/>
              </a:rPr>
              <a:t>                Assistant Professor, LPM, BVC, Patna</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99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Autofit/>
          </a:bodyPr>
          <a:lstStyle/>
          <a:p>
            <a:pPr algn="just"/>
            <a:r>
              <a:rPr lang="en-GB" sz="2400" dirty="0" smtClean="0"/>
              <a:t> clean bulbs. Replace burnt out bulbs each day.</a:t>
            </a:r>
            <a:endParaRPr lang="en-US" sz="2400" dirty="0" smtClean="0"/>
          </a:p>
          <a:p>
            <a:pPr algn="just"/>
            <a:r>
              <a:rPr lang="en-GB" sz="2400" dirty="0" smtClean="0"/>
              <a:t>(e)   Intensity of light at bird level can be increased by use of right type of reflectors. A clean reflector     will increase the light intensity at birds’ level by 50 %. Flat type reflector should be preferred instead of cone shape. Reflector should be 10-12 inches in diameter.</a:t>
            </a:r>
            <a:endParaRPr lang="en-US" sz="2400" dirty="0" smtClean="0"/>
          </a:p>
          <a:p>
            <a:pPr algn="just"/>
            <a:r>
              <a:rPr lang="en-GB" sz="2400" dirty="0" smtClean="0"/>
              <a:t>(f)   Forty watt bulb per 200 sq. ft. area should be provided.</a:t>
            </a:r>
          </a:p>
          <a:p>
            <a:r>
              <a:rPr lang="en-GB" sz="2400" b="1" dirty="0" smtClean="0"/>
              <a:t>Broilers :</a:t>
            </a:r>
            <a:endParaRPr lang="en-US" sz="2400" dirty="0" smtClean="0"/>
          </a:p>
          <a:p>
            <a:r>
              <a:rPr lang="en-GB" sz="2400" b="1" dirty="0" smtClean="0"/>
              <a:t>Broilers should be provided 24 hours light for all the 8 weeks to obtain maximum weight gain.</a:t>
            </a:r>
            <a:endParaRPr lang="en-US" sz="2400" dirty="0" smtClean="0"/>
          </a:p>
          <a:p>
            <a:r>
              <a:rPr lang="en-GB" sz="2400" b="1" dirty="0" smtClean="0"/>
              <a:t>(5) Provision of Laying</a:t>
            </a:r>
            <a:r>
              <a:rPr lang="en-GB" sz="2400" dirty="0" smtClean="0"/>
              <a:t> </a:t>
            </a:r>
            <a:r>
              <a:rPr lang="en-GB" sz="2400" b="1" dirty="0" smtClean="0"/>
              <a:t>Nests</a:t>
            </a:r>
            <a:endParaRPr lang="en-US" sz="2400" dirty="0" smtClean="0"/>
          </a:p>
          <a:p>
            <a:r>
              <a:rPr lang="en-GB" sz="2400" b="1" dirty="0" smtClean="0"/>
              <a:t>(6) Collection of eggs</a:t>
            </a:r>
            <a:endParaRPr lang="en-US" sz="2400" dirty="0" smtClean="0"/>
          </a:p>
          <a:p>
            <a:r>
              <a:rPr lang="en-GB" sz="2400" b="1" dirty="0" smtClean="0"/>
              <a:t>(7) Culling</a:t>
            </a:r>
            <a:endParaRPr lang="en-US" sz="2400" dirty="0" smtClean="0"/>
          </a:p>
          <a:p>
            <a:r>
              <a:rPr lang="en-GB" sz="2400" b="1" dirty="0" smtClean="0"/>
              <a:t>(8) </a:t>
            </a:r>
            <a:r>
              <a:rPr lang="en-GB" sz="2400" b="1" dirty="0" err="1" smtClean="0"/>
              <a:t>Deworming</a:t>
            </a:r>
            <a:endParaRPr lang="en-US" sz="2400" dirty="0" smtClean="0"/>
          </a:p>
          <a:p>
            <a:r>
              <a:rPr lang="en-GB" sz="2400" b="1" dirty="0" smtClean="0"/>
              <a:t>(9) Provision of Perches or Roosts</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00800" cy="563562"/>
          </a:xfrm>
        </p:spPr>
        <p:txBody>
          <a:bodyPr>
            <a:normAutofit fontScale="90000"/>
          </a:bodyPr>
          <a:lstStyle/>
          <a:p>
            <a:r>
              <a:rPr lang="en-GB" b="1" dirty="0" smtClean="0"/>
              <a:t/>
            </a:r>
            <a:br>
              <a:rPr lang="en-GB" b="1" dirty="0" smtClean="0"/>
            </a:br>
            <a:r>
              <a:rPr lang="en-GB" b="1" dirty="0" smtClean="0">
                <a:solidFill>
                  <a:srgbClr val="FF0000"/>
                </a:solidFill>
              </a:rPr>
              <a:t>Poultry house construction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381000" y="990600"/>
            <a:ext cx="8229600" cy="5486400"/>
          </a:xfrm>
        </p:spPr>
        <p:txBody>
          <a:bodyPr>
            <a:noAutofit/>
          </a:bodyPr>
          <a:lstStyle/>
          <a:p>
            <a:pPr lvl="0"/>
            <a:r>
              <a:rPr lang="en-GB" sz="1600" b="1" dirty="0" smtClean="0"/>
              <a:t>Orientation:</a:t>
            </a:r>
            <a:r>
              <a:rPr lang="en-GB" sz="1600" dirty="0" smtClean="0"/>
              <a:t> Under tropical conditions the poultry have orientation should be North-South i.e. width extending from north to south and length extending from east to west. Such orientation not only avoids direct sun light radiation into the poultry house, but also minimize the spacing of rain water into poultry houses.</a:t>
            </a:r>
            <a:endParaRPr lang="en-US" sz="1600" dirty="0" smtClean="0"/>
          </a:p>
          <a:p>
            <a:pPr lvl="0"/>
            <a:r>
              <a:rPr lang="en-GB" sz="1600" b="1" dirty="0" smtClean="0"/>
              <a:t>Width of house:</a:t>
            </a:r>
            <a:r>
              <a:rPr lang="en-GB" sz="1600" dirty="0" smtClean="0"/>
              <a:t> Width of open sided poultry house should be between 18-22 feet and never more than 24 feet. Houses wider than this will not be able to provide ample ventilation during hot weather. Houses wider than this will also demand additional interior support that may also interfere with equipment or manure removal.</a:t>
            </a:r>
            <a:endParaRPr lang="en-US" sz="1600" dirty="0" smtClean="0"/>
          </a:p>
          <a:p>
            <a:pPr lvl="0"/>
            <a:r>
              <a:rPr lang="en-GB" sz="1600" b="1" dirty="0" smtClean="0"/>
              <a:t>length of house:</a:t>
            </a:r>
            <a:r>
              <a:rPr lang="en-GB" sz="1600" dirty="0" smtClean="0"/>
              <a:t> Any convenient length. Because automatic feeding equipment will limit the length of the poultry house, the equipment manufacture should be consulted about the optimum length of the feeding system.</a:t>
            </a:r>
            <a:endParaRPr lang="en-US" sz="1600" dirty="0" smtClean="0"/>
          </a:p>
          <a:p>
            <a:pPr lvl="0"/>
            <a:r>
              <a:rPr lang="en-GB" sz="1600" b="1" dirty="0" smtClean="0"/>
              <a:t>Height of house: </a:t>
            </a:r>
            <a:r>
              <a:rPr lang="en-GB" sz="1600" dirty="0" smtClean="0"/>
              <a:t>Most open sided house have a stud that is 8 feet long. The stud represents the distance from the foundation to the roof line.</a:t>
            </a:r>
            <a:endParaRPr lang="en-US" sz="1600" dirty="0" smtClean="0"/>
          </a:p>
          <a:p>
            <a:r>
              <a:rPr lang="en-GB" sz="1600" dirty="0" smtClean="0"/>
              <a:t>In areas when the temperature is exceptionally high throughout the year, the stud length be increased to 10 feet.</a:t>
            </a:r>
            <a:endParaRPr lang="en-US" sz="1600" dirty="0" smtClean="0"/>
          </a:p>
          <a:p>
            <a:r>
              <a:rPr lang="en-GB" sz="1600" dirty="0" smtClean="0"/>
              <a:t>High rise houses, with manure storage areas below the cages or slates should be as high as 14 feet or more the eaves.</a:t>
            </a:r>
            <a:endParaRPr lang="en-US" sz="1600" dirty="0" smtClean="0"/>
          </a:p>
          <a:p>
            <a:pPr lvl="0"/>
            <a:r>
              <a:rPr lang="en-GB" sz="1600" b="1" dirty="0" smtClean="0"/>
              <a:t>Floor: </a:t>
            </a:r>
            <a:r>
              <a:rPr lang="en-GB" sz="1600" dirty="0" smtClean="0"/>
              <a:t>The floor of each poultry house should be elevated by at least 30 cm from outside ground level to prevent seepage and rain water entering into the poultry house. The top of the floor should be finished with cement concrete or covered with granite or cement slabs, for efficient cleaning and disinfection.</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Autofit/>
          </a:bodyPr>
          <a:lstStyle/>
          <a:p>
            <a:pPr lvl="0"/>
            <a:r>
              <a:rPr lang="en-GB" sz="1600" b="1" dirty="0" smtClean="0"/>
              <a:t>Walls:</a:t>
            </a:r>
            <a:r>
              <a:rPr lang="en-GB" sz="1600" dirty="0" smtClean="0"/>
              <a:t> In open sided tropical houses the wall side should not be more than 30 cm height except the pillars. In case of cage house there should not be any long axis side wall above the floor level, for allowing optional cross ventilation and quick drying of cage manure. The space between the top of the side wall and roof, at eaves would be covered with 1-2 cm size, 20-22 gauge, G.I. wire mesh.</a:t>
            </a:r>
            <a:endParaRPr lang="en-US" sz="1600" dirty="0" smtClean="0"/>
          </a:p>
          <a:p>
            <a:pPr lvl="0"/>
            <a:r>
              <a:rPr lang="en-GB" sz="1600" b="1" dirty="0" smtClean="0"/>
              <a:t>Roof:</a:t>
            </a:r>
            <a:r>
              <a:rPr lang="en-GB" sz="1600" dirty="0" smtClean="0"/>
              <a:t> poultry house roofing may be covered with straw, coconut leaves, light roof, plastic, aluminum or asbestos sheet depending upon the planning and budget of the farmer. Local availability, environment condition and cost factor must be thoroughly probed. The overhang should be extended by at least 3 to 5 feet on either side depending on the height. This protects the birds from exposure to direct sun light and splashing of  rain water.</a:t>
            </a:r>
            <a:endParaRPr lang="en-US" sz="1600" dirty="0" smtClean="0"/>
          </a:p>
          <a:p>
            <a:pPr lvl="0"/>
            <a:r>
              <a:rPr lang="en-GB" sz="1600" b="1" dirty="0" smtClean="0"/>
              <a:t>Partition:</a:t>
            </a:r>
            <a:r>
              <a:rPr lang="en-GB" sz="1600" dirty="0" smtClean="0"/>
              <a:t> Each poultry house may be partitioned into pens of different length depending upon the number of bird per batch. This will be applicable to broiler house where the birds are old in batches. Partitioning of houses also found in layer house for easy maintenance. The partition walls between pens should be 10-15 cm thick and 3</a:t>
            </a:r>
            <a:r>
              <a:rPr lang="en-GB" sz="1600" baseline="30000" dirty="0" smtClean="0"/>
              <a:t>,</a:t>
            </a:r>
            <a:r>
              <a:rPr lang="en-GB" sz="1600" dirty="0" smtClean="0"/>
              <a:t>-5</a:t>
            </a:r>
            <a:r>
              <a:rPr lang="en-GB" sz="1600" baseline="30000" dirty="0" smtClean="0"/>
              <a:t>, </a:t>
            </a:r>
            <a:r>
              <a:rPr lang="en-GB" sz="1600" dirty="0" smtClean="0"/>
              <a:t>height to prevent jumping of birds from one pen to other. The top of the wall shall be tapered of towards the </a:t>
            </a:r>
            <a:r>
              <a:rPr lang="en-GB" sz="1600" dirty="0" err="1" smtClean="0"/>
              <a:t>center</a:t>
            </a:r>
            <a:r>
              <a:rPr lang="en-GB" sz="1600" dirty="0" smtClean="0"/>
              <a:t> to prevent perching of birds.</a:t>
            </a:r>
            <a:endParaRPr lang="en-US" sz="1600" dirty="0" smtClean="0"/>
          </a:p>
          <a:p>
            <a:r>
              <a:rPr lang="en-GB" sz="1600" dirty="0" smtClean="0"/>
              <a:t>In the case of layers, brooder stage and grower stage may be reared in a single house with layer house separately or separate houses for brooder, grower and layer may also be provided.</a:t>
            </a:r>
            <a:endParaRPr lang="en-US" sz="1600" dirty="0" smtClean="0"/>
          </a:p>
          <a:p>
            <a:pPr lvl="0"/>
            <a:r>
              <a:rPr lang="en-GB" sz="1600" b="1" dirty="0" smtClean="0"/>
              <a:t>Building material of construction: </a:t>
            </a:r>
            <a:r>
              <a:rPr lang="en-GB" sz="1600" dirty="0" smtClean="0"/>
              <a:t>Choice of selecting the roofing material depend upon the structural strength required, the isolative characteristic, availability, cost of material etc.</a:t>
            </a:r>
            <a:endParaRPr lang="en-US" sz="1600" dirty="0" smtClean="0"/>
          </a:p>
          <a:p>
            <a:r>
              <a:rPr lang="en-GB" sz="1600" b="1" dirty="0" smtClean="0"/>
              <a:t>             </a:t>
            </a:r>
            <a:r>
              <a:rPr lang="en-GB" sz="1600" dirty="0" smtClean="0"/>
              <a:t>Asbestos sheets or tiles are most commonly used roofing materials. Framings are usually done by wood or steel. Cages and other equipment can be supported either from the roof tresses or from the ground.</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4495800" cy="667512"/>
          </a:xfrm>
        </p:spPr>
        <p:txBody>
          <a:bodyPr>
            <a:normAutofit fontScale="90000"/>
          </a:bodyPr>
          <a:lstStyle/>
          <a:p>
            <a:r>
              <a:rPr lang="en-US" b="1" dirty="0" smtClean="0">
                <a:solidFill>
                  <a:srgbClr val="FF0000"/>
                </a:solidFill>
              </a:rPr>
              <a:t>Housing type</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Free range/ extensive</a:t>
            </a:r>
          </a:p>
          <a:p>
            <a:r>
              <a:rPr lang="en-US" dirty="0" smtClean="0"/>
              <a:t>Semi-intensive</a:t>
            </a:r>
          </a:p>
          <a:p>
            <a:r>
              <a:rPr lang="en-US" dirty="0" smtClean="0"/>
              <a:t>Intensive -  </a:t>
            </a:r>
          </a:p>
          <a:p>
            <a:pPr>
              <a:buNone/>
            </a:pPr>
            <a:r>
              <a:rPr lang="en-US" dirty="0" smtClean="0"/>
              <a:t>         A. Environment Controlled  </a:t>
            </a:r>
          </a:p>
          <a:p>
            <a:pPr>
              <a:buNone/>
            </a:pPr>
            <a:r>
              <a:rPr lang="en-US" dirty="0" smtClean="0"/>
              <a:t>         B. Open- (a.) Deep litter (b.) Cage system</a:t>
            </a:r>
          </a:p>
          <a:p>
            <a:pPr>
              <a:buFont typeface="Wingdings" pitchFamily="2" charset="2"/>
              <a:buChar char="§"/>
            </a:pPr>
            <a:r>
              <a:rPr lang="en-US" dirty="0" smtClean="0"/>
              <a:t>Fold unit</a:t>
            </a:r>
          </a:p>
          <a:p>
            <a:pPr>
              <a:buFont typeface="Wingdings" pitchFamily="2" charset="2"/>
              <a:buChar char="§"/>
            </a:pPr>
            <a:r>
              <a:rPr lang="en-US" dirty="0" smtClean="0"/>
              <a:t>Backyard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Free range</a:t>
            </a:r>
            <a:endParaRPr lang="en-IN" dirty="0"/>
          </a:p>
        </p:txBody>
      </p:sp>
      <p:pic>
        <p:nvPicPr>
          <p:cNvPr id="1026" name="Picture 2" descr="Free_Range_Hens_-_geograph.org.uk_-_342791.jpg (640×480)"/>
          <p:cNvPicPr>
            <a:picLocks noChangeAspect="1" noChangeArrowheads="1"/>
          </p:cNvPicPr>
          <p:nvPr/>
        </p:nvPicPr>
        <p:blipFill>
          <a:blip r:embed="rId2" cstate="print"/>
          <a:srcRect/>
          <a:stretch>
            <a:fillRect/>
          </a:stretch>
        </p:blipFill>
        <p:spPr bwMode="auto">
          <a:xfrm>
            <a:off x="914400" y="2057400"/>
            <a:ext cx="4114800" cy="4191000"/>
          </a:xfrm>
          <a:prstGeom prst="rect">
            <a:avLst/>
          </a:prstGeom>
          <a:noFill/>
          <a:ln w="9525">
            <a:noFill/>
            <a:miter lim="800000"/>
            <a:headEnd/>
            <a:tailEnd/>
          </a:ln>
        </p:spPr>
      </p:pic>
      <p:pic>
        <p:nvPicPr>
          <p:cNvPr id="5" name="Picture 2" descr="Turkeys_on_pasture_at_an_organic_farm.jpg (1024×680)"/>
          <p:cNvPicPr>
            <a:picLocks noGrp="1" noChangeAspect="1" noChangeArrowheads="1"/>
          </p:cNvPicPr>
          <p:nvPr>
            <p:ph idx="1"/>
          </p:nvPr>
        </p:nvPicPr>
        <p:blipFill>
          <a:blip r:embed="rId3" cstate="print"/>
          <a:srcRect/>
          <a:stretch>
            <a:fillRect/>
          </a:stretch>
        </p:blipFill>
        <p:spPr bwMode="auto">
          <a:xfrm>
            <a:off x="4954030" y="2057400"/>
            <a:ext cx="4013364"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C:\$Recycle.Bin\S-1-5-21-316999447-1887205358-281987521-1000\$R14QY5R.jpg"/>
          <p:cNvPicPr>
            <a:picLocks noChangeAspect="1" noChangeArrowheads="1"/>
          </p:cNvPicPr>
          <p:nvPr/>
        </p:nvPicPr>
        <p:blipFill>
          <a:blip r:embed="rId2" cstate="print"/>
          <a:srcRect/>
          <a:stretch>
            <a:fillRect/>
          </a:stretch>
        </p:blipFill>
        <p:spPr bwMode="auto">
          <a:xfrm>
            <a:off x="23842" y="1828800"/>
            <a:ext cx="4098847" cy="3276600"/>
          </a:xfrm>
          <a:prstGeom prst="rect">
            <a:avLst/>
          </a:prstGeom>
          <a:noFill/>
          <a:ln w="9525">
            <a:noFill/>
            <a:miter lim="800000"/>
            <a:headEnd/>
            <a:tailEnd/>
          </a:ln>
        </p:spPr>
      </p:pic>
      <p:pic>
        <p:nvPicPr>
          <p:cNvPr id="22533" name="Picture 6" descr="C:\$Recycle.Bin\S-1-5-21-316999447-1887205358-281987521-1000\$RGSJMH9.jpg"/>
          <p:cNvPicPr>
            <a:picLocks noChangeAspect="1" noChangeArrowheads="1"/>
          </p:cNvPicPr>
          <p:nvPr/>
        </p:nvPicPr>
        <p:blipFill>
          <a:blip r:embed="rId3" cstate="print"/>
          <a:srcRect/>
          <a:stretch>
            <a:fillRect/>
          </a:stretch>
        </p:blipFill>
        <p:spPr bwMode="auto">
          <a:xfrm>
            <a:off x="4330148" y="1905000"/>
            <a:ext cx="4204252" cy="3352800"/>
          </a:xfrm>
          <a:prstGeom prst="rect">
            <a:avLst/>
          </a:prstGeom>
          <a:noFill/>
          <a:ln w="9525">
            <a:noFill/>
            <a:miter lim="800000"/>
            <a:headEnd/>
            <a:tailEnd/>
          </a:ln>
        </p:spPr>
      </p:pic>
      <p:sp>
        <p:nvSpPr>
          <p:cNvPr id="22537" name="TextBox 11"/>
          <p:cNvSpPr txBox="1">
            <a:spLocks noChangeArrowheads="1"/>
          </p:cNvSpPr>
          <p:nvPr/>
        </p:nvSpPr>
        <p:spPr bwMode="auto">
          <a:xfrm>
            <a:off x="1143000" y="762000"/>
            <a:ext cx="6705600" cy="707886"/>
          </a:xfrm>
          <a:prstGeom prst="rect">
            <a:avLst/>
          </a:prstGeom>
          <a:solidFill>
            <a:schemeClr val="accent2"/>
          </a:solidFill>
          <a:ln w="9525">
            <a:noFill/>
            <a:miter lim="800000"/>
            <a:headEnd/>
            <a:tailEnd/>
          </a:ln>
        </p:spPr>
        <p:txBody>
          <a:bodyPr wrap="square">
            <a:spAutoFit/>
          </a:bodyPr>
          <a:lstStyle/>
          <a:p>
            <a:r>
              <a:rPr lang="en-US" sz="4000" dirty="0"/>
              <a:t>              Semi intensive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609600"/>
          </a:xfrm>
        </p:spPr>
        <p:txBody>
          <a:bodyPr>
            <a:normAutofit fontScale="90000"/>
          </a:bodyPr>
          <a:lstStyle/>
          <a:p>
            <a:r>
              <a:rPr lang="en-US" dirty="0" smtClean="0"/>
              <a:t> Litter system of </a:t>
            </a:r>
            <a:r>
              <a:rPr lang="en-US" dirty="0"/>
              <a:t>Poultry Production </a:t>
            </a:r>
          </a:p>
        </p:txBody>
      </p:sp>
      <p:sp>
        <p:nvSpPr>
          <p:cNvPr id="12292" name="Rectangle 4"/>
          <p:cNvSpPr>
            <a:spLocks noGrp="1" noChangeArrowheads="1"/>
          </p:cNvSpPr>
          <p:nvPr>
            <p:ph idx="1"/>
          </p:nvPr>
        </p:nvSpPr>
        <p:spPr>
          <a:xfrm>
            <a:off x="457200" y="5029200"/>
            <a:ext cx="8229600" cy="1173163"/>
          </a:xfrm>
        </p:spPr>
        <p:txBody>
          <a:bodyPr/>
          <a:lstStyle/>
          <a:p>
            <a:r>
              <a:rPr lang="en-US"/>
              <a:t>Note the natural ventilation and insulation used in this turkey house</a:t>
            </a:r>
          </a:p>
        </p:txBody>
      </p:sp>
      <p:pic>
        <p:nvPicPr>
          <p:cNvPr id="12293" name="Picture 5" descr="turkey"/>
          <p:cNvPicPr>
            <a:picLocks noChangeAspect="1" noChangeArrowheads="1"/>
          </p:cNvPicPr>
          <p:nvPr/>
        </p:nvPicPr>
        <p:blipFill>
          <a:blip r:embed="rId2" cstate="print"/>
          <a:srcRect/>
          <a:stretch>
            <a:fillRect/>
          </a:stretch>
        </p:blipFill>
        <p:spPr bwMode="auto">
          <a:xfrm>
            <a:off x="4648200" y="990600"/>
            <a:ext cx="4343400" cy="3657600"/>
          </a:xfrm>
          <a:prstGeom prst="rect">
            <a:avLst/>
          </a:prstGeom>
          <a:noFill/>
          <a:ln w="9525">
            <a:solidFill>
              <a:schemeClr val="bg1"/>
            </a:solidFill>
            <a:miter lim="800000"/>
            <a:headEnd/>
            <a:tailEnd/>
          </a:ln>
        </p:spPr>
      </p:pic>
      <p:pic>
        <p:nvPicPr>
          <p:cNvPr id="5" name="Picture 2" descr="Florida_chicken_house.jpg (640×437)"/>
          <p:cNvPicPr>
            <a:picLocks noChangeAspect="1" noChangeArrowheads="1"/>
          </p:cNvPicPr>
          <p:nvPr/>
        </p:nvPicPr>
        <p:blipFill>
          <a:blip r:embed="rId3" cstate="print"/>
          <a:srcRect/>
          <a:stretch>
            <a:fillRect/>
          </a:stretch>
        </p:blipFill>
        <p:spPr bwMode="auto">
          <a:xfrm>
            <a:off x="152400" y="990600"/>
            <a:ext cx="4343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r>
              <a:rPr lang="en-US" sz="3600" dirty="0" smtClean="0"/>
              <a:t>Cage system of rearing aided by computer</a:t>
            </a:r>
            <a:endParaRPr lang="en-IN" sz="3600" dirty="0"/>
          </a:p>
        </p:txBody>
      </p:sp>
      <p:pic>
        <p:nvPicPr>
          <p:cNvPr id="6" name="Picture 2" descr="Battery_hens_-Bastos,_Sao_Paulo,_Brazil-31March2007.jpg (321×482)"/>
          <p:cNvPicPr>
            <a:picLocks noGrp="1" noChangeAspect="1" noChangeArrowheads="1"/>
          </p:cNvPicPr>
          <p:nvPr>
            <p:ph idx="1"/>
          </p:nvPr>
        </p:nvPicPr>
        <p:blipFill>
          <a:blip r:embed="rId2" cstate="print"/>
          <a:srcRect/>
          <a:stretch>
            <a:fillRect/>
          </a:stretch>
        </p:blipFill>
        <p:spPr bwMode="auto">
          <a:xfrm>
            <a:off x="609600" y="1981200"/>
            <a:ext cx="3429000" cy="3886200"/>
          </a:xfrm>
          <a:prstGeom prst="rect">
            <a:avLst/>
          </a:prstGeom>
          <a:noFill/>
          <a:ln w="9525">
            <a:noFill/>
            <a:miter lim="800000"/>
            <a:headEnd/>
            <a:tailEnd/>
          </a:ln>
        </p:spPr>
      </p:pic>
      <p:pic>
        <p:nvPicPr>
          <p:cNvPr id="4" name="Picture 3" descr="MVC-020S"/>
          <p:cNvPicPr>
            <a:picLocks noChangeAspect="1" noChangeArrowheads="1"/>
          </p:cNvPicPr>
          <p:nvPr/>
        </p:nvPicPr>
        <p:blipFill>
          <a:blip r:embed="rId3" cstate="print"/>
          <a:srcRect/>
          <a:stretch>
            <a:fillRect/>
          </a:stretch>
        </p:blipFill>
        <p:spPr bwMode="auto">
          <a:xfrm>
            <a:off x="4114800" y="1981200"/>
            <a:ext cx="4800600" cy="39624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458200" cy="1066800"/>
          </a:xfrm>
        </p:spPr>
        <p:txBody>
          <a:bodyPr>
            <a:noAutofit/>
          </a:bodyPr>
          <a:lstStyle/>
          <a:p>
            <a:r>
              <a:rPr lang="en-US" sz="3200" dirty="0"/>
              <a:t>Poultry Housing and </a:t>
            </a:r>
            <a:r>
              <a:rPr lang="en-US" sz="3200" dirty="0" smtClean="0"/>
              <a:t>Equipment in automatic cage system of rearing</a:t>
            </a:r>
            <a:endParaRPr lang="en-US" sz="3200" dirty="0"/>
          </a:p>
        </p:txBody>
      </p:sp>
      <p:pic>
        <p:nvPicPr>
          <p:cNvPr id="25603" name="Picture 3" descr="MVC-015S"/>
          <p:cNvPicPr>
            <a:picLocks noChangeAspect="1" noChangeArrowheads="1"/>
          </p:cNvPicPr>
          <p:nvPr/>
        </p:nvPicPr>
        <p:blipFill>
          <a:blip r:embed="rId2" cstate="print"/>
          <a:srcRect/>
          <a:stretch>
            <a:fillRect/>
          </a:stretch>
        </p:blipFill>
        <p:spPr bwMode="auto">
          <a:xfrm>
            <a:off x="1524000" y="1371600"/>
            <a:ext cx="6019800" cy="451485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0141218_150231.jpg"/>
          <p:cNvPicPr>
            <a:picLocks noChangeAspect="1" noChangeArrowheads="1"/>
          </p:cNvPicPr>
          <p:nvPr/>
        </p:nvPicPr>
        <p:blipFill>
          <a:blip r:embed="rId2" cstate="print"/>
          <a:srcRect/>
          <a:stretch>
            <a:fillRect/>
          </a:stretch>
        </p:blipFill>
        <p:spPr bwMode="auto">
          <a:xfrm>
            <a:off x="685800" y="533400"/>
            <a:ext cx="6858000" cy="5143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FF0000"/>
                </a:solidFill>
              </a:rPr>
              <a:t>BROODING </a:t>
            </a:r>
            <a:r>
              <a:rPr lang="en-GB" sz="3600" b="1" dirty="0" smtClean="0">
                <a:solidFill>
                  <a:srgbClr val="FF0000"/>
                </a:solidFill>
              </a:rPr>
              <a:t>MANAGEMENT </a:t>
            </a:r>
            <a:r>
              <a:rPr lang="en-GB" sz="3600" b="1" dirty="0" smtClean="0">
                <a:solidFill>
                  <a:srgbClr val="FF0000"/>
                </a:solidFill>
              </a:rPr>
              <a:t>OF </a:t>
            </a:r>
            <a:r>
              <a:rPr lang="en-GB" sz="3600" b="1" dirty="0" smtClean="0">
                <a:solidFill>
                  <a:srgbClr val="FF0000"/>
                </a:solidFill>
              </a:rPr>
              <a:t>CHICKS</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algn="just"/>
            <a:r>
              <a:rPr lang="en-GB" dirty="0" smtClean="0"/>
              <a:t>The term brooding refers to a process of providing extra warmth to the chicks for first few weeks to overcome the heat loss from their body.</a:t>
            </a:r>
          </a:p>
          <a:p>
            <a:pPr algn="just"/>
            <a:r>
              <a:rPr lang="en-GB" dirty="0" smtClean="0"/>
              <a:t>This is very essential because chicks do not have well developed heat regulating mechanism and have very little feathers for insulation. </a:t>
            </a:r>
          </a:p>
          <a:p>
            <a:pPr algn="just"/>
            <a:r>
              <a:rPr lang="en-GB" dirty="0" smtClean="0"/>
              <a:t>In chick rearing, the first four weeks of life is the most difficult and crucial. Slight error in management at this stage may result into heavy mortality or adverse effect on growth and consequently reduction in egg production ability of the hen. </a:t>
            </a:r>
          </a:p>
          <a:p>
            <a:pPr algn="just"/>
            <a:r>
              <a:rPr lang="en-GB" dirty="0" smtClean="0"/>
              <a:t>Thus, profitable poultry business depends upon the successful brooding programme.</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28600"/>
            <a:ext cx="8229600" cy="591312"/>
          </a:xfrm>
        </p:spPr>
        <p:txBody>
          <a:bodyPr>
            <a:normAutofit fontScale="90000"/>
          </a:bodyPr>
          <a:lstStyle/>
          <a:p>
            <a:r>
              <a:rPr lang="en-US" dirty="0"/>
              <a:t>Laying hens </a:t>
            </a:r>
          </a:p>
        </p:txBody>
      </p:sp>
      <p:sp>
        <p:nvSpPr>
          <p:cNvPr id="18435" name="Rectangle 3"/>
          <p:cNvSpPr>
            <a:spLocks noGrp="1" noChangeArrowheads="1"/>
          </p:cNvSpPr>
          <p:nvPr>
            <p:ph idx="1"/>
          </p:nvPr>
        </p:nvSpPr>
        <p:spPr>
          <a:xfrm>
            <a:off x="457200" y="4419600"/>
            <a:ext cx="8229600" cy="1905000"/>
          </a:xfrm>
        </p:spPr>
        <p:txBody>
          <a:bodyPr/>
          <a:lstStyle/>
          <a:p>
            <a:pPr>
              <a:lnSpc>
                <a:spcPct val="90000"/>
              </a:lnSpc>
            </a:pPr>
            <a:r>
              <a:rPr lang="en-US" sz="2800"/>
              <a:t>Prefer a temperature of 70-72</a:t>
            </a:r>
            <a:r>
              <a:rPr lang="en-US" sz="2800">
                <a:cs typeface="Arial" charset="0"/>
              </a:rPr>
              <a:t>° F </a:t>
            </a:r>
          </a:p>
          <a:p>
            <a:pPr>
              <a:lnSpc>
                <a:spcPct val="90000"/>
              </a:lnSpc>
            </a:pPr>
            <a:r>
              <a:rPr lang="en-US" sz="2800">
                <a:cs typeface="Arial" charset="0"/>
              </a:rPr>
              <a:t>Sophisticated ventilation is required to support this battery cage arrangement. </a:t>
            </a:r>
          </a:p>
          <a:p>
            <a:pPr>
              <a:lnSpc>
                <a:spcPct val="90000"/>
              </a:lnSpc>
            </a:pPr>
            <a:r>
              <a:rPr lang="en-US" sz="2800">
                <a:cs typeface="Arial" charset="0"/>
              </a:rPr>
              <a:t>Note the eggs in the trays below the hens. </a:t>
            </a:r>
          </a:p>
        </p:txBody>
      </p:sp>
      <p:pic>
        <p:nvPicPr>
          <p:cNvPr id="18436" name="Picture 4" descr="BatteryLayers1"/>
          <p:cNvPicPr>
            <a:picLocks noChangeAspect="1" noChangeArrowheads="1"/>
          </p:cNvPicPr>
          <p:nvPr/>
        </p:nvPicPr>
        <p:blipFill>
          <a:blip r:embed="rId2" cstate="print"/>
          <a:srcRect/>
          <a:stretch>
            <a:fillRect/>
          </a:stretch>
        </p:blipFill>
        <p:spPr bwMode="auto">
          <a:xfrm>
            <a:off x="2590800" y="1447800"/>
            <a:ext cx="4038600" cy="2682875"/>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lstStyle/>
          <a:p>
            <a:r>
              <a:rPr lang="en-US" dirty="0" smtClean="0"/>
              <a:t>Poultry carried for market</a:t>
            </a:r>
            <a:endParaRPr lang="en-IN" dirty="0"/>
          </a:p>
        </p:txBody>
      </p:sp>
      <p:pic>
        <p:nvPicPr>
          <p:cNvPr id="73730" name="Picture 2" descr="Nugget_Truck.jpg (1280×857)"/>
          <p:cNvPicPr>
            <a:picLocks noChangeAspect="1" noChangeArrowheads="1"/>
          </p:cNvPicPr>
          <p:nvPr/>
        </p:nvPicPr>
        <p:blipFill>
          <a:blip r:embed="rId2" cstate="print"/>
          <a:srcRect l="25078" t="1283"/>
          <a:stretch>
            <a:fillRect/>
          </a:stretch>
        </p:blipFill>
        <p:spPr bwMode="auto">
          <a:xfrm>
            <a:off x="4501243" y="1905000"/>
            <a:ext cx="4490356" cy="4267200"/>
          </a:xfrm>
          <a:prstGeom prst="rect">
            <a:avLst/>
          </a:prstGeom>
          <a:noFill/>
          <a:ln w="9525">
            <a:noFill/>
            <a:miter lim="800000"/>
            <a:headEnd/>
            <a:tailEnd/>
          </a:ln>
        </p:spPr>
      </p:pic>
      <p:pic>
        <p:nvPicPr>
          <p:cNvPr id="5" name="Picture 8" descr="C:\Users\sai\Desktop\poultry training\images (18).jpg"/>
          <p:cNvPicPr>
            <a:picLocks noGrp="1" noChangeAspect="1" noChangeArrowheads="1"/>
          </p:cNvPicPr>
          <p:nvPr>
            <p:ph idx="1"/>
          </p:nvPr>
        </p:nvPicPr>
        <p:blipFill>
          <a:blip r:embed="rId3" cstate="print"/>
          <a:srcRect/>
          <a:stretch>
            <a:fillRect/>
          </a:stretch>
        </p:blipFill>
        <p:spPr bwMode="auto">
          <a:xfrm>
            <a:off x="800254" y="1828800"/>
            <a:ext cx="3314546" cy="4425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sz="3600" dirty="0" smtClean="0"/>
              <a:t>Low input technology and backyard farming</a:t>
            </a:r>
            <a:endParaRPr lang="en-IN" sz="3600" dirty="0"/>
          </a:p>
        </p:txBody>
      </p:sp>
      <p:pic>
        <p:nvPicPr>
          <p:cNvPr id="5" name="Picture 5" descr="C:\Users\sai\Desktop\poultry training\images (13).jpg"/>
          <p:cNvPicPr>
            <a:picLocks noGrp="1" noChangeAspect="1" noChangeArrowheads="1"/>
          </p:cNvPicPr>
          <p:nvPr>
            <p:ph sz="half" idx="1"/>
          </p:nvPr>
        </p:nvPicPr>
        <p:blipFill>
          <a:blip r:embed="rId2" cstate="print"/>
          <a:srcRect/>
          <a:stretch>
            <a:fillRect/>
          </a:stretch>
        </p:blipFill>
        <p:spPr bwMode="auto">
          <a:xfrm>
            <a:off x="685800" y="1527464"/>
            <a:ext cx="3810000" cy="4416136"/>
          </a:xfrm>
          <a:prstGeom prst="rect">
            <a:avLst/>
          </a:prstGeom>
          <a:noFill/>
          <a:ln w="9525">
            <a:noFill/>
            <a:miter lim="800000"/>
            <a:headEnd/>
            <a:tailEnd/>
          </a:ln>
        </p:spPr>
      </p:pic>
      <p:pic>
        <p:nvPicPr>
          <p:cNvPr id="76802" name="Picture 2" descr="C:\Users\dell\Desktop\download.jpg"/>
          <p:cNvPicPr>
            <a:picLocks noGrp="1" noChangeAspect="1" noChangeArrowheads="1"/>
          </p:cNvPicPr>
          <p:nvPr>
            <p:ph sz="half" idx="2"/>
          </p:nvPr>
        </p:nvPicPr>
        <p:blipFill>
          <a:blip r:embed="rId3" cstate="print"/>
          <a:srcRect/>
          <a:stretch>
            <a:fillRect/>
          </a:stretch>
        </p:blipFill>
        <p:spPr bwMode="auto">
          <a:xfrm>
            <a:off x="5257800" y="1676399"/>
            <a:ext cx="3505200" cy="334508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Description of cut-up parts of chicken :</a:t>
            </a:r>
            <a:endParaRPr lang="en-US" dirty="0"/>
          </a:p>
        </p:txBody>
      </p:sp>
      <p:sp>
        <p:nvSpPr>
          <p:cNvPr id="3" name="Content Placeholder 2"/>
          <p:cNvSpPr>
            <a:spLocks noGrp="1"/>
          </p:cNvSpPr>
          <p:nvPr>
            <p:ph idx="1"/>
          </p:nvPr>
        </p:nvSpPr>
        <p:spPr>
          <a:xfrm>
            <a:off x="228600" y="838200"/>
            <a:ext cx="8763000" cy="6019800"/>
          </a:xfrm>
        </p:spPr>
        <p:txBody>
          <a:bodyPr>
            <a:noAutofit/>
          </a:bodyPr>
          <a:lstStyle/>
          <a:p>
            <a:r>
              <a:rPr lang="en-GB" sz="1800" b="1" dirty="0" smtClean="0"/>
              <a:t>Breast (including keel bone) :</a:t>
            </a:r>
            <a:r>
              <a:rPr lang="en-GB" sz="1800" dirty="0" smtClean="0"/>
              <a:t> Breast separated from back by a cut starting at the shoulder joint and going through the junction of vertebral and </a:t>
            </a:r>
            <a:r>
              <a:rPr lang="en-GB" sz="1800" dirty="0" err="1" smtClean="0"/>
              <a:t>sternal</a:t>
            </a:r>
            <a:r>
              <a:rPr lang="en-GB" sz="1800" dirty="0" smtClean="0"/>
              <a:t> ribs. Neck skin is not included.</a:t>
            </a:r>
            <a:endParaRPr lang="en-US" sz="1800" dirty="0" smtClean="0"/>
          </a:p>
          <a:p>
            <a:r>
              <a:rPr lang="en-GB" sz="1800" b="1" dirty="0" smtClean="0"/>
              <a:t>Wing :</a:t>
            </a:r>
            <a:r>
              <a:rPr lang="en-GB" sz="1800" dirty="0" smtClean="0"/>
              <a:t> It includes the entire wing with all muscles and skin intact. If wing tips are removed, should be stated.</a:t>
            </a:r>
            <a:endParaRPr lang="en-US" sz="1800" dirty="0" smtClean="0"/>
          </a:p>
          <a:p>
            <a:r>
              <a:rPr lang="en-GB" sz="1800" b="1" dirty="0" smtClean="0"/>
              <a:t>Drum sticks :</a:t>
            </a:r>
            <a:r>
              <a:rPr lang="en-GB" sz="1800" dirty="0" smtClean="0"/>
              <a:t> They are separated from thigh by a cut through the knee joint (femoral tibial and patellar joint).</a:t>
            </a:r>
            <a:endParaRPr lang="en-US" sz="1800" dirty="0" smtClean="0"/>
          </a:p>
          <a:p>
            <a:r>
              <a:rPr lang="en-GB" sz="1800" b="1" dirty="0" smtClean="0"/>
              <a:t>Thighs :</a:t>
            </a:r>
            <a:r>
              <a:rPr lang="en-GB" sz="1800" dirty="0" smtClean="0"/>
              <a:t> they are disjointed at the knee and hip joints. They include neither the pelvic bone nor the oyster.</a:t>
            </a:r>
            <a:endParaRPr lang="en-US" sz="1800" dirty="0" smtClean="0"/>
          </a:p>
          <a:p>
            <a:r>
              <a:rPr lang="en-GB" sz="1800" b="1" dirty="0" smtClean="0"/>
              <a:t>Neck :</a:t>
            </a:r>
            <a:r>
              <a:rPr lang="en-GB" sz="1800" dirty="0" smtClean="0"/>
              <a:t> It is separated from carcass at the shoulder joint and include neck skin.</a:t>
            </a:r>
            <a:endParaRPr lang="en-US" sz="1800" dirty="0" smtClean="0"/>
          </a:p>
          <a:p>
            <a:r>
              <a:rPr lang="en-GB" sz="1800" b="1" dirty="0" smtClean="0"/>
              <a:t>Back :</a:t>
            </a:r>
            <a:r>
              <a:rPr lang="en-GB" sz="1800" dirty="0" smtClean="0"/>
              <a:t> include scapula, vertebrae, vertebral ribs, pelvic bones, with all muscles and skin intact. Back may be separated into front and rear portions by transverse cut between thoracic and lumbo-sacral vertebral regions.</a:t>
            </a:r>
            <a:endParaRPr lang="en-US" sz="1800" dirty="0" smtClean="0"/>
          </a:p>
          <a:p>
            <a:r>
              <a:rPr lang="en-GB" sz="1800" b="1" dirty="0" smtClean="0"/>
              <a:t>Giblets :</a:t>
            </a:r>
            <a:r>
              <a:rPr lang="en-GB" sz="1800" dirty="0" smtClean="0"/>
              <a:t> It includes liver from which the gall bladder is removed, the gizzard from which the lining and content removed, and the heart removed with pericardium.</a:t>
            </a:r>
            <a:endParaRPr lang="en-US" sz="1800" dirty="0" smtClean="0"/>
          </a:p>
          <a:p>
            <a:r>
              <a:rPr lang="en-GB" sz="1800" b="1" dirty="0" smtClean="0"/>
              <a:t>Halves :</a:t>
            </a:r>
            <a:r>
              <a:rPr lang="en-GB" sz="1800" dirty="0" smtClean="0"/>
              <a:t> They are obtained by cutting the ready-to-cook carcass in half by saw lengthwise through the centre of the vertebral column and sternum.</a:t>
            </a:r>
            <a:endParaRPr lang="en-US" sz="1800" dirty="0" smtClean="0"/>
          </a:p>
          <a:p>
            <a:r>
              <a:rPr lang="en-GB" sz="1800" b="1" dirty="0" smtClean="0"/>
              <a:t>Quarters :</a:t>
            </a:r>
            <a:r>
              <a:rPr lang="en-GB" sz="1800" dirty="0" smtClean="0"/>
              <a:t> Front and rear (light and dark) quarters are separated from halves by a cut from a point directly rear to sternum and through the vertebral column at the junction of thoracic and lumbo-sacral regions.</a:t>
            </a:r>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Autofit/>
          </a:bodyPr>
          <a:lstStyle/>
          <a:p>
            <a:pPr marL="0" indent="0">
              <a:buNone/>
            </a:pPr>
            <a:r>
              <a:rPr lang="en-GB" sz="1600" b="1" dirty="0" smtClean="0">
                <a:solidFill>
                  <a:srgbClr val="FF0000"/>
                </a:solidFill>
              </a:rPr>
              <a:t>Methods of Brooding Chicks</a:t>
            </a:r>
            <a:endParaRPr lang="en-US" sz="1600" dirty="0" smtClean="0">
              <a:solidFill>
                <a:srgbClr val="FF0000"/>
              </a:solidFill>
            </a:endParaRPr>
          </a:p>
          <a:p>
            <a:pPr marL="0" indent="0">
              <a:buNone/>
            </a:pPr>
            <a:r>
              <a:rPr lang="en-GB" sz="1600" dirty="0" smtClean="0"/>
              <a:t>1. Natural Method	:      by brood hen</a:t>
            </a:r>
            <a:endParaRPr lang="en-US" sz="1600" dirty="0" smtClean="0"/>
          </a:p>
          <a:p>
            <a:pPr marL="0" indent="0">
              <a:buNone/>
            </a:pPr>
            <a:r>
              <a:rPr lang="en-GB" sz="1600" dirty="0" smtClean="0"/>
              <a:t>2. Artificial Method	: (A) Hot Room Brooding</a:t>
            </a:r>
            <a:endParaRPr lang="en-US" sz="1600" dirty="0" smtClean="0"/>
          </a:p>
          <a:p>
            <a:pPr marL="0" indent="0">
              <a:buNone/>
            </a:pPr>
            <a:r>
              <a:rPr lang="en-GB" sz="1600" dirty="0" smtClean="0"/>
              <a:t>		   (</a:t>
            </a:r>
            <a:r>
              <a:rPr lang="en-GB" sz="1600" dirty="0" smtClean="0"/>
              <a:t>B) Cold Room Brooding    	  a) by using brooder</a:t>
            </a:r>
            <a:endParaRPr lang="en-US" sz="1600" dirty="0" smtClean="0"/>
          </a:p>
          <a:p>
            <a:pPr marL="0" indent="0">
              <a:buNone/>
            </a:pPr>
            <a:r>
              <a:rPr lang="en-GB" sz="1600" dirty="0" smtClean="0"/>
              <a:t>					 b</a:t>
            </a:r>
            <a:r>
              <a:rPr lang="en-GB" sz="1600" dirty="0" smtClean="0"/>
              <a:t>) by using spot light</a:t>
            </a:r>
            <a:endParaRPr lang="en-US" sz="1600" dirty="0" smtClean="0"/>
          </a:p>
          <a:p>
            <a:pPr marL="0" indent="0">
              <a:buNone/>
            </a:pPr>
            <a:r>
              <a:rPr lang="en-GB" sz="1600" dirty="0" smtClean="0"/>
              <a:t>					 c</a:t>
            </a:r>
            <a:r>
              <a:rPr lang="en-GB" sz="1600" dirty="0" smtClean="0"/>
              <a:t>) by infra-red bulb.</a:t>
            </a:r>
            <a:endParaRPr lang="en-US" sz="1600" dirty="0" smtClean="0"/>
          </a:p>
          <a:p>
            <a:r>
              <a:rPr lang="en-GB" sz="1600" dirty="0" smtClean="0"/>
              <a:t>In artificial method, the chicks (0-8 weeks) are reared in a brooder house, where they are provided optimum temperature, ventilation, feed and water for normal growth. Usually the chicks are kept in brooder house for about 8 weeks, but if large number of chicks are to be reared in a small brooder house then the chic-s are transferred into another house at about 4 weeks age.</a:t>
            </a:r>
            <a:endParaRPr lang="en-US" sz="1600" dirty="0" smtClean="0"/>
          </a:p>
          <a:p>
            <a:pPr marL="0" indent="0">
              <a:buNone/>
            </a:pPr>
            <a:r>
              <a:rPr lang="en-GB" sz="1600" b="1" dirty="0" smtClean="0"/>
              <a:t>Types of Brooder :</a:t>
            </a:r>
            <a:r>
              <a:rPr lang="en-GB" sz="1600" dirty="0" smtClean="0"/>
              <a:t>      Several types -</a:t>
            </a:r>
            <a:endParaRPr lang="en-US" sz="1600" dirty="0" smtClean="0"/>
          </a:p>
          <a:p>
            <a:pPr marL="0" indent="0">
              <a:buNone/>
            </a:pPr>
            <a:r>
              <a:rPr lang="en-GB" sz="1600" b="1" dirty="0" smtClean="0"/>
              <a:t>1. 	Lamp Brooders</a:t>
            </a:r>
            <a:r>
              <a:rPr lang="en-GB" sz="1600" dirty="0" smtClean="0"/>
              <a:t> using kerosene as source c; neat. Used to raise about 50 chicks.</a:t>
            </a:r>
            <a:endParaRPr lang="en-US" sz="1600" dirty="0" smtClean="0"/>
          </a:p>
          <a:p>
            <a:pPr marL="0" indent="0">
              <a:buNone/>
            </a:pPr>
            <a:r>
              <a:rPr lang="en-GB" sz="1600" b="1" dirty="0" smtClean="0"/>
              <a:t>2. 	Portable Brooders</a:t>
            </a:r>
            <a:r>
              <a:rPr lang="en-GB" sz="1600" dirty="0" smtClean="0"/>
              <a:t> equipped</a:t>
            </a:r>
            <a:r>
              <a:rPr lang="en-GB" sz="1600" b="1" dirty="0" smtClean="0"/>
              <a:t> with hovers ^r canopies</a:t>
            </a:r>
            <a:r>
              <a:rPr lang="en-GB" sz="1600" dirty="0" smtClean="0"/>
              <a:t> for conserving heat to a limited area, using kerosene, coal, gas or electricity (used in Cold room brooding).</a:t>
            </a:r>
            <a:endParaRPr lang="en-US" sz="1600" dirty="0" smtClean="0"/>
          </a:p>
          <a:p>
            <a:pPr marL="0" indent="0">
              <a:buNone/>
            </a:pPr>
            <a:r>
              <a:rPr lang="en-GB" sz="1600" b="1" dirty="0" smtClean="0"/>
              <a:t>3. 	Continuous Brooders,</a:t>
            </a:r>
            <a:r>
              <a:rPr lang="en-GB" sz="1600" dirty="0" smtClean="0"/>
              <a:t> used for large operations, are heated by con1 or gas. Hot water or warm air is distributed from a central heating system (used in Hot room brooding).</a:t>
            </a:r>
            <a:endParaRPr lang="en-US" sz="1600" dirty="0" smtClean="0"/>
          </a:p>
          <a:p>
            <a:pPr marL="0" indent="0">
              <a:buNone/>
            </a:pPr>
            <a:r>
              <a:rPr lang="en-GB" sz="1600" b="1" dirty="0" smtClean="0"/>
              <a:t>4. 	Battery / Cage Brooders</a:t>
            </a:r>
            <a:r>
              <a:rPr lang="en-GB" sz="1600" dirty="0" smtClean="0"/>
              <a:t> are usually heated electrically. Now a days two types of brooders are in common practice.     </a:t>
            </a:r>
            <a:endParaRPr lang="en-US" sz="1600" dirty="0" smtClean="0"/>
          </a:p>
          <a:p>
            <a:pPr marL="0" indent="0">
              <a:buNone/>
            </a:pPr>
            <a:r>
              <a:rPr lang="en-GB" sz="1600" dirty="0" err="1" smtClean="0"/>
              <a:t>i</a:t>
            </a:r>
            <a:r>
              <a:rPr lang="en-GB" sz="1600" dirty="0" smtClean="0"/>
              <a:t>) Hover or Canopy type (in deep litter  pen) very common. The hover with 1.8 meters (6 feet) diameter can accommodate 500 chicks.</a:t>
            </a:r>
            <a:endParaRPr lang="en-US" sz="1600" dirty="0" smtClean="0"/>
          </a:p>
          <a:p>
            <a:pPr marL="0" indent="0">
              <a:buNone/>
            </a:pPr>
            <a:r>
              <a:rPr lang="en-GB" sz="1600" dirty="0" smtClean="0"/>
              <a:t>ii) Battery brooder (in cage brooding).</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GB" sz="2700" b="1" dirty="0" smtClean="0">
                <a:solidFill>
                  <a:srgbClr val="FF0000"/>
                </a:solidFill>
              </a:rPr>
              <a:t>CARE AND MANAGEMENT OF GROWERS</a:t>
            </a:r>
            <a:r>
              <a:rPr lang="en-GB" sz="2700"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066800"/>
            <a:ext cx="8229600" cy="5486399"/>
          </a:xfrm>
        </p:spPr>
        <p:txBody>
          <a:bodyPr>
            <a:noAutofit/>
          </a:bodyPr>
          <a:lstStyle/>
          <a:p>
            <a:pPr marL="0" indent="0">
              <a:buNone/>
            </a:pPr>
            <a:r>
              <a:rPr lang="en-GB" sz="1600" dirty="0" smtClean="0"/>
              <a:t>1. After 8 weeks of age, the chickens are called growers. If the size of flock is small, brooder house itself is used as grower house after removing brooders and chick guards. However, if the farm is of 2000 or me e birds, separate grower house should be constructed.</a:t>
            </a:r>
            <a:endParaRPr lang="en-US" sz="1600" dirty="0" smtClean="0"/>
          </a:p>
          <a:p>
            <a:pPr marL="0" indent="0">
              <a:buNone/>
            </a:pPr>
            <a:r>
              <a:rPr lang="en-GB" sz="1600" dirty="0" smtClean="0"/>
              <a:t>2. Chicks are transferred from brooder house to grower house at 8 weeks of age and then kept here up to 17-18 weeks of age. Before the chicks are transferred to grower house, the chick mash is gradually replaced by growler mash (75:25, 50:50, 25:75, chick: grower mash).</a:t>
            </a:r>
            <a:endParaRPr lang="en-US" sz="1600" dirty="0" smtClean="0"/>
          </a:p>
          <a:p>
            <a:pPr marL="0" indent="0">
              <a:buNone/>
            </a:pPr>
            <a:r>
              <a:rPr lang="en-GB" sz="1600" dirty="0" smtClean="0"/>
              <a:t>3. The litter is generally kept 6 inches (15 cm) thick. Temp. about 75° F (23°C) &amp; humidity 50 %.</a:t>
            </a:r>
            <a:endParaRPr lang="en-US" sz="1600" dirty="0" smtClean="0"/>
          </a:p>
          <a:p>
            <a:pPr marL="0" indent="0">
              <a:buNone/>
            </a:pPr>
            <a:r>
              <a:rPr lang="en-GB" sz="1600" dirty="0" smtClean="0"/>
              <a:t>4. Large sized hanging feeders and </a:t>
            </a:r>
            <a:r>
              <a:rPr lang="en-GB" sz="1600" dirty="0" err="1" smtClean="0"/>
              <a:t>waterers</a:t>
            </a:r>
            <a:r>
              <a:rPr lang="en-GB" sz="1600" dirty="0" smtClean="0"/>
              <a:t> (with guards) should be placed in adequate numbers to provide required feeding and watering space. Feeders should be adjusted to birds’ shoulder level.</a:t>
            </a:r>
            <a:endParaRPr lang="en-US" sz="1600" dirty="0" smtClean="0"/>
          </a:p>
          <a:p>
            <a:pPr marL="0" indent="0">
              <a:buNone/>
            </a:pPr>
            <a:r>
              <a:rPr lang="en-GB" sz="1600" dirty="0" smtClean="0"/>
              <a:t>5. Floor space, Feeding space and Watering space (cm) required for growers is as follow:</a:t>
            </a:r>
            <a:endParaRPr lang="en-US" sz="1600" dirty="0" smtClean="0"/>
          </a:p>
          <a:p>
            <a:pPr marL="0" indent="0">
              <a:buNone/>
            </a:pPr>
            <a:r>
              <a:rPr lang="en-GB" sz="1600" dirty="0" smtClean="0"/>
              <a:t>Age (weeks)  Floor Space/ Bird (cm)  Feeding Space/ bird (cm) 	Watering Space/100 birds</a:t>
            </a:r>
            <a:endParaRPr lang="en-US" sz="1600" dirty="0" smtClean="0"/>
          </a:p>
          <a:p>
            <a:pPr marL="0" indent="0">
              <a:buNone/>
            </a:pPr>
            <a:r>
              <a:rPr lang="en-GB" sz="1600" dirty="0"/>
              <a:t> </a:t>
            </a:r>
            <a:r>
              <a:rPr lang="en-GB" sz="1600" dirty="0" smtClean="0"/>
              <a:t>        </a:t>
            </a:r>
            <a:r>
              <a:rPr lang="en-GB" sz="1600" dirty="0" smtClean="0"/>
              <a:t>Linear</a:t>
            </a:r>
            <a:r>
              <a:rPr lang="en-GB" sz="1600" dirty="0" smtClean="0"/>
              <a:t>	</a:t>
            </a:r>
            <a:r>
              <a:rPr lang="en-GB" sz="1600" dirty="0" smtClean="0"/>
              <a:t>     Fountain </a:t>
            </a:r>
            <a:r>
              <a:rPr lang="en-GB" sz="1600" dirty="0" smtClean="0"/>
              <a:t>type  </a:t>
            </a:r>
            <a:endParaRPr lang="en-US" sz="1600" dirty="0" smtClean="0"/>
          </a:p>
          <a:p>
            <a:pPr marL="0" indent="0">
              <a:buNone/>
            </a:pPr>
            <a:r>
              <a:rPr lang="en-GB" sz="1600" dirty="0" smtClean="0"/>
              <a:t>9-12  	 950  	  7.5    	100    </a:t>
            </a:r>
            <a:r>
              <a:rPr lang="en-GB" sz="1600" dirty="0" smtClean="0"/>
              <a:t>	18.0</a:t>
            </a:r>
            <a:endParaRPr lang="en-GB" sz="1600" dirty="0" smtClean="0"/>
          </a:p>
          <a:p>
            <a:pPr marL="0" indent="0">
              <a:buNone/>
            </a:pPr>
            <a:r>
              <a:rPr lang="en-GB" sz="1600" dirty="0" smtClean="0"/>
              <a:t>13-20 	1900	</a:t>
            </a:r>
            <a:r>
              <a:rPr lang="en-GB" sz="1600" dirty="0" smtClean="0"/>
              <a:t>12.5             </a:t>
            </a:r>
            <a:r>
              <a:rPr lang="en-GB" sz="1600" dirty="0" smtClean="0"/>
              <a:t>250	22.5</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229600" cy="6019800"/>
          </a:xfrm>
        </p:spPr>
        <p:txBody>
          <a:bodyPr>
            <a:noAutofit/>
          </a:bodyPr>
          <a:lstStyle/>
          <a:p>
            <a:pPr marL="0" indent="0">
              <a:buNone/>
            </a:pPr>
            <a:r>
              <a:rPr lang="en-GB" sz="2000" dirty="0" smtClean="0"/>
              <a:t>6. There are no any special points in grower management, except that they should never be exposed to increasing day length/ lighting hours, as it leads to early sexual maturity, small eggs, lower production, early maturity and occasionally protrusion of vent/</a:t>
            </a:r>
            <a:r>
              <a:rPr lang="en-GB" sz="2000" dirty="0" err="1" smtClean="0"/>
              <a:t>cloaca</a:t>
            </a:r>
            <a:r>
              <a:rPr lang="en-GB" sz="2000" dirty="0" smtClean="0"/>
              <a:t>. Constant lighting of only 12 hours should be provided to growers.</a:t>
            </a:r>
            <a:endParaRPr lang="en-US" sz="2000" dirty="0" smtClean="0"/>
          </a:p>
          <a:p>
            <a:pPr marL="0" indent="0">
              <a:buNone/>
            </a:pPr>
            <a:r>
              <a:rPr lang="en-GB" sz="2000" dirty="0" smtClean="0"/>
              <a:t>7. For economical egg production, the modern trend in raising grower's is the restricted feeding which is of two types:	(a) Quantitative restriction		</a:t>
            </a:r>
            <a:endParaRPr lang="en-US" sz="2000" dirty="0" smtClean="0"/>
          </a:p>
          <a:p>
            <a:pPr marL="0" indent="0">
              <a:buNone/>
            </a:pPr>
            <a:r>
              <a:rPr lang="en-GB" sz="2000" dirty="0" smtClean="0"/>
              <a:t>					(</a:t>
            </a:r>
            <a:r>
              <a:rPr lang="en-GB" sz="2000" dirty="0" smtClean="0"/>
              <a:t>b) Qualitative restriction</a:t>
            </a:r>
            <a:endParaRPr lang="en-US" sz="2000" dirty="0" smtClean="0"/>
          </a:p>
          <a:p>
            <a:r>
              <a:rPr lang="en-GB" sz="2000" dirty="0" smtClean="0"/>
              <a:t>In first type of restriction (skip a day feeding or restricted feeding hrs), the birds are fed 70-80 % of their actual requirement. In second type of restriction, the birds are led low protein mash (16%). Restricted feeding of grower' not only helps in reducing the teed cost, but also results in improved egg production curve and reduction in number of small eggs in early phase of laying due to slight delay in sexual maturity. ISI (1979) also recommended 16% crude protein and 2600 k cal ME/kg and 8 % CF in growler mash. Feed consumption in grower period is 5.89 kg/chick, i.e. 65-70 g/bird/day.</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Autofit/>
          </a:bodyPr>
          <a:lstStyle/>
          <a:p>
            <a:pPr marL="0" indent="0">
              <a:buNone/>
            </a:pPr>
            <a:r>
              <a:rPr lang="en-GB" sz="2400" dirty="0" smtClean="0"/>
              <a:t>(1) Floor Space</a:t>
            </a:r>
            <a:endParaRPr lang="en-US" sz="2400" dirty="0" smtClean="0"/>
          </a:p>
          <a:p>
            <a:pPr marL="0" indent="0">
              <a:buNone/>
            </a:pPr>
            <a:r>
              <a:rPr lang="en-GB" sz="2400" dirty="0" smtClean="0"/>
              <a:t>(2) Feeding</a:t>
            </a:r>
            <a:endParaRPr lang="en-US" sz="2400" dirty="0" smtClean="0"/>
          </a:p>
          <a:p>
            <a:pPr marL="0" indent="0">
              <a:buNone/>
            </a:pPr>
            <a:r>
              <a:rPr lang="en-GB" sz="2400" dirty="0" smtClean="0"/>
              <a:t>(3) Litter Management</a:t>
            </a:r>
            <a:endParaRPr lang="en-US" sz="2400" dirty="0" smtClean="0"/>
          </a:p>
          <a:p>
            <a:pPr marL="0" indent="0">
              <a:buNone/>
            </a:pPr>
            <a:r>
              <a:rPr lang="en-GB" sz="2400" dirty="0" smtClean="0"/>
              <a:t>(4) Importance of Light in poultry Management </a:t>
            </a:r>
            <a:endParaRPr lang="en-US" sz="2400" dirty="0" smtClean="0"/>
          </a:p>
          <a:p>
            <a:pPr algn="just"/>
            <a:r>
              <a:rPr lang="en-GB" sz="2400" dirty="0" smtClean="0"/>
              <a:t>The pullets after </a:t>
            </a:r>
            <a:r>
              <a:rPr lang="en-GB" sz="2400" dirty="0" err="1" smtClean="0"/>
              <a:t>debeaking</a:t>
            </a:r>
            <a:r>
              <a:rPr lang="en-GB" sz="2400" dirty="0" smtClean="0"/>
              <a:t> are transferred to layer house at about 120 days age, so that they get accustomed to the atmosphere of layer house, develop habit to lay in nests and to prevent broodiness. </a:t>
            </a:r>
          </a:p>
          <a:p>
            <a:pPr algn="just"/>
            <a:r>
              <a:rPr lang="en-GB" sz="2400" dirty="0" smtClean="0"/>
              <a:t>The grower mash is gradually replaced by layer mash in that it contains 18 % crude protein and quite high amount of calcium (2.75 %). </a:t>
            </a:r>
          </a:p>
          <a:p>
            <a:pPr algn="just"/>
            <a:r>
              <a:rPr lang="en-GB" sz="2400" dirty="0" smtClean="0"/>
              <a:t>Layers are the productive birds. Therefore, every care should be taken to see that they get floor space, feeding space and watering space to perform at an optimal level.</a:t>
            </a:r>
            <a:endParaRPr lang="en-US" sz="2400" dirty="0" smtClean="0"/>
          </a:p>
          <a:p>
            <a:endParaRPr lang="en-US" sz="2400" dirty="0"/>
          </a:p>
        </p:txBody>
      </p:sp>
      <p:sp>
        <p:nvSpPr>
          <p:cNvPr id="4" name="Title 1"/>
          <p:cNvSpPr>
            <a:spLocks noGrp="1"/>
          </p:cNvSpPr>
          <p:nvPr>
            <p:ph type="title"/>
          </p:nvPr>
        </p:nvSpPr>
        <p:spPr>
          <a:xfrm>
            <a:off x="457200" y="228600"/>
            <a:ext cx="8229600" cy="639762"/>
          </a:xfrm>
        </p:spPr>
        <p:txBody>
          <a:bodyPr>
            <a:noAutofit/>
          </a:bodyPr>
          <a:lstStyle/>
          <a:p>
            <a:r>
              <a:rPr lang="en-GB" sz="2800" b="1" dirty="0" smtClean="0">
                <a:solidFill>
                  <a:srgbClr val="FF0000"/>
                </a:solidFill>
              </a:rPr>
              <a:t>CARE AND MANAGEMENT OF LAYERS</a:t>
            </a:r>
            <a:r>
              <a:rPr lang="en-GB" sz="2800" dirty="0" smtClean="0">
                <a:solidFill>
                  <a:srgbClr val="FF0000"/>
                </a:solidFill>
              </a:rPr>
              <a:t>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6019800"/>
          </a:xfrm>
        </p:spPr>
        <p:txBody>
          <a:bodyPr>
            <a:noAutofit/>
          </a:bodyPr>
          <a:lstStyle/>
          <a:p>
            <a:pPr algn="just"/>
            <a:r>
              <a:rPr lang="en-GB" sz="2400" dirty="0" smtClean="0"/>
              <a:t>Light acts as a powerful stimulus in 'birds and has profound effect on sexual maturity and egg production. Therefore, planned lighting programme is a must for profitable, egg production. </a:t>
            </a:r>
            <a:endParaRPr lang="en-US" sz="2400" dirty="0" smtClean="0"/>
          </a:p>
          <a:p>
            <a:pPr algn="just"/>
            <a:r>
              <a:rPr lang="en-GB" sz="2400" dirty="0" smtClean="0"/>
              <a:t>Light stimulates the hypothalamus via the optic nerves which in turn regulates the anterior pituitary. Under this stimulation pituitary releases the hormones FSH and LH, which are responsible for follicular development, arid ovulation respectively.</a:t>
            </a:r>
            <a:endParaRPr lang="en-US" sz="2400" dirty="0" smtClean="0"/>
          </a:p>
          <a:p>
            <a:pPr algn="just"/>
            <a:r>
              <a:rPr lang="en-GB" sz="2400" dirty="0" smtClean="0"/>
              <a:t>The response of artificial light in increasing egg production is through following means.                            </a:t>
            </a:r>
            <a:endParaRPr lang="en-US" sz="2400" dirty="0" smtClean="0"/>
          </a:p>
          <a:p>
            <a:pPr algn="just"/>
            <a:r>
              <a:rPr lang="en-GB" sz="2400" dirty="0" smtClean="0"/>
              <a:t>(</a:t>
            </a:r>
            <a:r>
              <a:rPr lang="en-GB" sz="2400" dirty="0" err="1" smtClean="0"/>
              <a:t>i</a:t>
            </a:r>
            <a:r>
              <a:rPr lang="en-GB" sz="2400" dirty="0" smtClean="0"/>
              <a:t>) Primary effect of added light is to stimulate the reproductive processes to get more production through above mechanism.</a:t>
            </a:r>
            <a:endParaRPr lang="en-US" sz="2400" dirty="0" smtClean="0"/>
          </a:p>
          <a:p>
            <a:pPr algn="just"/>
            <a:r>
              <a:rPr lang="en-GB" sz="2400" dirty="0" smtClean="0"/>
              <a:t>(ii) It increases feed consumption by providing extra feeding hours. Thus more nutrients are available </a:t>
            </a:r>
            <a:endParaRPr lang="en-US" sz="2400" dirty="0" smtClean="0"/>
          </a:p>
          <a:p>
            <a:pPr algn="just"/>
            <a:endParaRPr lang="en-US" sz="2400" dirty="0" smtClean="0"/>
          </a:p>
          <a:p>
            <a:pPr algn="just"/>
            <a:endParaRPr lang="en-US" sz="2400" dirty="0"/>
          </a:p>
        </p:txBody>
      </p:sp>
      <p:sp>
        <p:nvSpPr>
          <p:cNvPr id="4" name="Title 1"/>
          <p:cNvSpPr>
            <a:spLocks noGrp="1"/>
          </p:cNvSpPr>
          <p:nvPr>
            <p:ph type="title"/>
          </p:nvPr>
        </p:nvSpPr>
        <p:spPr>
          <a:xfrm>
            <a:off x="457200" y="274638"/>
            <a:ext cx="8229600" cy="715962"/>
          </a:xfrm>
        </p:spPr>
        <p:txBody>
          <a:bodyPr>
            <a:noAutofit/>
          </a:bodyPr>
          <a:lstStyle/>
          <a:p>
            <a:r>
              <a:rPr lang="en-GB" sz="2800" b="1" dirty="0" smtClean="0"/>
              <a:t> </a:t>
            </a:r>
            <a:r>
              <a:rPr lang="en-GB" sz="2800" b="1" dirty="0" smtClean="0">
                <a:solidFill>
                  <a:srgbClr val="FF0000"/>
                </a:solidFill>
              </a:rPr>
              <a:t>Importance of Light in poultry </a:t>
            </a:r>
            <a:r>
              <a:rPr lang="en-GB" sz="2800" b="1" dirty="0" smtClean="0">
                <a:solidFill>
                  <a:srgbClr val="FF0000"/>
                </a:solidFill>
              </a:rPr>
              <a:t>Management</a:t>
            </a:r>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629400"/>
          </a:xfrm>
        </p:spPr>
        <p:txBody>
          <a:bodyPr>
            <a:noAutofit/>
          </a:bodyPr>
          <a:lstStyle/>
          <a:p>
            <a:pPr algn="just"/>
            <a:r>
              <a:rPr lang="en-GB" sz="2400" dirty="0" smtClean="0"/>
              <a:t> for growth as well as egg production,</a:t>
            </a:r>
            <a:endParaRPr lang="en-US" sz="2400" dirty="0" smtClean="0"/>
          </a:p>
          <a:p>
            <a:pPr algn="just"/>
            <a:r>
              <a:rPr lang="en-GB" sz="2400" dirty="0" smtClean="0"/>
              <a:t>(iii)  It helps to regulate the day length. In India day length is less by 2 hours in winter. This can be compensated by artificial lighting,</a:t>
            </a:r>
            <a:endParaRPr lang="en-US" sz="2400" dirty="0" smtClean="0"/>
          </a:p>
          <a:p>
            <a:pPr algn="just"/>
            <a:r>
              <a:rPr lang="en-GB" sz="2400" dirty="0" smtClean="0"/>
              <a:t>Electric lights (incandescent) are the best form. of artificial light. The required intensity is 1 foot candle of illumination at the bird level. Increasing illumination above this level induce more cannibalistic tendency in which picking and feather pulling are common and the birds are highly nervous. The usual recommendation is to supply 1 bulb watt for 2 birds to provide 1 foot candle light. Intensity of light in poultry house is influenced by the following factors.</a:t>
            </a:r>
            <a:endParaRPr lang="en-US" sz="2400" dirty="0" smtClean="0"/>
          </a:p>
          <a:p>
            <a:pPr algn="just"/>
            <a:r>
              <a:rPr lang="en-GB" sz="2400" dirty="0" smtClean="0"/>
              <a:t> (</a:t>
            </a:r>
            <a:r>
              <a:rPr lang="en-GB" sz="2400" dirty="0" err="1" smtClean="0"/>
              <a:t>i</a:t>
            </a:r>
            <a:r>
              <a:rPr lang="en-GB" sz="2400" dirty="0" smtClean="0"/>
              <a:t>)   Power of electric bulb.		  (ii)   Distance of the bulb from the floor level.</a:t>
            </a:r>
            <a:endParaRPr lang="en-US" sz="2400" dirty="0" smtClean="0"/>
          </a:p>
          <a:p>
            <a:pPr algn="just"/>
            <a:r>
              <a:rPr lang="en-GB" sz="2400" dirty="0" smtClean="0"/>
              <a:t> (iii)  Distance between the two bulbs.		  (iv)   Type of the light source.</a:t>
            </a:r>
            <a:endParaRPr lang="en-US" sz="2400" dirty="0" smtClean="0"/>
          </a:p>
          <a:p>
            <a:pPr algn="just"/>
            <a:r>
              <a:rPr lang="en-GB" sz="2400" dirty="0" smtClean="0"/>
              <a:t>  (v)  Condition of the light source.             </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7010400"/>
          </a:xfrm>
        </p:spPr>
        <p:txBody>
          <a:bodyPr>
            <a:noAutofit/>
          </a:bodyPr>
          <a:lstStyle/>
          <a:p>
            <a:pPr algn="just"/>
            <a:r>
              <a:rPr lang="en-GB" sz="2800" dirty="0" smtClean="0"/>
              <a:t>For maintaining desired intensity following few points should be kept in mind while planning for lighting.</a:t>
            </a:r>
            <a:endParaRPr lang="en-US" sz="2800" dirty="0" smtClean="0"/>
          </a:p>
          <a:p>
            <a:pPr algn="just"/>
            <a:r>
              <a:rPr lang="en-GB" sz="2800" dirty="0" smtClean="0"/>
              <a:t>(a)    Arrange the -bulbs in such a way that there is no necessary to use bulb more than 40-60 watt </a:t>
            </a:r>
            <a:endParaRPr lang="en-US" sz="2800" dirty="0" smtClean="0"/>
          </a:p>
          <a:p>
            <a:pPr algn="just"/>
            <a:r>
              <a:rPr lang="en-GB" sz="2800" dirty="0" smtClean="0"/>
              <a:t>         capacity. With large bulb light distribution is less uniform.</a:t>
            </a:r>
            <a:endParaRPr lang="en-US" sz="2800" dirty="0" smtClean="0"/>
          </a:p>
          <a:p>
            <a:pPr algn="just"/>
            <a:r>
              <a:rPr lang="en-GB" sz="2800" dirty="0" smtClean="0"/>
              <a:t>(b)   Height of bulb should be about 7 - 8 feet above litter/floor.</a:t>
            </a:r>
            <a:endParaRPr lang="en-US" sz="2800" dirty="0" smtClean="0"/>
          </a:p>
          <a:p>
            <a:pPr algn="just"/>
            <a:r>
              <a:rPr lang="en-GB" sz="2800" dirty="0" smtClean="0"/>
              <a:t>(c)   Distance between the two bulb should be 1 ½ times, the distance from the bulb to the bird level.</a:t>
            </a:r>
            <a:endParaRPr lang="en-US" sz="2800" dirty="0" smtClean="0"/>
          </a:p>
          <a:p>
            <a:pPr algn="just"/>
            <a:r>
              <a:rPr lang="en-GB" sz="2800" dirty="0" smtClean="0"/>
              <a:t>(d)   Bulbs should be cleaned every fortnight. This is because very dusty bulbs emit 1/3  less light than    </a:t>
            </a:r>
            <a:endParaRPr lang="en-US" sz="2800" dirty="0" smtClean="0"/>
          </a:p>
          <a:p>
            <a:pPr algn="just"/>
            <a:endParaRPr lang="en-US" sz="2800" dirty="0" smtClean="0"/>
          </a:p>
          <a:p>
            <a:pPr algn="just"/>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2607</Words>
  <Application>Microsoft Office PowerPoint</Application>
  <PresentationFormat>On-screen Show (4:3)</PresentationFormat>
  <Paragraphs>119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Office Theme</vt:lpstr>
      <vt:lpstr>MANAGEMENT OF COMMERCIAL POULTRY </vt:lpstr>
      <vt:lpstr>BROODING MANAGEMENT OF CHICKS</vt:lpstr>
      <vt:lpstr>PowerPoint Presentation</vt:lpstr>
      <vt:lpstr>CARE AND MANAGEMENT OF GROWERS:</vt:lpstr>
      <vt:lpstr>PowerPoint Presentation</vt:lpstr>
      <vt:lpstr>CARE AND MANAGEMENT OF LAYERS </vt:lpstr>
      <vt:lpstr> Importance of Light in poultry Management</vt:lpstr>
      <vt:lpstr>PowerPoint Presentation</vt:lpstr>
      <vt:lpstr>PowerPoint Presentation</vt:lpstr>
      <vt:lpstr>PowerPoint Presentation</vt:lpstr>
      <vt:lpstr> Poultry house construction </vt:lpstr>
      <vt:lpstr>PowerPoint Presentation</vt:lpstr>
      <vt:lpstr>Housing type</vt:lpstr>
      <vt:lpstr>Free range</vt:lpstr>
      <vt:lpstr>PowerPoint Presentation</vt:lpstr>
      <vt:lpstr> Litter system of Poultry Production </vt:lpstr>
      <vt:lpstr>Cage system of rearing aided by computer</vt:lpstr>
      <vt:lpstr>Poultry Housing and Equipment in automatic cage system of rearing</vt:lpstr>
      <vt:lpstr>PowerPoint Presentation</vt:lpstr>
      <vt:lpstr>Laying hens </vt:lpstr>
      <vt:lpstr>Poultry carried for market</vt:lpstr>
      <vt:lpstr>Low input technology and backyard farming</vt:lpstr>
      <vt:lpstr>Description of cut-up parts of chicken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webroute</dc:creator>
  <cp:lastModifiedBy>s p sahu</cp:lastModifiedBy>
  <cp:revision>149</cp:revision>
  <dcterms:created xsi:type="dcterms:W3CDTF">2006-08-16T00:00:00Z</dcterms:created>
  <dcterms:modified xsi:type="dcterms:W3CDTF">2020-03-31T16:00:32Z</dcterms:modified>
</cp:coreProperties>
</file>