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83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9C7A7-AA32-4E8D-A3CC-BB8F556305DF}" type="datetimeFigureOut">
              <a:rPr lang="en-US" smtClean="0"/>
              <a:pPr/>
              <a:t>4/8/2020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8E488-A418-4C36-8EFB-9E3FE38F375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8FE08-CBE5-4FF3-B90B-E2378FB02C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06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52401"/>
            <a:ext cx="6515100" cy="65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4010561"/>
            <a:ext cx="5410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8000" dirty="0" err="1" smtClean="0">
                <a:solidFill>
                  <a:srgbClr val="00B0F0"/>
                </a:solidFill>
              </a:rPr>
              <a:t>Urolithiasis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Ultrasonography</a:t>
            </a:r>
            <a:r>
              <a:rPr lang="en-US" dirty="0" smtClean="0"/>
              <a:t>/ Radiography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19830"/>
            <a:ext cx="2362200" cy="413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53200" y="5906869"/>
            <a:ext cx="2362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Calculi in urethra proximal to </a:t>
            </a:r>
            <a:r>
              <a:rPr lang="en-US" dirty="0" err="1" smtClean="0"/>
              <a:t>Ospenis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914400" y="5562600"/>
            <a:ext cx="4572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55891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Up Arrow 8"/>
          <p:cNvSpPr/>
          <p:nvPr/>
        </p:nvSpPr>
        <p:spPr>
          <a:xfrm>
            <a:off x="7696200" y="4724400"/>
            <a:ext cx="3810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562600" y="4953000"/>
            <a:ext cx="533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059269"/>
            <a:ext cx="2362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Calculi in Urinary Bladder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5906869"/>
            <a:ext cx="2514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Distended Urinary Bladder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52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Electrolyte Imbalances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Hyperphosphataemia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Hyponatraemia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Hypochloraemia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Hypocalcaemia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304803"/>
            <a:ext cx="8305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Within 48-72 hr- either urethra or bladder ruptured , colic sign disappeared.</a:t>
            </a:r>
          </a:p>
        </p:txBody>
      </p:sp>
      <p:pic>
        <p:nvPicPr>
          <p:cNvPr id="8" name="Picture 2" descr="D:\Dr Ramesh\uro photo\Photo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26" y="1447800"/>
            <a:ext cx="2905174" cy="290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1950" y="4535269"/>
            <a:ext cx="26860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Urethra ruptured ventral edema</a:t>
            </a:r>
          </a:p>
        </p:txBody>
      </p:sp>
      <p:pic>
        <p:nvPicPr>
          <p:cNvPr id="10" name="Picture 3" descr="D:\Dr Ramesh\Dr tiwary photographs\Urolith in bullock\Picture 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93195" y="1512404"/>
            <a:ext cx="3101009" cy="2971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76850" y="4535269"/>
            <a:ext cx="30289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Bladder ruptured- Water belly condition</a:t>
            </a:r>
          </a:p>
        </p:txBody>
      </p:sp>
      <p:pic>
        <p:nvPicPr>
          <p:cNvPr id="2052" name="Picture 4" descr="D:\Dr Ramesh\Dr tiwary photographs\Urolith in bullock\Picture 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67390" y="3585810"/>
            <a:ext cx="2523420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6019800"/>
            <a:ext cx="4419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Dry and mucous coated dung ball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7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743700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Prognosis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Severe dehydration, </a:t>
            </a:r>
            <a:r>
              <a:rPr lang="en-US" dirty="0" err="1" smtClean="0">
                <a:solidFill>
                  <a:srgbClr val="0070C0"/>
                </a:solidFill>
              </a:rPr>
              <a:t>laboured</a:t>
            </a:r>
            <a:r>
              <a:rPr lang="en-US" dirty="0" smtClean="0">
                <a:solidFill>
                  <a:srgbClr val="0070C0"/>
                </a:solidFill>
              </a:rPr>
              <a:t> breathing, arched back and </a:t>
            </a:r>
            <a:r>
              <a:rPr lang="en-US" dirty="0" err="1" smtClean="0">
                <a:solidFill>
                  <a:srgbClr val="0070C0"/>
                </a:solidFill>
              </a:rPr>
              <a:t>protuded</a:t>
            </a:r>
            <a:r>
              <a:rPr lang="en-US" dirty="0" smtClean="0">
                <a:solidFill>
                  <a:srgbClr val="0070C0"/>
                </a:solidFill>
              </a:rPr>
              <a:t> rectal mucosa indicate poor prognosis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Cases of </a:t>
            </a:r>
            <a:r>
              <a:rPr lang="en-US" dirty="0" err="1" smtClean="0">
                <a:solidFill>
                  <a:srgbClr val="0070C0"/>
                </a:solidFill>
              </a:rPr>
              <a:t>nephroliths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atonic</a:t>
            </a:r>
            <a:r>
              <a:rPr lang="en-US" dirty="0" smtClean="0">
                <a:solidFill>
                  <a:srgbClr val="0070C0"/>
                </a:solidFill>
              </a:rPr>
              <a:t> bladder have little chances of recovery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5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Surgical Correction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Dr Ramesh\uro photo\Photo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295400"/>
            <a:ext cx="5657850" cy="4675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86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UROLITH IN BULLOCK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901554" cy="3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6019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RUPTURED URINARY BLADDER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29100" y="33528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308599">
            <a:off x="2730366" y="3511196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15150" y="36576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3625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 rot="18809812">
            <a:off x="6012732" y="4769551"/>
            <a:ext cx="40005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0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7548" y="5680364"/>
            <a:ext cx="2743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DRAINING URINE AND URINARY BLADDER REPAIR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600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01800"/>
            <a:ext cx="26860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7772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err="1" smtClean="0"/>
              <a:t>Uroabdomen</a:t>
            </a:r>
            <a:r>
              <a:rPr lang="en-IN" b="1" dirty="0" smtClean="0"/>
              <a:t>/</a:t>
            </a:r>
            <a:r>
              <a:rPr lang="en-IN" b="1" dirty="0" err="1" smtClean="0"/>
              <a:t>Uroperitonium</a:t>
            </a:r>
            <a:r>
              <a:rPr lang="en-IN" dirty="0" smtClean="0"/>
              <a:t>: Accumulation of urine in the peritoneal cavity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679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867400"/>
            <a:ext cx="30861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Folley’s</a:t>
            </a:r>
            <a:r>
              <a:rPr lang="en-US" dirty="0" smtClean="0"/>
              <a:t> </a:t>
            </a:r>
            <a:r>
              <a:rPr lang="en-US" dirty="0"/>
              <a:t>catheter passed in UB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867448" cy="49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762000"/>
            <a:ext cx="2533650" cy="494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38850" y="5867400"/>
            <a:ext cx="234315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Closure of incision line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83701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3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2743200" cy="32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7" y="3738459"/>
            <a:ext cx="2386013" cy="258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881" y="3733800"/>
            <a:ext cx="204536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410202"/>
            <a:ext cx="663179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650" y="228601"/>
            <a:ext cx="2743200" cy="32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2845" y="3733800"/>
            <a:ext cx="204185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1995038" y="175953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229350" y="51054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51054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1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524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URINARY BLADER RUPTUR IN CALF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err="1" smtClean="0">
                <a:solidFill>
                  <a:schemeClr val="accent2"/>
                </a:solidFill>
              </a:rPr>
              <a:t>Cystorrhaphy</a:t>
            </a:r>
            <a:r>
              <a:rPr lang="en-US" sz="3600" dirty="0" smtClean="0">
                <a:solidFill>
                  <a:schemeClr val="accent2"/>
                </a:solidFill>
              </a:rPr>
              <a:t> and Tube cystostomy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1447800"/>
            <a:ext cx="18410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1469126"/>
            <a:ext cx="2000250" cy="226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7" y="4169998"/>
            <a:ext cx="2614613" cy="2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8364" y="4191000"/>
            <a:ext cx="1725486" cy="20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8901" y="5852949"/>
            <a:ext cx="1056085" cy="100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104303"/>
            <a:ext cx="1657350" cy="25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5943600" y="25908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714750" y="21336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29100" y="53340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43650" y="5257800"/>
            <a:ext cx="40005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Dr Ramesh\Dr tiwary photographs\Picture 2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6367" y="1447802"/>
            <a:ext cx="2276933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16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229600" cy="3962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Urolithiasis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or Complete obstruction in the flow of urine due to presence of calculi in urinary system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Mostly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commonly affected species– Cattle&gt; Sheep/Goat &gt;Buffalo,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Male&gt;Female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2"/>
            <a:ext cx="8534400" cy="175142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of Urolithiasis in Domestic Animals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2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of urolithiasis in goat</a:t>
            </a:r>
            <a:br>
              <a:rPr lang="en-US" dirty="0" smtClean="0"/>
            </a:br>
            <a:r>
              <a:rPr lang="en-US" dirty="0" smtClean="0"/>
              <a:t>Amputation of urethral process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1207294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1207294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ent Arrow 4"/>
          <p:cNvSpPr/>
          <p:nvPr/>
        </p:nvSpPr>
        <p:spPr>
          <a:xfrm>
            <a:off x="5211042" y="2729344"/>
            <a:ext cx="691001" cy="3948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3048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Amputaion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urethral process</a:t>
            </a:r>
          </a:p>
        </p:txBody>
      </p:sp>
    </p:spTree>
    <p:extLst>
      <p:ext uri="{BB962C8B-B14F-4D97-AF65-F5344CB8AC3E}">
        <p14:creationId xmlns="" xmlns:p14="http://schemas.microsoft.com/office/powerpoint/2010/main" val="693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of urolithiasis in goat</a:t>
            </a:r>
            <a:br>
              <a:rPr lang="en-US" dirty="0" smtClean="0"/>
            </a:br>
            <a:r>
              <a:rPr lang="en-US" dirty="0" smtClean="0"/>
              <a:t>Tube </a:t>
            </a:r>
            <a:r>
              <a:rPr lang="en-US" dirty="0" err="1" smtClean="0"/>
              <a:t>cystostomy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9655"/>
            <a:ext cx="2667000" cy="24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614998"/>
            <a:ext cx="2686050" cy="249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0" y="3986212"/>
            <a:ext cx="2765166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1" y="4245250"/>
            <a:ext cx="2628899" cy="215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02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81000"/>
            <a:ext cx="5925741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59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Post-operative 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Adequate fluid therapy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Analgesic and antibiotic-5-7days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Indwelling catheter- 2wks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Water should be provided </a:t>
            </a:r>
            <a:r>
              <a:rPr lang="en-US" i="1" dirty="0" smtClean="0">
                <a:solidFill>
                  <a:srgbClr val="00B050"/>
                </a:solidFill>
              </a:rPr>
              <a:t>ad lib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Ammonium chloride 5gm bid 15days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2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Management of urolithiasis in Dog</a:t>
            </a:r>
            <a:br>
              <a:rPr lang="en-US" dirty="0" smtClean="0"/>
            </a:br>
            <a:r>
              <a:rPr lang="en-US" dirty="0" err="1" smtClean="0"/>
              <a:t>Urohydropropulsion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0998" y="1914288"/>
            <a:ext cx="615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Verify and localize the </a:t>
            </a:r>
            <a:r>
              <a:rPr lang="en-US" dirty="0" err="1"/>
              <a:t>urethro-liths</a:t>
            </a:r>
            <a:r>
              <a:rPr lang="en-US" dirty="0"/>
              <a:t> with the aid of appropriate </a:t>
            </a:r>
          </a:p>
          <a:p>
            <a:r>
              <a:rPr lang="en-US" dirty="0"/>
              <a:t>imaging procedure(s).</a:t>
            </a:r>
          </a:p>
        </p:txBody>
      </p:sp>
      <p:sp>
        <p:nvSpPr>
          <p:cNvPr id="6146" name="AutoShape 2" descr="http://veterinarynews.dvm360.com/dvm/data/articlestandard/dvm/112009/586898/urohydropropulsion-1_t.jpg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3163823" cy="376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267200" y="2590800"/>
            <a:ext cx="4674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689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Cystotomy</a:t>
            </a:r>
            <a:r>
              <a:rPr lang="en-US" dirty="0" smtClean="0"/>
              <a:t> to remove stone from bladder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4289"/>
            <a:ext cx="4343400" cy="434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667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Cystotomy</a:t>
            </a:r>
            <a:r>
              <a:rPr lang="en-IN" dirty="0" smtClean="0"/>
              <a:t>: Incision into urinary bladder</a:t>
            </a:r>
          </a:p>
          <a:p>
            <a:r>
              <a:rPr lang="en-IN" dirty="0" err="1" smtClean="0"/>
              <a:t>Urethrotomy</a:t>
            </a:r>
            <a:r>
              <a:rPr lang="en-IN" dirty="0" smtClean="0"/>
              <a:t>: Incision into urethra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23688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Broad spectrum antibiotic</a:t>
            </a:r>
          </a:p>
          <a:p>
            <a:r>
              <a:rPr lang="en-US" dirty="0" err="1" smtClean="0"/>
              <a:t>Antispasmotic</a:t>
            </a:r>
            <a:endParaRPr lang="en-US" dirty="0" smtClean="0"/>
          </a:p>
          <a:p>
            <a:r>
              <a:rPr lang="en-US" dirty="0" smtClean="0"/>
              <a:t>Tab. </a:t>
            </a:r>
            <a:r>
              <a:rPr lang="en-US" dirty="0" err="1" smtClean="0"/>
              <a:t>Cyston</a:t>
            </a:r>
            <a:r>
              <a:rPr lang="en-US" dirty="0" smtClean="0"/>
              <a:t> for one months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7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Anatomy Of Urinary System &amp; Common Sites Of Obstruction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r Ramesh\uro photo\Photo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" y="1429380"/>
            <a:ext cx="3143251" cy="3142620"/>
          </a:xfrm>
          <a:prstGeom prst="rect">
            <a:avLst/>
          </a:prstGeom>
          <a:noFill/>
        </p:spPr>
      </p:pic>
      <p:pic>
        <p:nvPicPr>
          <p:cNvPr id="17410" name="Picture 2" descr="Hlth Cond: RumUro_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2590799" cy="31673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6781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Bovine/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Caprine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Post scrotal sigmoid flexure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Camel: Pre-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scrotal sigmoid flexure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172200" y="2324536"/>
            <a:ext cx="2895600" cy="217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81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583668"/>
            <a:ext cx="2667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Dog: Proximal to </a:t>
            </a:r>
            <a:r>
              <a:rPr lang="en-IN" b="1" dirty="0" err="1" smtClean="0"/>
              <a:t>Ospenis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80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648200"/>
            <a:ext cx="2438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Bovine-Sigmoid </a:t>
            </a:r>
            <a:r>
              <a:rPr lang="en-IN" b="1" dirty="0" err="1" smtClean="0"/>
              <a:t>flexur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572000"/>
            <a:ext cx="3048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Sheep/Goats: </a:t>
            </a:r>
            <a:r>
              <a:rPr lang="en-IN" b="1" dirty="0" err="1" smtClean="0"/>
              <a:t>Urehral</a:t>
            </a:r>
            <a:r>
              <a:rPr lang="en-IN" b="1" dirty="0" smtClean="0"/>
              <a:t> process</a:t>
            </a:r>
            <a:endParaRPr lang="en-IN" b="1" dirty="0"/>
          </a:p>
        </p:txBody>
      </p:sp>
      <p:sp>
        <p:nvSpPr>
          <p:cNvPr id="13" name="Down Arrow 12"/>
          <p:cNvSpPr/>
          <p:nvPr/>
        </p:nvSpPr>
        <p:spPr>
          <a:xfrm flipH="1" flipV="1">
            <a:off x="8534400" y="4038600"/>
            <a:ext cx="381000" cy="6096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1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Factors Responsible For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Uroliths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Formation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Season-</a:t>
            </a:r>
          </a:p>
          <a:p>
            <a:pPr>
              <a:buNone/>
            </a:pP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-Reduced water intake</a:t>
            </a:r>
          </a:p>
          <a:p>
            <a:pPr>
              <a:buNone/>
            </a:pP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Less availability of water,      dehydration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Diet-High concentrate/low roughages 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large amount of  (P)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 magnesium level-calcium phosphate crystal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 silica containing Grasses 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-Wheat, oat, barley straw.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A ↓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-promotes epithelial desquamation act as </a:t>
            </a:r>
            <a:r>
              <a:rPr lang="en-US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nidus</a:t>
            </a:r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4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Composition Of Calculi Based On Urine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Calculi mainly consist salts of Ca, Mg, NH4 -Phosphate, Oxalate and Carbonate.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Acidic urine: -Dog , Cat:  Oxalate, Carbonate salt of Ca, Mg, 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Alkaline urine: Cattle, Buffalo, Sheep/Goat- Phosphate salt of Ca, Mg, 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IN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1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Composition Of Calculi In Animals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Dog- </a:t>
            </a:r>
            <a:r>
              <a:rPr lang="en-US" dirty="0" err="1" smtClean="0">
                <a:solidFill>
                  <a:srgbClr val="FF0000"/>
                </a:solidFill>
              </a:rPr>
              <a:t>Struvite</a:t>
            </a:r>
            <a:r>
              <a:rPr lang="en-US" dirty="0" smtClean="0"/>
              <a:t> (Magnesium Ammonium phosphate), Calcium oxalate, </a:t>
            </a:r>
            <a:r>
              <a:rPr lang="en-US" dirty="0" err="1" smtClean="0"/>
              <a:t>Urate</a:t>
            </a:r>
            <a:r>
              <a:rPr lang="en-US" dirty="0" smtClean="0"/>
              <a:t>, </a:t>
            </a:r>
            <a:r>
              <a:rPr lang="en-US" dirty="0" err="1" smtClean="0"/>
              <a:t>Cystine</a:t>
            </a:r>
            <a:r>
              <a:rPr lang="en-US" dirty="0" smtClean="0"/>
              <a:t>,    	      	   Silicate, Calcium Phosphate.</a:t>
            </a:r>
          </a:p>
          <a:p>
            <a:endParaRPr lang="en-US" dirty="0" smtClean="0"/>
          </a:p>
          <a:p>
            <a:r>
              <a:rPr lang="en-US" dirty="0" smtClean="0"/>
              <a:t>Horse- Calcium Carbonate</a:t>
            </a:r>
          </a:p>
          <a:p>
            <a:endParaRPr lang="en-US" dirty="0" smtClean="0"/>
          </a:p>
          <a:p>
            <a:r>
              <a:rPr lang="en-US" dirty="0" smtClean="0"/>
              <a:t>Ox- </a:t>
            </a:r>
            <a:r>
              <a:rPr lang="en-US" dirty="0" err="1" smtClean="0"/>
              <a:t>Struvite</a:t>
            </a:r>
            <a:r>
              <a:rPr lang="en-US" dirty="0" smtClean="0"/>
              <a:t>, Calcium Oxalate, Silicate, Calcium     	Phosphate.</a:t>
            </a:r>
          </a:p>
          <a:p>
            <a:r>
              <a:rPr lang="en-US" dirty="0" smtClean="0"/>
              <a:t>Sheep &amp; Goat- </a:t>
            </a:r>
            <a:r>
              <a:rPr lang="en-US" dirty="0" err="1" smtClean="0"/>
              <a:t>Struvite</a:t>
            </a:r>
            <a:r>
              <a:rPr lang="en-US" dirty="0" smtClean="0"/>
              <a:t>, Calcium Oxalate,  Silicate, Calcium Phosphate.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82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972300" cy="868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Sign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5344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Partial obstruction-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Uneasiness, Abdominal pain (Colicky),    </a:t>
            </a:r>
            <a:r>
              <a:rPr lang="en-US" dirty="0" err="1" smtClean="0">
                <a:solidFill>
                  <a:srgbClr val="0070C0"/>
                </a:solidFill>
              </a:rPr>
              <a:t>Stranguria</a:t>
            </a:r>
            <a:r>
              <a:rPr lang="en-US" dirty="0" smtClean="0">
                <a:solidFill>
                  <a:srgbClr val="0070C0"/>
                </a:solidFill>
              </a:rPr>
              <a:t>, Dribbling urine and </a:t>
            </a:r>
            <a:r>
              <a:rPr lang="en-US" dirty="0" err="1" smtClean="0">
                <a:solidFill>
                  <a:srgbClr val="0070C0"/>
                </a:solidFill>
              </a:rPr>
              <a:t>haematuria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Complete obstruction-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Colic sign-teeth grinding, Rear leg stamping, Circling of tail, Distended urinary bladder ( Rectal palpation)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Goat/ Sheep- Frequent bellowing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0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Large animals- Rectal palpation Distention of    	urinary bladder</a:t>
            </a:r>
          </a:p>
          <a:p>
            <a:r>
              <a:rPr lang="en-US" dirty="0" smtClean="0"/>
              <a:t>Small animal- Palpation of belly</a:t>
            </a:r>
          </a:p>
          <a:p>
            <a:endParaRPr lang="en-US" dirty="0" smtClean="0"/>
          </a:p>
          <a:p>
            <a:r>
              <a:rPr lang="en-US" dirty="0" smtClean="0"/>
              <a:t>Urinalysis-Presence of pus cells, blood cells, and different types of crystal.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8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Photomicrographs of different types of Urine crystal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4220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Calcium </a:t>
            </a:r>
            <a:r>
              <a:rPr lang="en-US" dirty="0" smtClean="0"/>
              <a:t>Phosphate-</a:t>
            </a:r>
            <a:r>
              <a:rPr lang="en-IN" dirty="0" smtClean="0"/>
              <a:t> columnar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440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Oxalate-</a:t>
            </a:r>
            <a:r>
              <a:rPr lang="en-IN" dirty="0" smtClean="0"/>
              <a:t> envelope-shaped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8402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53250" y="348441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</a:t>
            </a:r>
            <a:r>
              <a:rPr lang="en-US" dirty="0" err="1"/>
              <a:t>Crystaluria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Struvite</a:t>
            </a:r>
            <a:r>
              <a:rPr lang="en-US" dirty="0"/>
              <a:t> </a:t>
            </a:r>
            <a:r>
              <a:rPr lang="en-US" dirty="0" smtClean="0"/>
              <a:t>Calculi-</a:t>
            </a:r>
            <a:r>
              <a:rPr lang="en-IN" dirty="0" smtClean="0"/>
              <a:t> coffin-lid shaped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62400"/>
            <a:ext cx="2566987" cy="18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90" y="1371600"/>
            <a:ext cx="2748410" cy="1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9" y="1371600"/>
            <a:ext cx="276049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68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467</Words>
  <Application>Microsoft Office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Management of Urolithiasis in Domestic Animals</vt:lpstr>
      <vt:lpstr>Anatomy Of Urinary System &amp; Common Sites Of Obstruction</vt:lpstr>
      <vt:lpstr>Factors Responsible For Uroliths Formation</vt:lpstr>
      <vt:lpstr>Composition Of Calculi Based On Urine pH.</vt:lpstr>
      <vt:lpstr>Composition Of Calculi In Animals  </vt:lpstr>
      <vt:lpstr>Clinical Sign</vt:lpstr>
      <vt:lpstr>Diagnosis</vt:lpstr>
      <vt:lpstr>Photomicrographs of different types of Urine crystal</vt:lpstr>
      <vt:lpstr>Ultrasonography/ Radiography</vt:lpstr>
      <vt:lpstr>Electrolyte Imbalances</vt:lpstr>
      <vt:lpstr>Slide 12</vt:lpstr>
      <vt:lpstr>Prognosis</vt:lpstr>
      <vt:lpstr>Surgical Correction</vt:lpstr>
      <vt:lpstr>UROLITH IN BULLOCK</vt:lpstr>
      <vt:lpstr>Slide 16</vt:lpstr>
      <vt:lpstr>Slide 17</vt:lpstr>
      <vt:lpstr>Slide 18</vt:lpstr>
      <vt:lpstr>URINARY BLADER RUPTUR IN CALF Cystorrhaphy and Tube cystostomy </vt:lpstr>
      <vt:lpstr>  Management of urolithiasis in goat Amputation of urethral process   </vt:lpstr>
      <vt:lpstr>Management of urolithiasis in goat Tube cystostomy</vt:lpstr>
      <vt:lpstr>Slide 22</vt:lpstr>
      <vt:lpstr>Post-operative care</vt:lpstr>
      <vt:lpstr>Management of urolithiasis in Dog Urohydropropulsion  </vt:lpstr>
      <vt:lpstr>Cystotomy to remove stone from bladder</vt:lpstr>
      <vt:lpstr>Post operative care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BMP</dc:creator>
  <cp:lastModifiedBy>BMP</cp:lastModifiedBy>
  <cp:revision>57</cp:revision>
  <dcterms:created xsi:type="dcterms:W3CDTF">2006-08-16T00:00:00Z</dcterms:created>
  <dcterms:modified xsi:type="dcterms:W3CDTF">2020-04-08T05:07:51Z</dcterms:modified>
</cp:coreProperties>
</file>