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66"/>
    <a:srgbClr val="990033"/>
    <a:srgbClr val="CC3399"/>
    <a:srgbClr val="FF6600"/>
    <a:srgbClr val="CC3300"/>
    <a:srgbClr val="0099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2E913-BDB8-4240-858C-F954009DEBE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A7180-D280-48F7-925C-9B6965FD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9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A7180-D280-48F7-925C-9B6965FDE1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47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. A K Singh\Desktop\gargi\Double side hid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33400"/>
            <a:ext cx="3657600" cy="2267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2895600"/>
            <a:ext cx="4724400" cy="3657600"/>
          </a:xfrm>
        </p:spPr>
        <p:txBody>
          <a:bodyPr>
            <a:noAutofit/>
          </a:bodyPr>
          <a:lstStyle/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(A part of Unit III- 3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Prof. Year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Dr. Gargi </a:t>
            </a:r>
            <a:r>
              <a:rPr lang="en-US" sz="2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Mahapatra</a:t>
            </a:r>
            <a:endParaRPr lang="en-US" sz="22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Asst. Prof. cum Jnr. Sc.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Dept. of Livestock Products Technology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BASU, Patna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27" y="609600"/>
            <a:ext cx="3962400" cy="23622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Utilization of Skin and Hides</a:t>
            </a:r>
          </a:p>
        </p:txBody>
      </p:sp>
      <p:pic>
        <p:nvPicPr>
          <p:cNvPr id="1028" name="Picture 4" descr="C:\Users\Dr. A K Singh\Desktop\image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32766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39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Washing and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Deliming</a:t>
            </a:r>
            <a:endParaRPr lang="en-US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Hides washed with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mild acid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neutralize the lime</a:t>
            </a:r>
          </a:p>
          <a:p>
            <a:pPr marL="0" indent="0" algn="ctr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Batting</a:t>
            </a:r>
          </a:p>
          <a:p>
            <a:pPr marL="0" indent="0" algn="ctr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Hides treated with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proteolytic enzymes at pH 8.5</a:t>
            </a:r>
          </a:p>
          <a:p>
            <a:pPr marL="0" indent="0" algn="ctr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Results in soft and pliable pelt</a:t>
            </a:r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Such pelts tanned by vegetable tanning</a:t>
            </a:r>
          </a:p>
          <a:p>
            <a:pPr marL="0" indent="0" algn="ctr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Pickling</a:t>
            </a:r>
            <a:endParaRPr lang="en-US" sz="2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Pelts pickled in bath of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1% Sulphuric acid and 10% salt in water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maintained at a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 of 2-2.5 for 2-3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hrs</a:t>
            </a:r>
            <a:endParaRPr lang="en-US" sz="2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Such pelts are tanned by chrome tanning process</a:t>
            </a:r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495800" y="4108936"/>
            <a:ext cx="0" cy="4454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522475" y="2206063"/>
            <a:ext cx="7961" cy="4454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32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Process of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conversion of hides/ skins to insoluble and non-putrescible leather  without destruction of original structure.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Process requires approximately 5-6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hrs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Types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Vegetable Tanning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Chrome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Tanning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39624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Tanning</a:t>
            </a:r>
            <a:endParaRPr lang="en-US" sz="4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03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4343400" cy="57149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Delimed pelts are immersed in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natural tanning liquor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progressively stronger concentration. The tannin diffuses and imparts uniform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Used for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heavy leather articles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like belts, saddle, harness etc.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Tanning producing plants are </a:t>
            </a:r>
          </a:p>
          <a:p>
            <a:pPr marL="0" indent="0" algn="ctr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Avaran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Cassia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auriculata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Babul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Acacia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arabia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marL="0" indent="0" algn="ctr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yrabalan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Terminalia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chebula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0" indent="0" algn="ctr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Cassia fistula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3429000" cy="57150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Vegetable Tanning</a:t>
            </a:r>
            <a:endParaRPr lang="en-US" sz="4400" b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26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 more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modern, quicker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popular technique.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Yields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softer, stronger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supple leather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Single Bath Process-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Chrome salts 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prepared in a solution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and then 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applied on skin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The strength of the solution is then gradually increased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Double Bath Process- 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Chemical interaction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forming the chrome solution is 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practiced on skin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itself. </a:t>
            </a:r>
          </a:p>
          <a:p>
            <a:pPr marL="0" indent="0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Usually sodiumbichromate is reacted with maltose  and 	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acid to get chromic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sulphates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Chromic sulphates are 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applied @ 1.5-2.0%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at a 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2.5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, 	then 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increased to pH of 3.5</a:t>
            </a:r>
            <a:r>
              <a:rPr lang="en-US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696200" cy="609600"/>
          </a:xfrm>
        </p:spPr>
        <p:txBody>
          <a:bodyPr>
            <a:noAutofit/>
          </a:bodyPr>
          <a:lstStyle/>
          <a:p>
            <a:pPr algn="l"/>
            <a:r>
              <a:rPr lang="en-US" sz="4000" b="1" u="sng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Chrome Tanning</a:t>
            </a:r>
            <a:endParaRPr lang="en-US" sz="4000" b="1" u="sng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17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Setting out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Wiring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Hide passed between two large rollers</a:t>
            </a:r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Remove excess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 tanning liquor and </a:t>
            </a:r>
            <a:r>
              <a:rPr lang="en-US" sz="2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moisture </a:t>
            </a:r>
            <a:endParaRPr lang="en-US" sz="22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Splitting and Shaving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Practiced to </a:t>
            </a:r>
            <a:r>
              <a:rPr lang="en-US" sz="2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adjust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leather </a:t>
            </a:r>
            <a:r>
              <a:rPr lang="en-US" sz="2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thickness</a:t>
            </a:r>
            <a:endParaRPr lang="en-US" sz="22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Dyeing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 produce desired </a:t>
            </a:r>
            <a:r>
              <a:rPr lang="en-US" sz="2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color</a:t>
            </a:r>
          </a:p>
          <a:p>
            <a:pPr marL="0" indent="0" algn="ctr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Fat Liquoring</a:t>
            </a:r>
          </a:p>
          <a:p>
            <a:pPr marL="0" indent="0" algn="ctr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Lubrication with oil to adjust </a:t>
            </a:r>
            <a:r>
              <a:rPr lang="en-US" sz="2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firmness</a:t>
            </a:r>
            <a:endParaRPr lang="en-US" sz="22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4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Post tanning Operations</a:t>
            </a:r>
            <a:endParaRPr lang="en-US" sz="4000" b="1" u="sng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520821" y="4724400"/>
            <a:ext cx="7961" cy="4454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534469" y="3581400"/>
            <a:ext cx="7961" cy="4454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28782" y="2362200"/>
            <a:ext cx="7961" cy="4454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75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63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Staking</a:t>
            </a: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Makes the leather more </a:t>
            </a:r>
            <a:r>
              <a:rPr lang="en-US" sz="2200" dirty="0" smtClean="0">
                <a:solidFill>
                  <a:srgbClr val="CC0066"/>
                </a:solidFill>
                <a:latin typeface="Andalus" pitchFamily="18" charset="-78"/>
                <a:cs typeface="Andalus" pitchFamily="18" charset="-78"/>
              </a:rPr>
              <a:t>pliable</a:t>
            </a:r>
            <a:endParaRPr lang="en-US" sz="2200" dirty="0">
              <a:solidFill>
                <a:srgbClr val="CC0066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sz="2200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Buffing</a:t>
            </a:r>
            <a:endParaRPr lang="en-US" sz="2400" b="1" dirty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CC0066"/>
                </a:solidFill>
                <a:latin typeface="Andalus" pitchFamily="18" charset="-78"/>
                <a:cs typeface="Andalus" pitchFamily="18" charset="-78"/>
              </a:rPr>
              <a:t>Smooth the grain 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surface of leather for better appearance</a:t>
            </a: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Final product is called buffed leather</a:t>
            </a:r>
            <a:endParaRPr lang="en-US" sz="2200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endParaRPr lang="en-US" sz="2200" dirty="0"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Glazing</a:t>
            </a:r>
            <a:endParaRPr lang="en-US" sz="2400" b="1" dirty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Done in case of </a:t>
            </a:r>
            <a:r>
              <a:rPr lang="en-US" sz="2200" dirty="0" smtClean="0">
                <a:solidFill>
                  <a:srgbClr val="CC0066"/>
                </a:solidFill>
                <a:latin typeface="Andalus" pitchFamily="18" charset="-78"/>
                <a:cs typeface="Andalus" pitchFamily="18" charset="-78"/>
              </a:rPr>
              <a:t>chrome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smtClean="0">
                <a:solidFill>
                  <a:srgbClr val="CC0066"/>
                </a:solidFill>
                <a:latin typeface="Andalus" pitchFamily="18" charset="-78"/>
                <a:cs typeface="Andalus" pitchFamily="18" charset="-78"/>
              </a:rPr>
              <a:t>tanning</a:t>
            </a: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Glass cylinders are rolled on the surface of the buffed leather</a:t>
            </a:r>
          </a:p>
          <a:p>
            <a:pPr marL="0" indent="0" algn="ctr"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This process produces </a:t>
            </a:r>
            <a:r>
              <a:rPr lang="en-US" sz="2200" dirty="0" smtClean="0">
                <a:solidFill>
                  <a:srgbClr val="CC0066"/>
                </a:solidFill>
                <a:latin typeface="Andalus" pitchFamily="18" charset="-78"/>
                <a:cs typeface="Andalus" pitchFamily="18" charset="-78"/>
              </a:rPr>
              <a:t>high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smtClean="0">
                <a:solidFill>
                  <a:srgbClr val="CC0066"/>
                </a:solidFill>
                <a:latin typeface="Andalus" pitchFamily="18" charset="-78"/>
                <a:cs typeface="Andalus" pitchFamily="18" charset="-78"/>
              </a:rPr>
              <a:t>luster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on the grain surface</a:t>
            </a: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latin typeface="Andalus" pitchFamily="18" charset="-78"/>
                <a:cs typeface="Andalus" pitchFamily="18" charset="-78"/>
              </a:rPr>
              <a:t>Contd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…</a:t>
            </a:r>
            <a:endParaRPr lang="en-US" sz="2800" b="1" dirty="0"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532866" y="3785481"/>
            <a:ext cx="7961" cy="4454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504899" y="2139464"/>
            <a:ext cx="7961" cy="4454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2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Dr. A K Singh\Desktop\gargi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5081588" cy="276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9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Hide/Skin</a:t>
            </a:r>
          </a:p>
          <a:p>
            <a:pPr marL="0" indent="0" algn="ctr">
              <a:buNone/>
            </a:pP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Drying/ Curing</a:t>
            </a:r>
          </a:p>
          <a:p>
            <a:pPr marL="0" indent="0" algn="ctr">
              <a:buNone/>
            </a:pP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Conditioning</a:t>
            </a:r>
          </a:p>
          <a:p>
            <a:pPr marL="0" indent="0" algn="ctr">
              <a:buNone/>
            </a:pP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Tanning</a:t>
            </a:r>
          </a:p>
          <a:p>
            <a:pPr marL="0" indent="0" algn="ctr">
              <a:buNone/>
            </a:pP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Post-Tanning Operations</a:t>
            </a:r>
          </a:p>
          <a:p>
            <a:pPr marL="0" indent="0" algn="ctr">
              <a:buNone/>
            </a:pP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Leather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End/Final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Product)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6934200" cy="1066800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Destination of Hide/ Skin</a:t>
            </a:r>
            <a:endParaRPr lang="en-US" sz="40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58352" y="1964760"/>
            <a:ext cx="0" cy="3434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558352" y="2687595"/>
            <a:ext cx="1291" cy="3604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558352" y="3424881"/>
            <a:ext cx="1291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58352" y="4300151"/>
            <a:ext cx="13648" cy="5004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72000" y="51816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42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Skin of sheep and long haired goats are washed on the flesh side up.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After drying the hides are conditioned and then sent to tanneries.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Green Hides- Fresh hides which have been flayed, fleshed, trimmed and washed. These  are delivered to the tanneries as early possible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lang="en-US" sz="4000" b="1" u="sng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Points</a:t>
            </a:r>
            <a:endParaRPr lang="en-US" sz="4000" b="1" u="sng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40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48200"/>
          </a:xfrm>
          <a:noFill/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 step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hide preservation-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Methods –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Air Drying      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Practiced in areas where relative humidity is low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Techniques</a:t>
            </a:r>
          </a:p>
          <a:p>
            <a:pPr algn="ctr"/>
            <a:r>
              <a:rPr lang="en-US" sz="24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Ground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Drying</a:t>
            </a:r>
          </a:p>
          <a:p>
            <a:pPr algn="ctr"/>
            <a:r>
              <a:rPr lang="en-US" sz="24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Suspension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Drying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Frame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Drying,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Drying  &amp;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114800" cy="42671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Drying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Hide Curing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Done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immediately after flaying</a:t>
            </a: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Techniques</a:t>
            </a:r>
          </a:p>
          <a:p>
            <a:pPr algn="ctr"/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Dry Salting</a:t>
            </a:r>
          </a:p>
          <a:p>
            <a:pPr algn="ctr"/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Wet Salting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Drying)</a:t>
            </a: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1"/>
            <a:ext cx="6781800" cy="8382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Preservation of Hides and Skin</a:t>
            </a:r>
            <a:endParaRPr lang="en-US" sz="40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5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71755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Ground Drying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Dr. A K Singh\Desktop\ground drin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273" y="1745396"/>
            <a:ext cx="3200400" cy="244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19400" y="1828800"/>
            <a:ext cx="5715000" cy="4648200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Advantages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Cheap, Easily adaptable by rural population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Adequate for Fallen hides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Disadvantages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Blemishes and Putrefaction at follicular level hence poor quality leather produced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High temperature(summers) causes wrinkling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2564" y="914400"/>
            <a:ext cx="79594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Hides stretched out fleshed side up on the ground and air dried.</a:t>
            </a:r>
          </a:p>
        </p:txBody>
      </p:sp>
    </p:spTree>
    <p:extLst>
      <p:ext uri="{BB962C8B-B14F-4D97-AF65-F5344CB8AC3E}">
        <p14:creationId xmlns:p14="http://schemas.microsoft.com/office/powerpoint/2010/main" val="81630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Hides are dried in suspended manner</a:t>
            </a:r>
          </a:p>
          <a:p>
            <a:pPr marL="0" indent="0" algn="ctr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Advantages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Simple, cheap and effective way of drying.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Easily adaptable in tropical countries.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Free circulation of air around the hide.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Skin becomes lighter thus cheaper to transport.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Suspended Drying</a:t>
            </a:r>
            <a:endParaRPr lang="en-US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79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62484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Frame Drying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Practiced on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angled frames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fixed on a tripod/stand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Line Drying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Skin suspended on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horizontal chords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flesh side up, practiced for sheep and goat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1054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Tent Drying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Hide supported on ground in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shape of a tent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chords and wires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Irrespective of the method of drying hide takes a minimum of 7 days to dry. 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Suspended Drying Techniques</a:t>
            </a:r>
            <a:endParaRPr lang="en-US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Dr. A K Singh\Desktop\Frame dry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2133601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r. A K Singh\Desktop\line drying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5257800"/>
            <a:ext cx="23812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r. A K Singh\Desktop\tent dry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438400"/>
            <a:ext cx="27908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80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828800"/>
            <a:ext cx="4267200" cy="495300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Dry Salting</a:t>
            </a:r>
          </a:p>
          <a:p>
            <a:pPr marL="4572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(Hide retains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12%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water)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Hides kept 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flesh side up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2-3 mm 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thick layer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 fine 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salt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applied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Weight of 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salt equal to weight of hide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Hides stacked on one another, to a 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max. height of stack 1m.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Practiced in rooms maintained at 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15°C and 85-90% relative humidity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2400"/>
            <a:ext cx="4267200" cy="491836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Wet Salting</a:t>
            </a:r>
          </a:p>
          <a:p>
            <a:pPr marL="4572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(Hide retains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35%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water)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Curing solution prepared (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23 kg salt+ 62 kg water for 100 kg of hides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Hides 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soaked in pits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1.25m deep.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Soaking 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 varies from </a:t>
            </a:r>
            <a:r>
              <a:rPr lang="en-US" sz="2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days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for fleshed hides </a:t>
            </a:r>
            <a:r>
              <a:rPr lang="en-US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 2 weeks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for un-fleshed hides.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Brining liquid maintained at room temperature.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467600" cy="1828800"/>
          </a:xfrm>
        </p:spPr>
        <p:txBody>
          <a:bodyPr>
            <a:normAutofit/>
          </a:bodyPr>
          <a:lstStyle/>
          <a:p>
            <a:pPr algn="l"/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Hide </a:t>
            </a:r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Curing</a:t>
            </a:r>
            <a:endParaRPr lang="en-US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03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Washing and Soaking</a:t>
            </a:r>
          </a:p>
          <a:p>
            <a:pPr marL="0" indent="0" algn="ctr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(Hides soaked in </a:t>
            </a:r>
            <a:r>
              <a:rPr lang="en-US" sz="22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zinc chloride+ soda ash+ borax Solution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ctr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All proteins of blood and lymph removed</a:t>
            </a:r>
          </a:p>
          <a:p>
            <a:pPr marL="0" indent="0" algn="ctr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Hide rehydrates and restores its shape</a:t>
            </a:r>
          </a:p>
          <a:p>
            <a:pPr marL="0" indent="0" algn="ctr"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Fleshing</a:t>
            </a:r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Extra flesh stripped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off with a </a:t>
            </a:r>
            <a:r>
              <a:rPr lang="en-US" sz="22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serrated knife</a:t>
            </a:r>
          </a:p>
          <a:p>
            <a:pPr marL="0" indent="0" algn="ctr"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Liming and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Dehairing</a:t>
            </a:r>
            <a:endParaRPr lang="en-US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Hides soaked in </a:t>
            </a:r>
            <a:r>
              <a:rPr lang="en-US" sz="22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saturated lime solution with 0.1% sodium </a:t>
            </a:r>
            <a:r>
              <a:rPr lang="en-US" sz="22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sulphide</a:t>
            </a:r>
            <a:endParaRPr lang="en-US" sz="2200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Applied to loosen hair and epidermal cells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Conditioning of Hides</a:t>
            </a:r>
            <a:endParaRPr lang="en-US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487839" y="2743200"/>
            <a:ext cx="7961" cy="4454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577894" y="4404682"/>
            <a:ext cx="7961" cy="6799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14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65</TotalTime>
  <Words>802</Words>
  <Application>Microsoft Office PowerPoint</Application>
  <PresentationFormat>On-screen Show (4:3)</PresentationFormat>
  <Paragraphs>172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Composite</vt:lpstr>
      <vt:lpstr>Utilization of Skin and Hides</vt:lpstr>
      <vt:lpstr>Destination of Hide/ Skin</vt:lpstr>
      <vt:lpstr>Important Points</vt:lpstr>
      <vt:lpstr>Preservation of Hides and Skin</vt:lpstr>
      <vt:lpstr>Ground Drying</vt:lpstr>
      <vt:lpstr>Suspended Drying</vt:lpstr>
      <vt:lpstr>Suspended Drying Techniques</vt:lpstr>
      <vt:lpstr>Hide Curing</vt:lpstr>
      <vt:lpstr>Conditioning of Hides</vt:lpstr>
      <vt:lpstr>Contd….</vt:lpstr>
      <vt:lpstr>Tanning</vt:lpstr>
      <vt:lpstr>Vegetable Tanning</vt:lpstr>
      <vt:lpstr>Chrome Tanning</vt:lpstr>
      <vt:lpstr>Post tanning Operations</vt:lpstr>
      <vt:lpstr>Contd…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 K Singh</dc:creator>
  <cp:lastModifiedBy>Dr. A K Singh</cp:lastModifiedBy>
  <cp:revision>19</cp:revision>
  <dcterms:created xsi:type="dcterms:W3CDTF">2006-08-16T00:00:00Z</dcterms:created>
  <dcterms:modified xsi:type="dcterms:W3CDTF">2020-04-21T19:09:11Z</dcterms:modified>
</cp:coreProperties>
</file>