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813F7-4CD0-464C-A7F5-85CFB2DB87B8}" type="datetimeFigureOut">
              <a:rPr lang="en-US" smtClean="0"/>
              <a:t>25-Apr-2020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13F7-4CD0-464C-A7F5-85CFB2DB87B8}" type="datetimeFigureOut">
              <a:rPr lang="en-US" smtClean="0"/>
              <a:t>25-Apr-2020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13F7-4CD0-464C-A7F5-85CFB2DB87B8}" type="datetimeFigureOut">
              <a:rPr lang="en-US" smtClean="0"/>
              <a:t>25-Apr-2020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813F7-4CD0-464C-A7F5-85CFB2DB87B8}" type="datetimeFigureOut">
              <a:rPr lang="en-US" smtClean="0"/>
              <a:t>25-Apr-2020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813F7-4CD0-464C-A7F5-85CFB2DB87B8}" type="datetimeFigureOut">
              <a:rPr lang="en-US" smtClean="0"/>
              <a:t>25-Apr-2020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6813F7-4CD0-464C-A7F5-85CFB2DB87B8}" type="datetimeFigureOut">
              <a:rPr lang="en-US" smtClean="0"/>
              <a:t>25-Apr-2020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813F7-4CD0-464C-A7F5-85CFB2DB87B8}" type="datetimeFigureOut">
              <a:rPr lang="en-US" smtClean="0"/>
              <a:t>25-Apr-2020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813F7-4CD0-464C-A7F5-85CFB2DB87B8}" type="datetimeFigureOut">
              <a:rPr lang="en-US" smtClean="0"/>
              <a:t>25-Apr-2020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813F7-4CD0-464C-A7F5-85CFB2DB87B8}" type="datetimeFigureOut">
              <a:rPr lang="en-US" smtClean="0"/>
              <a:t>25-Apr-2020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813F7-4CD0-464C-A7F5-85CFB2DB87B8}" type="datetimeFigureOut">
              <a:rPr lang="en-US" smtClean="0"/>
              <a:t>25-Apr-2020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813F7-4CD0-464C-A7F5-85CFB2DB87B8}" type="datetimeFigureOut">
              <a:rPr lang="en-US" smtClean="0"/>
              <a:t>25-Apr-2020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8FFA54-C628-41C7-AFD0-6180E84EFA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813F7-4CD0-464C-A7F5-85CFB2DB87B8}" type="datetimeFigureOut">
              <a:rPr lang="en-US" smtClean="0"/>
              <a:t>25-Apr-2020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FFA54-C628-41C7-AFD0-6180E84EFA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lstStyle/>
          <a:p>
            <a:r>
              <a:rPr lang="en-IN" dirty="0" smtClean="0"/>
              <a:t>VBC-321</a:t>
            </a:r>
            <a:br>
              <a:rPr lang="en-IN" dirty="0" smtClean="0"/>
            </a:br>
            <a:r>
              <a:rPr lang="en-IN" dirty="0" smtClean="0"/>
              <a:t>Animal Biotechnology</a:t>
            </a:r>
            <a:endParaRPr lang="en-US" dirty="0"/>
          </a:p>
        </p:txBody>
      </p:sp>
      <p:sp>
        <p:nvSpPr>
          <p:cNvPr id="3" name="Subtitle 2"/>
          <p:cNvSpPr>
            <a:spLocks noGrp="1"/>
          </p:cNvSpPr>
          <p:nvPr>
            <p:ph type="subTitle" idx="1"/>
          </p:nvPr>
        </p:nvSpPr>
        <p:spPr>
          <a:xfrm>
            <a:off x="1371600" y="3200400"/>
            <a:ext cx="6400800" cy="1752600"/>
          </a:xfrm>
        </p:spPr>
        <p:txBody>
          <a:bodyPr>
            <a:normAutofit/>
          </a:bodyPr>
          <a:lstStyle/>
          <a:p>
            <a:r>
              <a:rPr lang="en-US" sz="4000" b="1" dirty="0" smtClean="0"/>
              <a:t>Polymerase Chain Reaction</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PCR.gif"/>
          <p:cNvPicPr>
            <a:picLocks noGrp="1" noChangeAspect="1"/>
          </p:cNvPicPr>
          <p:nvPr>
            <p:ph idx="1"/>
          </p:nvPr>
        </p:nvPicPr>
        <p:blipFill>
          <a:blip r:embed="rId2" cstate="print"/>
          <a:stretch>
            <a:fillRect/>
          </a:stretch>
        </p:blipFill>
        <p:spPr>
          <a:xfrm>
            <a:off x="1907704" y="260648"/>
            <a:ext cx="5544616" cy="626469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clip_image003.gif"/>
          <p:cNvPicPr>
            <a:picLocks noGrp="1" noChangeAspect="1"/>
          </p:cNvPicPr>
          <p:nvPr>
            <p:ph idx="1"/>
          </p:nvPr>
        </p:nvPicPr>
        <p:blipFill>
          <a:blip r:embed="rId2" cstate="print"/>
          <a:stretch>
            <a:fillRect/>
          </a:stretch>
        </p:blipFill>
        <p:spPr>
          <a:xfrm>
            <a:off x="827584" y="620688"/>
            <a:ext cx="7344816" cy="561662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APPLICATIONS OF PCR</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Genomic cloning </a:t>
            </a:r>
          </a:p>
          <a:p>
            <a:pPr algn="just"/>
            <a:r>
              <a:rPr lang="en-IN" dirty="0" smtClean="0">
                <a:latin typeface="Times New Roman" pitchFamily="18" charset="0"/>
                <a:cs typeface="Times New Roman" pitchFamily="18" charset="0"/>
              </a:rPr>
              <a:t>Generating template for sequencing</a:t>
            </a:r>
          </a:p>
          <a:p>
            <a:pPr algn="just"/>
            <a:r>
              <a:rPr lang="en-IN" i="1" dirty="0" smtClean="0">
                <a:latin typeface="Times New Roman" pitchFamily="18" charset="0"/>
                <a:cs typeface="Times New Roman" pitchFamily="18" charset="0"/>
              </a:rPr>
              <a:t>In-vitro</a:t>
            </a:r>
            <a:r>
              <a:rPr lang="en-IN" dirty="0" smtClean="0">
                <a:latin typeface="Times New Roman" pitchFamily="18" charset="0"/>
                <a:cs typeface="Times New Roman" pitchFamily="18" charset="0"/>
              </a:rPr>
              <a:t> mutagenesis</a:t>
            </a:r>
          </a:p>
          <a:p>
            <a:pPr algn="just"/>
            <a:r>
              <a:rPr lang="en-IN" dirty="0" smtClean="0">
                <a:latin typeface="Times New Roman" pitchFamily="18" charset="0"/>
                <a:cs typeface="Times New Roman" pitchFamily="18" charset="0"/>
              </a:rPr>
              <a:t>Analysis of biological materials for forensic applications</a:t>
            </a:r>
          </a:p>
          <a:p>
            <a:pPr algn="just"/>
            <a:r>
              <a:rPr lang="en-IN" dirty="0" smtClean="0">
                <a:latin typeface="Times New Roman" pitchFamily="18" charset="0"/>
                <a:cs typeface="Times New Roman" pitchFamily="18" charset="0"/>
              </a:rPr>
              <a:t>To study the evolutionary history in the field of molecular palaeontology</a:t>
            </a:r>
          </a:p>
          <a:p>
            <a:pPr algn="just"/>
            <a:r>
              <a:rPr lang="en-IN" dirty="0" smtClean="0">
                <a:latin typeface="Times New Roman" pitchFamily="18" charset="0"/>
                <a:cs typeface="Times New Roman" pitchFamily="18" charset="0"/>
              </a:rPr>
              <a:t>Medical applications such as pre-natal diagnosis of diseases and sexing of embryos</a:t>
            </a:r>
          </a:p>
          <a:p>
            <a:pPr algn="just"/>
            <a:r>
              <a:rPr lang="en-IN" dirty="0" smtClean="0">
                <a:latin typeface="Times New Roman" pitchFamily="18" charset="0"/>
                <a:cs typeface="Times New Roman" pitchFamily="18" charset="0"/>
              </a:rPr>
              <a:t>Detection of infectious diseases</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PCR</a:t>
            </a:r>
            <a:endParaRPr lang="en-IN"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algn="just"/>
            <a:r>
              <a:rPr lang="en-IN" dirty="0" smtClean="0"/>
              <a:t> </a:t>
            </a:r>
            <a:r>
              <a:rPr lang="en-IN" dirty="0" smtClean="0">
                <a:latin typeface="Times New Roman" pitchFamily="18" charset="0"/>
                <a:cs typeface="Times New Roman" pitchFamily="18" charset="0"/>
              </a:rPr>
              <a:t>PCR was invented by </a:t>
            </a:r>
            <a:r>
              <a:rPr lang="en-IN" i="1" dirty="0" err="1" smtClean="0">
                <a:latin typeface="Times New Roman" pitchFamily="18" charset="0"/>
                <a:cs typeface="Times New Roman" pitchFamily="18" charset="0"/>
              </a:rPr>
              <a:t>Kary</a:t>
            </a:r>
            <a:r>
              <a:rPr lang="en-IN" i="1" dirty="0" smtClean="0">
                <a:latin typeface="Times New Roman" pitchFamily="18" charset="0"/>
                <a:cs typeface="Times New Roman" pitchFamily="18" charset="0"/>
              </a:rPr>
              <a:t> B. Mullis</a:t>
            </a:r>
            <a:r>
              <a:rPr lang="en-IN" dirty="0" smtClean="0">
                <a:latin typeface="Times New Roman" pitchFamily="18" charset="0"/>
                <a:cs typeface="Times New Roman" pitchFamily="18" charset="0"/>
              </a:rPr>
              <a:t> in </a:t>
            </a:r>
            <a:r>
              <a:rPr lang="en-IN" i="1" dirty="0" smtClean="0">
                <a:latin typeface="Times New Roman" pitchFamily="18" charset="0"/>
                <a:cs typeface="Times New Roman" pitchFamily="18" charset="0"/>
              </a:rPr>
              <a:t>1985</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PCR is an in-</a:t>
            </a:r>
            <a:r>
              <a:rPr lang="en-IN" dirty="0" err="1" smtClean="0">
                <a:latin typeface="Times New Roman" pitchFamily="18" charset="0"/>
                <a:cs typeface="Times New Roman" pitchFamily="18" charset="0"/>
              </a:rPr>
              <a:t>vitro,enzymatic</a:t>
            </a:r>
            <a:r>
              <a:rPr lang="en-IN" dirty="0" smtClean="0">
                <a:latin typeface="Times New Roman" pitchFamily="18" charset="0"/>
                <a:cs typeface="Times New Roman" pitchFamily="18" charset="0"/>
              </a:rPr>
              <a:t> amplification of a desired sequence of DNA using a pair of </a:t>
            </a:r>
            <a:r>
              <a:rPr lang="en-IN" dirty="0" err="1" smtClean="0">
                <a:latin typeface="Times New Roman" pitchFamily="18" charset="0"/>
                <a:cs typeface="Times New Roman" pitchFamily="18" charset="0"/>
              </a:rPr>
              <a:t>oligonucleotide</a:t>
            </a:r>
            <a:r>
              <a:rPr lang="en-IN" dirty="0" smtClean="0">
                <a:latin typeface="Times New Roman" pitchFamily="18" charset="0"/>
                <a:cs typeface="Times New Roman" pitchFamily="18" charset="0"/>
              </a:rPr>
              <a:t> primers</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These primers are complementary to one end of the DNA target sequence </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These are extended towards each other by a </a:t>
            </a:r>
            <a:r>
              <a:rPr lang="en-IN" dirty="0" err="1" smtClean="0">
                <a:latin typeface="Times New Roman" pitchFamily="18" charset="0"/>
                <a:cs typeface="Times New Roman" pitchFamily="18" charset="0"/>
              </a:rPr>
              <a:t>thermostable</a:t>
            </a:r>
            <a:r>
              <a:rPr lang="en-IN" dirty="0" smtClean="0">
                <a:latin typeface="Times New Roman" pitchFamily="18" charset="0"/>
                <a:cs typeface="Times New Roman" pitchFamily="18" charset="0"/>
              </a:rPr>
              <a:t> DNA polymerase in a reaction cycle of three steps; </a:t>
            </a:r>
            <a:r>
              <a:rPr lang="en-IN" dirty="0" err="1" smtClean="0">
                <a:latin typeface="Times New Roman" pitchFamily="18" charset="0"/>
                <a:cs typeface="Times New Roman" pitchFamily="18" charset="0"/>
              </a:rPr>
              <a:t>denaturation</a:t>
            </a:r>
            <a:r>
              <a:rPr lang="en-IN" dirty="0" smtClean="0">
                <a:latin typeface="Times New Roman" pitchFamily="18" charset="0"/>
                <a:cs typeface="Times New Roman" pitchFamily="18" charset="0"/>
              </a:rPr>
              <a:t>, primer annealing and polymerization</a:t>
            </a:r>
          </a:p>
          <a:p>
            <a:pPr algn="just">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COMPONENTS OF PCR</a:t>
            </a:r>
            <a:endParaRPr lang="en-IN" dirty="0"/>
          </a:p>
        </p:txBody>
      </p:sp>
      <p:sp>
        <p:nvSpPr>
          <p:cNvPr id="3" name="Content Placeholder 2"/>
          <p:cNvSpPr>
            <a:spLocks noGrp="1"/>
          </p:cNvSpPr>
          <p:nvPr>
            <p:ph idx="1"/>
          </p:nvPr>
        </p:nvSpPr>
        <p:spPr/>
        <p:txBody>
          <a:bodyPr/>
          <a:lstStyle/>
          <a:p>
            <a:r>
              <a:rPr lang="en-IN" b="1" dirty="0" smtClean="0">
                <a:latin typeface="Times New Roman" pitchFamily="18" charset="0"/>
                <a:cs typeface="Times New Roman" pitchFamily="18" charset="0"/>
              </a:rPr>
              <a:t>Template</a:t>
            </a:r>
          </a:p>
          <a:p>
            <a:r>
              <a:rPr lang="en-IN" b="1" dirty="0" smtClean="0">
                <a:latin typeface="Times New Roman" pitchFamily="18" charset="0"/>
                <a:cs typeface="Times New Roman" pitchFamily="18" charset="0"/>
              </a:rPr>
              <a:t>Primers</a:t>
            </a:r>
          </a:p>
          <a:p>
            <a:r>
              <a:rPr lang="en-IN" b="1" dirty="0" err="1" smtClean="0">
                <a:latin typeface="Times New Roman" pitchFamily="18" charset="0"/>
                <a:cs typeface="Times New Roman" pitchFamily="18" charset="0"/>
              </a:rPr>
              <a:t>dNTPs</a:t>
            </a:r>
            <a:endParaRPr lang="en-IN" b="1" dirty="0" smtClean="0">
              <a:latin typeface="Times New Roman" pitchFamily="18" charset="0"/>
              <a:cs typeface="Times New Roman" pitchFamily="18" charset="0"/>
            </a:endParaRPr>
          </a:p>
          <a:p>
            <a:r>
              <a:rPr lang="en-IN" b="1" dirty="0" smtClean="0">
                <a:latin typeface="Times New Roman" pitchFamily="18" charset="0"/>
                <a:cs typeface="Times New Roman" pitchFamily="18" charset="0"/>
              </a:rPr>
              <a:t>Buffer</a:t>
            </a:r>
          </a:p>
          <a:p>
            <a:r>
              <a:rPr lang="en-IN" b="1" dirty="0" smtClean="0"/>
              <a:t>Enzymes</a:t>
            </a:r>
          </a:p>
          <a:p>
            <a:endParaRPr lang="en-IN" b="1" dirty="0" smtClean="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endParaRPr lang="en-IN" b="1"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 </a:t>
            </a:r>
            <a:endParaRPr lang="en-IN" dirty="0"/>
          </a:p>
        </p:txBody>
      </p:sp>
      <p:sp>
        <p:nvSpPr>
          <p:cNvPr id="3" name="Content Placeholder 2"/>
          <p:cNvSpPr>
            <a:spLocks noGrp="1"/>
          </p:cNvSpPr>
          <p:nvPr>
            <p:ph idx="1"/>
          </p:nvPr>
        </p:nvSpPr>
        <p:spPr/>
        <p:txBody>
          <a:bodyPr>
            <a:normAutofit fontScale="85000" lnSpcReduction="20000"/>
          </a:bodyPr>
          <a:lstStyle/>
          <a:p>
            <a:pPr algn="just">
              <a:buNone/>
            </a:pPr>
            <a:r>
              <a:rPr lang="en-IN" b="1" dirty="0" smtClean="0">
                <a:latin typeface="Times New Roman" pitchFamily="18" charset="0"/>
                <a:cs typeface="Times New Roman" pitchFamily="18" charset="0"/>
              </a:rPr>
              <a:t>Template</a:t>
            </a:r>
          </a:p>
          <a:p>
            <a:pPr algn="just"/>
            <a:r>
              <a:rPr lang="en-IN" dirty="0" smtClean="0">
                <a:latin typeface="Times New Roman" pitchFamily="18" charset="0"/>
                <a:cs typeface="Times New Roman" pitchFamily="18" charset="0"/>
              </a:rPr>
              <a:t>PCR can amplify as little as one molecule of starting template</a:t>
            </a:r>
          </a:p>
          <a:p>
            <a:pPr algn="just"/>
            <a:endParaRPr lang="en-IN" dirty="0" smtClean="0">
              <a:latin typeface="Times New Roman" pitchFamily="18" charset="0"/>
              <a:cs typeface="Times New Roman" pitchFamily="18" charset="0"/>
            </a:endParaRPr>
          </a:p>
          <a:p>
            <a:pPr algn="just"/>
            <a:r>
              <a:rPr lang="en-IN" dirty="0" err="1" smtClean="0">
                <a:latin typeface="Times New Roman" pitchFamily="18" charset="0"/>
                <a:cs typeface="Times New Roman" pitchFamily="18" charset="0"/>
              </a:rPr>
              <a:t>herefore</a:t>
            </a:r>
            <a:r>
              <a:rPr lang="en-IN" dirty="0" smtClean="0">
                <a:latin typeface="Times New Roman" pitchFamily="18" charset="0"/>
                <a:cs typeface="Times New Roman" pitchFamily="18" charset="0"/>
              </a:rPr>
              <a:t>, any source of DNA that provides one or more target molecules can in principle be used as a template for PCR </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This includes DNA prepared from blood, sperm or any other tissue, from older forensic specimens, from ancient biological samples or in the laboratory from bacterial colonies or plaques as well as purified DNA</a:t>
            </a:r>
          </a:p>
          <a:p>
            <a:pPr algn="just">
              <a:buNone/>
            </a:pP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548680"/>
            <a:ext cx="8229600" cy="5976664"/>
          </a:xfrm>
        </p:spPr>
        <p:txBody>
          <a:bodyPr>
            <a:normAutofit fontScale="77500" lnSpcReduction="20000"/>
          </a:bodyPr>
          <a:lstStyle/>
          <a:p>
            <a:pPr algn="just">
              <a:buNone/>
            </a:pPr>
            <a:r>
              <a:rPr lang="en-IN" b="1" dirty="0" smtClean="0">
                <a:latin typeface="Times New Roman" pitchFamily="18" charset="0"/>
                <a:cs typeface="Times New Roman" pitchFamily="18" charset="0"/>
              </a:rPr>
              <a:t>Primers</a:t>
            </a:r>
          </a:p>
          <a:p>
            <a:pPr algn="just"/>
            <a:r>
              <a:rPr lang="en-IN" dirty="0" err="1" smtClean="0">
                <a:latin typeface="Times New Roman" pitchFamily="18" charset="0"/>
                <a:cs typeface="Times New Roman" pitchFamily="18" charset="0"/>
              </a:rPr>
              <a:t>Oligonucleotides</a:t>
            </a:r>
            <a:r>
              <a:rPr lang="en-IN" dirty="0" smtClean="0">
                <a:latin typeface="Times New Roman" pitchFamily="18" charset="0"/>
                <a:cs typeface="Times New Roman" pitchFamily="18" charset="0"/>
              </a:rPr>
              <a:t> used for priming, </a:t>
            </a:r>
            <a:r>
              <a:rPr lang="en-IN" smtClean="0">
                <a:latin typeface="Times New Roman" pitchFamily="18" charset="0"/>
                <a:cs typeface="Times New Roman" pitchFamily="18" charset="0"/>
              </a:rPr>
              <a:t>preferably 16-30 </a:t>
            </a:r>
            <a:r>
              <a:rPr lang="en-IN" dirty="0" err="1" smtClean="0">
                <a:latin typeface="Times New Roman" pitchFamily="18" charset="0"/>
                <a:cs typeface="Times New Roman" pitchFamily="18" charset="0"/>
              </a:rPr>
              <a:t>nts</a:t>
            </a:r>
            <a:r>
              <a:rPr lang="en-IN" dirty="0" smtClean="0">
                <a:latin typeface="Times New Roman" pitchFamily="18" charset="0"/>
                <a:cs typeface="Times New Roman" pitchFamily="18" charset="0"/>
              </a:rPr>
              <a:t> in length </a:t>
            </a:r>
          </a:p>
          <a:p>
            <a:pPr algn="just">
              <a:buNone/>
            </a:pP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They should have similar G+C contents so that they anneal to their complementary sequences at similar temperatures</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PCR primers should not have self complementary regions as this leads to hairpin formation</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PCR primers should not complementary to each other this leads to primer dimmer formation</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If the DNA sequence being amplified is known, then primer design is relatively easy</a:t>
            </a:r>
          </a:p>
          <a:p>
            <a:pPr algn="just"/>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buNone/>
            </a:pPr>
            <a:r>
              <a:rPr lang="en-IN" b="1" dirty="0" err="1" smtClean="0">
                <a:latin typeface="Times New Roman" pitchFamily="18" charset="0"/>
                <a:cs typeface="Times New Roman" pitchFamily="18" charset="0"/>
              </a:rPr>
              <a:t>dNTPs</a:t>
            </a:r>
            <a:endParaRPr lang="en-IN" b="1" dirty="0" smtClean="0">
              <a:latin typeface="Times New Roman" pitchFamily="18" charset="0"/>
              <a:cs typeface="Times New Roman" pitchFamily="18" charset="0"/>
            </a:endParaRPr>
          </a:p>
          <a:p>
            <a:pPr algn="just"/>
            <a:endParaRPr lang="en-IN" b="1"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4 </a:t>
            </a:r>
            <a:r>
              <a:rPr lang="en-IN" dirty="0" err="1" smtClean="0">
                <a:latin typeface="Times New Roman" pitchFamily="18" charset="0"/>
                <a:cs typeface="Times New Roman" pitchFamily="18" charset="0"/>
              </a:rPr>
              <a:t>dNTPs</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dATP</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dGTP</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dCTP</a:t>
            </a:r>
            <a:r>
              <a:rPr lang="en-IN" dirty="0" smtClean="0">
                <a:latin typeface="Times New Roman" pitchFamily="18" charset="0"/>
                <a:cs typeface="Times New Roman" pitchFamily="18" charset="0"/>
              </a:rPr>
              <a:t> and </a:t>
            </a:r>
            <a:r>
              <a:rPr lang="en-IN" dirty="0" err="1" smtClean="0">
                <a:latin typeface="Times New Roman" pitchFamily="18" charset="0"/>
                <a:cs typeface="Times New Roman" pitchFamily="18" charset="0"/>
              </a:rPr>
              <a:t>dTTP</a:t>
            </a:r>
            <a:r>
              <a:rPr lang="en-IN" dirty="0" smtClean="0">
                <a:latin typeface="Times New Roman" pitchFamily="18" charset="0"/>
                <a:cs typeface="Times New Roman" pitchFamily="18" charset="0"/>
              </a:rPr>
              <a:t>, used at saturating concentration (200 m </a:t>
            </a:r>
            <a:r>
              <a:rPr lang="en-IN" dirty="0" err="1" smtClean="0">
                <a:latin typeface="Times New Roman" pitchFamily="18" charset="0"/>
                <a:cs typeface="Times New Roman" pitchFamily="18" charset="0"/>
              </a:rPr>
              <a:t>M</a:t>
            </a:r>
            <a:r>
              <a:rPr lang="en-IN" dirty="0" smtClean="0">
                <a:latin typeface="Times New Roman" pitchFamily="18" charset="0"/>
                <a:cs typeface="Times New Roman" pitchFamily="18" charset="0"/>
              </a:rPr>
              <a:t> each)</a:t>
            </a:r>
          </a:p>
          <a:p>
            <a:pPr algn="just"/>
            <a:endParaRPr lang="en-IN" dirty="0" smtClean="0">
              <a:latin typeface="Times New Roman" pitchFamily="18" charset="0"/>
              <a:cs typeface="Times New Roman" pitchFamily="18" charset="0"/>
            </a:endParaRPr>
          </a:p>
          <a:p>
            <a:pPr algn="just">
              <a:buNone/>
            </a:pPr>
            <a:r>
              <a:rPr lang="en-IN" b="1" dirty="0" smtClean="0">
                <a:latin typeface="Times New Roman" pitchFamily="18" charset="0"/>
                <a:cs typeface="Times New Roman" pitchFamily="18" charset="0"/>
              </a:rPr>
              <a:t>Buffer</a:t>
            </a:r>
          </a:p>
          <a:p>
            <a:pPr algn="just"/>
            <a:r>
              <a:rPr lang="en-IN" dirty="0" smtClean="0">
                <a:latin typeface="Times New Roman" pitchFamily="18" charset="0"/>
                <a:cs typeface="Times New Roman" pitchFamily="18" charset="0"/>
              </a:rPr>
              <a:t>The standard buffer for PCR contains 50 </a:t>
            </a:r>
            <a:r>
              <a:rPr lang="en-IN" dirty="0" err="1" smtClean="0">
                <a:latin typeface="Times New Roman" pitchFamily="18" charset="0"/>
                <a:cs typeface="Times New Roman" pitchFamily="18" charset="0"/>
              </a:rPr>
              <a:t>mM</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KCl</a:t>
            </a:r>
            <a:r>
              <a:rPr lang="en-IN" dirty="0" smtClean="0">
                <a:latin typeface="Times New Roman" pitchFamily="18" charset="0"/>
                <a:cs typeface="Times New Roman" pitchFamily="18" charset="0"/>
              </a:rPr>
              <a:t>, 10 </a:t>
            </a:r>
            <a:r>
              <a:rPr lang="en-IN" dirty="0" err="1" smtClean="0">
                <a:latin typeface="Times New Roman" pitchFamily="18" charset="0"/>
                <a:cs typeface="Times New Roman" pitchFamily="18" charset="0"/>
              </a:rPr>
              <a:t>mM</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Tris.Cl</a:t>
            </a:r>
            <a:r>
              <a:rPr lang="en-IN" dirty="0" smtClean="0">
                <a:latin typeface="Times New Roman" pitchFamily="18" charset="0"/>
                <a:cs typeface="Times New Roman" pitchFamily="18" charset="0"/>
              </a:rPr>
              <a:t> and 1.5 </a:t>
            </a:r>
            <a:r>
              <a:rPr lang="en-IN" dirty="0" err="1" smtClean="0">
                <a:latin typeface="Times New Roman" pitchFamily="18" charset="0"/>
                <a:cs typeface="Times New Roman" pitchFamily="18" charset="0"/>
              </a:rPr>
              <a:t>mM</a:t>
            </a:r>
            <a:r>
              <a:rPr lang="en-IN" dirty="0" smtClean="0">
                <a:latin typeface="Times New Roman" pitchFamily="18" charset="0"/>
                <a:cs typeface="Times New Roman" pitchFamily="18" charset="0"/>
              </a:rPr>
              <a:t> MgCl2</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 pH is approximately 7.2</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 The presence of divalent </a:t>
            </a:r>
            <a:r>
              <a:rPr lang="en-IN" dirty="0" err="1" smtClean="0">
                <a:latin typeface="Times New Roman" pitchFamily="18" charset="0"/>
                <a:cs typeface="Times New Roman" pitchFamily="18" charset="0"/>
              </a:rPr>
              <a:t>cations</a:t>
            </a:r>
            <a:r>
              <a:rPr lang="en-IN" dirty="0" smtClean="0">
                <a:latin typeface="Times New Roman" pitchFamily="18" charset="0"/>
                <a:cs typeface="Times New Roman" pitchFamily="18" charset="0"/>
              </a:rPr>
              <a:t> is critical (Mg2+)      </a:t>
            </a: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r>
              <a:rPr lang="en-IN" b="1" dirty="0" smtClean="0"/>
              <a:t>Enzymes</a:t>
            </a:r>
          </a:p>
          <a:p>
            <a:pPr algn="just"/>
            <a:r>
              <a:rPr lang="en-IN" dirty="0" err="1" smtClean="0"/>
              <a:t>Thermostable</a:t>
            </a:r>
            <a:r>
              <a:rPr lang="en-IN" dirty="0" smtClean="0"/>
              <a:t> DNA polymerases from a number of </a:t>
            </a:r>
            <a:r>
              <a:rPr lang="en-IN" dirty="0" err="1" smtClean="0"/>
              <a:t>thermophilic</a:t>
            </a:r>
            <a:r>
              <a:rPr lang="en-IN" dirty="0" smtClean="0"/>
              <a:t> bacteria are used for PCR</a:t>
            </a:r>
          </a:p>
          <a:p>
            <a:pPr algn="just"/>
            <a:r>
              <a:rPr lang="en-IN" dirty="0" smtClean="0"/>
              <a:t>The most common is </a:t>
            </a:r>
            <a:r>
              <a:rPr lang="en-IN" dirty="0" err="1" smtClean="0"/>
              <a:t>Taq</a:t>
            </a:r>
            <a:r>
              <a:rPr lang="en-IN" dirty="0" smtClean="0"/>
              <a:t> polymerase from </a:t>
            </a:r>
            <a:r>
              <a:rPr lang="en-IN" dirty="0" err="1" smtClean="0"/>
              <a:t>Thermus</a:t>
            </a:r>
            <a:r>
              <a:rPr lang="en-IN" dirty="0" smtClean="0"/>
              <a:t> </a:t>
            </a:r>
            <a:r>
              <a:rPr lang="en-IN" dirty="0" err="1" smtClean="0"/>
              <a:t>aquaticus</a:t>
            </a:r>
            <a:endParaRPr lang="en-IN" dirty="0" smtClean="0"/>
          </a:p>
          <a:p>
            <a:pPr algn="just"/>
            <a:r>
              <a:rPr lang="en-IN" dirty="0" smtClean="0"/>
              <a:t> It survives the </a:t>
            </a:r>
            <a:r>
              <a:rPr lang="en-IN" dirty="0" err="1" smtClean="0"/>
              <a:t>denaturation</a:t>
            </a:r>
            <a:r>
              <a:rPr lang="en-IN" dirty="0" smtClean="0"/>
              <a:t> step of 95</a:t>
            </a:r>
            <a:r>
              <a:rPr lang="en-IN" baseline="30000" dirty="0" smtClean="0"/>
              <a:t>º</a:t>
            </a:r>
            <a:r>
              <a:rPr lang="en-IN" dirty="0" smtClean="0"/>
              <a:t>C for 1-2 min, having a half-life of more than 2hr at this temperature</a:t>
            </a:r>
          </a:p>
          <a:p>
            <a:pPr algn="just"/>
            <a:r>
              <a:rPr lang="en-IN" dirty="0" smtClean="0"/>
              <a:t> </a:t>
            </a:r>
          </a:p>
          <a:p>
            <a:pPr algn="just"/>
            <a:r>
              <a:rPr lang="en-IN" dirty="0" smtClean="0"/>
              <a:t>It carries a 5’-3’ polymerization dependant </a:t>
            </a:r>
            <a:r>
              <a:rPr lang="en-IN" dirty="0" err="1" smtClean="0"/>
              <a:t>exonuclease</a:t>
            </a:r>
            <a:r>
              <a:rPr lang="en-IN" dirty="0" smtClean="0"/>
              <a:t> activity, but lack in 3’-5’ </a:t>
            </a:r>
            <a:r>
              <a:rPr lang="en-IN" dirty="0" err="1" smtClean="0"/>
              <a:t>exonuclease</a:t>
            </a:r>
            <a:r>
              <a:rPr lang="en-IN" dirty="0" smtClean="0"/>
              <a:t> activity (proof reading)</a:t>
            </a:r>
          </a:p>
          <a:p>
            <a:pPr algn="just"/>
            <a:endParaRPr lang="en-IN" dirty="0" smtClean="0"/>
          </a:p>
          <a:p>
            <a:pPr algn="just"/>
            <a:r>
              <a:rPr lang="en-IN" dirty="0" smtClean="0"/>
              <a:t>Hence, it is more prone for introducing errors</a:t>
            </a:r>
          </a:p>
          <a:p>
            <a:pPr algn="just"/>
            <a:r>
              <a:rPr lang="en-IN" dirty="0" smtClean="0"/>
              <a:t> There are high-</a:t>
            </a:r>
            <a:r>
              <a:rPr lang="en-IN" dirty="0" err="1" smtClean="0"/>
              <a:t>fiedality</a:t>
            </a:r>
            <a:r>
              <a:rPr lang="en-IN" dirty="0" smtClean="0"/>
              <a:t> </a:t>
            </a:r>
            <a:r>
              <a:rPr lang="en-IN" dirty="0" err="1" smtClean="0"/>
              <a:t>thermostable</a:t>
            </a:r>
            <a:r>
              <a:rPr lang="en-IN" dirty="0" smtClean="0"/>
              <a:t> enzymes with 3’-5’ </a:t>
            </a:r>
            <a:r>
              <a:rPr lang="en-IN" dirty="0" err="1" smtClean="0"/>
              <a:t>exonuclease</a:t>
            </a:r>
            <a:r>
              <a:rPr lang="en-IN" dirty="0" smtClean="0"/>
              <a:t> activity. e.g., Vent polymerase, </a:t>
            </a:r>
            <a:r>
              <a:rPr lang="en-IN" dirty="0" err="1" smtClean="0"/>
              <a:t>pfu</a:t>
            </a:r>
            <a:r>
              <a:rPr lang="en-IN" dirty="0" smtClean="0"/>
              <a:t> polymerase</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PCR CYCLES</a:t>
            </a:r>
            <a:endParaRPr lang="en-IN" dirty="0"/>
          </a:p>
        </p:txBody>
      </p:sp>
      <p:sp>
        <p:nvSpPr>
          <p:cNvPr id="3" name="Content Placeholder 2"/>
          <p:cNvSpPr>
            <a:spLocks noGrp="1"/>
          </p:cNvSpPr>
          <p:nvPr>
            <p:ph idx="1"/>
          </p:nvPr>
        </p:nvSpPr>
        <p:spPr>
          <a:xfrm>
            <a:off x="457200" y="1600200"/>
            <a:ext cx="8229600" cy="4997152"/>
          </a:xfrm>
        </p:spPr>
        <p:txBody>
          <a:bodyPr>
            <a:normAutofit/>
          </a:bodyPr>
          <a:lstStyle/>
          <a:p>
            <a:pPr algn="just">
              <a:buNone/>
            </a:pPr>
            <a:r>
              <a:rPr lang="en-IN" dirty="0" smtClean="0">
                <a:latin typeface="Times New Roman" pitchFamily="18" charset="0"/>
                <a:cs typeface="Times New Roman" pitchFamily="18" charset="0"/>
              </a:rPr>
              <a:t>PCR involves a repetitive series of temperature cycles. Each reaction cycle comprises of </a:t>
            </a:r>
            <a:r>
              <a:rPr lang="en-IN" i="1" dirty="0" smtClean="0">
                <a:latin typeface="Times New Roman" pitchFamily="18" charset="0"/>
                <a:cs typeface="Times New Roman" pitchFamily="18" charset="0"/>
              </a:rPr>
              <a:t>three stages</a:t>
            </a:r>
          </a:p>
          <a:p>
            <a:pPr algn="just">
              <a:buNone/>
            </a:pPr>
            <a:r>
              <a:rPr lang="en-IN" b="1" dirty="0" smtClean="0">
                <a:latin typeface="Times New Roman" pitchFamily="18" charset="0"/>
                <a:cs typeface="Times New Roman" pitchFamily="18" charset="0"/>
              </a:rPr>
              <a:t>Initial  </a:t>
            </a:r>
            <a:r>
              <a:rPr lang="en-IN" b="1" dirty="0" err="1" smtClean="0">
                <a:latin typeface="Times New Roman" pitchFamily="18" charset="0"/>
                <a:cs typeface="Times New Roman" pitchFamily="18" charset="0"/>
              </a:rPr>
              <a:t>Denaturation</a:t>
            </a:r>
            <a:r>
              <a:rPr lang="en-IN" b="1" dirty="0" smtClean="0">
                <a:latin typeface="Times New Roman" pitchFamily="18" charset="0"/>
                <a:cs typeface="Times New Roman" pitchFamily="18" charset="0"/>
              </a:rPr>
              <a:t> : </a:t>
            </a:r>
            <a:r>
              <a:rPr lang="en-IN" dirty="0" smtClean="0">
                <a:latin typeface="Times New Roman" pitchFamily="18" charset="0"/>
                <a:cs typeface="Times New Roman" pitchFamily="18" charset="0"/>
              </a:rPr>
              <a:t>94</a:t>
            </a:r>
            <a:r>
              <a:rPr lang="en-IN" baseline="30000" dirty="0" smtClean="0">
                <a:latin typeface="Times New Roman" pitchFamily="18" charset="0"/>
                <a:cs typeface="Times New Roman" pitchFamily="18" charset="0"/>
              </a:rPr>
              <a:t>º</a:t>
            </a:r>
            <a:r>
              <a:rPr lang="en-IN" dirty="0" smtClean="0">
                <a:latin typeface="Times New Roman" pitchFamily="18" charset="0"/>
                <a:cs typeface="Times New Roman" pitchFamily="18" charset="0"/>
              </a:rPr>
              <a:t>C for 5 min</a:t>
            </a:r>
            <a:endParaRPr lang="en-IN" b="1" dirty="0" smtClean="0">
              <a:latin typeface="Times New Roman" pitchFamily="18" charset="0"/>
              <a:cs typeface="Times New Roman" pitchFamily="18" charset="0"/>
            </a:endParaRPr>
          </a:p>
          <a:p>
            <a:pPr algn="just">
              <a:buNone/>
            </a:pPr>
            <a:r>
              <a:rPr lang="en-IN" dirty="0" smtClean="0">
                <a:latin typeface="Times New Roman" pitchFamily="18" charset="0"/>
                <a:cs typeface="Times New Roman" pitchFamily="18" charset="0"/>
              </a:rPr>
              <a:t>for </a:t>
            </a:r>
            <a:r>
              <a:rPr lang="en-IN" dirty="0" err="1" smtClean="0">
                <a:latin typeface="Times New Roman" pitchFamily="18" charset="0"/>
                <a:cs typeface="Times New Roman" pitchFamily="18" charset="0"/>
              </a:rPr>
              <a:t>denaturation</a:t>
            </a:r>
            <a:r>
              <a:rPr lang="en-IN" dirty="0" smtClean="0">
                <a:latin typeface="Times New Roman" pitchFamily="18" charset="0"/>
                <a:cs typeface="Times New Roman" pitchFamily="18" charset="0"/>
              </a:rPr>
              <a:t> of whole DNA</a:t>
            </a:r>
          </a:p>
          <a:p>
            <a:pPr algn="just">
              <a:buNone/>
            </a:pPr>
            <a:r>
              <a:rPr lang="en-IN" sz="2800" b="1" dirty="0" err="1" smtClean="0">
                <a:latin typeface="Times New Roman" pitchFamily="18" charset="0"/>
                <a:cs typeface="Times New Roman" pitchFamily="18" charset="0"/>
              </a:rPr>
              <a:t>Denaturation</a:t>
            </a:r>
            <a:r>
              <a:rPr lang="en-IN" sz="2800" b="1" dirty="0" smtClean="0">
                <a:latin typeface="Times New Roman" pitchFamily="18" charset="0"/>
                <a:cs typeface="Times New Roman" pitchFamily="18" charset="0"/>
              </a:rPr>
              <a:t> : </a:t>
            </a:r>
            <a:r>
              <a:rPr lang="en-IN" sz="2800" dirty="0" smtClean="0">
                <a:latin typeface="Times New Roman" pitchFamily="18" charset="0"/>
                <a:cs typeface="Times New Roman" pitchFamily="18" charset="0"/>
              </a:rPr>
              <a:t>94</a:t>
            </a:r>
            <a:r>
              <a:rPr lang="en-IN" sz="2800" baseline="30000" dirty="0" smtClean="0">
                <a:latin typeface="Times New Roman" pitchFamily="18" charset="0"/>
                <a:cs typeface="Times New Roman" pitchFamily="18" charset="0"/>
              </a:rPr>
              <a:t>º</a:t>
            </a:r>
            <a:r>
              <a:rPr lang="en-IN" sz="2800" dirty="0" smtClean="0">
                <a:latin typeface="Times New Roman" pitchFamily="18" charset="0"/>
                <a:cs typeface="Times New Roman" pitchFamily="18" charset="0"/>
              </a:rPr>
              <a:t>C for 1 to 2 min</a:t>
            </a:r>
            <a:endParaRPr lang="en-IN" sz="2800" b="1" dirty="0" smtClean="0">
              <a:latin typeface="Times New Roman" pitchFamily="18" charset="0"/>
              <a:cs typeface="Times New Roman" pitchFamily="18" charset="0"/>
            </a:endParaRPr>
          </a:p>
          <a:p>
            <a:pPr algn="just">
              <a:buNone/>
            </a:pPr>
            <a:r>
              <a:rPr lang="en-IN" sz="2800" b="1" dirty="0" smtClean="0">
                <a:latin typeface="Times New Roman" pitchFamily="18" charset="0"/>
                <a:cs typeface="Times New Roman" pitchFamily="18" charset="0"/>
              </a:rPr>
              <a:t>Primer annealing : </a:t>
            </a:r>
            <a:r>
              <a:rPr lang="en-IN" sz="2800" dirty="0" smtClean="0">
                <a:latin typeface="Times New Roman" pitchFamily="18" charset="0"/>
                <a:cs typeface="Times New Roman" pitchFamily="18" charset="0"/>
              </a:rPr>
              <a:t>40</a:t>
            </a:r>
            <a:r>
              <a:rPr lang="en-IN" sz="2800" baseline="30000" dirty="0" smtClean="0">
                <a:latin typeface="Times New Roman" pitchFamily="18" charset="0"/>
                <a:cs typeface="Times New Roman" pitchFamily="18" charset="0"/>
              </a:rPr>
              <a:t>º</a:t>
            </a:r>
            <a:r>
              <a:rPr lang="en-IN" sz="2800" dirty="0" smtClean="0">
                <a:latin typeface="Times New Roman" pitchFamily="18" charset="0"/>
                <a:cs typeface="Times New Roman" pitchFamily="18" charset="0"/>
              </a:rPr>
              <a:t>C to 60</a:t>
            </a:r>
            <a:r>
              <a:rPr lang="en-IN" sz="2800" baseline="30000" dirty="0" smtClean="0">
                <a:latin typeface="Times New Roman" pitchFamily="18" charset="0"/>
                <a:cs typeface="Times New Roman" pitchFamily="18" charset="0"/>
              </a:rPr>
              <a:t>º</a:t>
            </a:r>
            <a:r>
              <a:rPr lang="en-IN" sz="2800" dirty="0" smtClean="0">
                <a:latin typeface="Times New Roman" pitchFamily="18" charset="0"/>
                <a:cs typeface="Times New Roman" pitchFamily="18" charset="0"/>
              </a:rPr>
              <a:t>C for 1 min</a:t>
            </a:r>
          </a:p>
          <a:p>
            <a:pPr algn="just">
              <a:buNone/>
            </a:pPr>
            <a:r>
              <a:rPr lang="en-IN" sz="2800" b="1" dirty="0" smtClean="0">
                <a:latin typeface="Times New Roman" pitchFamily="18" charset="0"/>
                <a:cs typeface="Times New Roman" pitchFamily="18" charset="0"/>
              </a:rPr>
              <a:t>Extension : </a:t>
            </a:r>
            <a:r>
              <a:rPr lang="en-IN" sz="2800" dirty="0" smtClean="0">
                <a:latin typeface="Times New Roman" pitchFamily="18" charset="0"/>
                <a:cs typeface="Times New Roman" pitchFamily="18" charset="0"/>
              </a:rPr>
              <a:t>72</a:t>
            </a:r>
            <a:r>
              <a:rPr lang="en-IN" sz="2800" baseline="30000" dirty="0" smtClean="0">
                <a:latin typeface="Times New Roman" pitchFamily="18" charset="0"/>
                <a:cs typeface="Times New Roman" pitchFamily="18" charset="0"/>
              </a:rPr>
              <a:t>º</a:t>
            </a:r>
            <a:r>
              <a:rPr lang="en-IN" sz="2800" dirty="0" smtClean="0">
                <a:latin typeface="Times New Roman" pitchFamily="18" charset="0"/>
                <a:cs typeface="Times New Roman" pitchFamily="18" charset="0"/>
              </a:rPr>
              <a:t>C for 1to 2 min</a:t>
            </a:r>
            <a:endParaRPr lang="en-IN" sz="2800" b="1" dirty="0" smtClean="0">
              <a:latin typeface="Times New Roman" pitchFamily="18" charset="0"/>
              <a:cs typeface="Times New Roman" pitchFamily="18" charset="0"/>
            </a:endParaRPr>
          </a:p>
          <a:p>
            <a:pPr algn="just">
              <a:buNone/>
            </a:pPr>
            <a:r>
              <a:rPr lang="en-IN" b="1" dirty="0" smtClean="0">
                <a:latin typeface="Times New Roman" pitchFamily="18" charset="0"/>
                <a:cs typeface="Times New Roman" pitchFamily="18" charset="0"/>
              </a:rPr>
              <a:t>Final  Extension: </a:t>
            </a:r>
            <a:r>
              <a:rPr lang="en-IN" dirty="0" smtClean="0">
                <a:latin typeface="Times New Roman" pitchFamily="18" charset="0"/>
                <a:cs typeface="Times New Roman" pitchFamily="18" charset="0"/>
              </a:rPr>
              <a:t>72</a:t>
            </a:r>
            <a:r>
              <a:rPr lang="en-IN" baseline="30000" dirty="0" smtClean="0">
                <a:latin typeface="Times New Roman" pitchFamily="18" charset="0"/>
                <a:cs typeface="Times New Roman" pitchFamily="18" charset="0"/>
              </a:rPr>
              <a:t>º</a:t>
            </a:r>
            <a:r>
              <a:rPr lang="en-IN" dirty="0" smtClean="0">
                <a:latin typeface="Times New Roman" pitchFamily="18" charset="0"/>
                <a:cs typeface="Times New Roman" pitchFamily="18" charset="0"/>
              </a:rPr>
              <a:t>C for 5- 15 min</a:t>
            </a:r>
            <a:endParaRPr lang="en-IN" b="1" dirty="0" smtClean="0">
              <a:latin typeface="Times New Roman" pitchFamily="18" charset="0"/>
              <a:cs typeface="Times New Roman" pitchFamily="18" charset="0"/>
            </a:endParaRPr>
          </a:p>
          <a:p>
            <a:pPr algn="just">
              <a:buNone/>
            </a:pPr>
            <a:endParaRPr lang="en-IN" b="1" dirty="0" smtClean="0">
              <a:latin typeface="Times New Roman" pitchFamily="18" charset="0"/>
              <a:cs typeface="Times New Roman" pitchFamily="18" charset="0"/>
            </a:endParaRPr>
          </a:p>
          <a:p>
            <a:pPr algn="just">
              <a:buNone/>
            </a:pPr>
            <a:endParaRPr lang="en-IN" dirty="0">
              <a:latin typeface="Times New Roman" pitchFamily="18" charset="0"/>
              <a:cs typeface="Times New Roman" pitchFamily="18" charset="0"/>
            </a:endParaRPr>
          </a:p>
        </p:txBody>
      </p:sp>
      <p:sp>
        <p:nvSpPr>
          <p:cNvPr id="4" name="Right Brace 3"/>
          <p:cNvSpPr/>
          <p:nvPr/>
        </p:nvSpPr>
        <p:spPr>
          <a:xfrm>
            <a:off x="7020272" y="4221088"/>
            <a:ext cx="288032" cy="165618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dirty="0"/>
          </a:p>
        </p:txBody>
      </p:sp>
      <p:sp>
        <p:nvSpPr>
          <p:cNvPr id="6" name="TextBox 5"/>
          <p:cNvSpPr txBox="1"/>
          <p:nvPr/>
        </p:nvSpPr>
        <p:spPr>
          <a:xfrm>
            <a:off x="7308304" y="4797152"/>
            <a:ext cx="1548680" cy="369332"/>
          </a:xfrm>
          <a:prstGeom prst="rect">
            <a:avLst/>
          </a:prstGeom>
          <a:noFill/>
        </p:spPr>
        <p:txBody>
          <a:bodyPr wrap="square" rtlCol="0">
            <a:spAutoFit/>
          </a:bodyPr>
          <a:lstStyle/>
          <a:p>
            <a:r>
              <a:rPr lang="en-IN" dirty="0" smtClean="0"/>
              <a:t>35 </a:t>
            </a:r>
            <a:r>
              <a:rPr lang="en-IN" dirty="0" err="1" smtClean="0"/>
              <a:t>cylcles</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620688"/>
            <a:ext cx="8229600" cy="5505475"/>
          </a:xfrm>
        </p:spPr>
        <p:txBody>
          <a:bodyPr>
            <a:normAutofit fontScale="77500" lnSpcReduction="20000"/>
          </a:bodyPr>
          <a:lstStyle/>
          <a:p>
            <a:pPr algn="just">
              <a:buNone/>
            </a:pPr>
            <a:endParaRPr lang="en-IN" b="1"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 the first cycle, the target DNA is separated into two strands by heating to 95</a:t>
            </a:r>
            <a:r>
              <a:rPr lang="en-IN" baseline="30000" dirty="0" smtClean="0">
                <a:latin typeface="Times New Roman" pitchFamily="18" charset="0"/>
                <a:cs typeface="Times New Roman" pitchFamily="18" charset="0"/>
              </a:rPr>
              <a:t>º</a:t>
            </a:r>
            <a:r>
              <a:rPr lang="en-IN" dirty="0" smtClean="0">
                <a:latin typeface="Times New Roman" pitchFamily="18" charset="0"/>
                <a:cs typeface="Times New Roman" pitchFamily="18" charset="0"/>
              </a:rPr>
              <a:t>C- </a:t>
            </a:r>
            <a:r>
              <a:rPr lang="en-IN" dirty="0" err="1" smtClean="0">
                <a:latin typeface="Times New Roman" pitchFamily="18" charset="0"/>
                <a:cs typeface="Times New Roman" pitchFamily="18" charset="0"/>
              </a:rPr>
              <a:t>denaturation</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 temperature is reduced to around 55</a:t>
            </a:r>
            <a:r>
              <a:rPr lang="en-IN" baseline="30000" dirty="0" smtClean="0">
                <a:latin typeface="Times New Roman" pitchFamily="18" charset="0"/>
                <a:cs typeface="Times New Roman" pitchFamily="18" charset="0"/>
              </a:rPr>
              <a:t>º</a:t>
            </a:r>
            <a:r>
              <a:rPr lang="en-IN" dirty="0" smtClean="0">
                <a:latin typeface="Times New Roman" pitchFamily="18" charset="0"/>
                <a:cs typeface="Times New Roman" pitchFamily="18" charset="0"/>
              </a:rPr>
              <a:t>C to allow the primers to anneal. The actual temperature depends on the primer lengths and sequences- primer annealing</a:t>
            </a:r>
          </a:p>
          <a:p>
            <a:pPr algn="just"/>
            <a:r>
              <a:rPr lang="en-IN" dirty="0" smtClean="0">
                <a:latin typeface="Times New Roman" pitchFamily="18" charset="0"/>
                <a:cs typeface="Times New Roman" pitchFamily="18" charset="0"/>
              </a:rPr>
              <a:t> </a:t>
            </a:r>
          </a:p>
          <a:p>
            <a:pPr algn="just"/>
            <a:r>
              <a:rPr lang="en-IN" dirty="0" smtClean="0">
                <a:latin typeface="Times New Roman" pitchFamily="18" charset="0"/>
                <a:cs typeface="Times New Roman" pitchFamily="18" charset="0"/>
              </a:rPr>
              <a:t>After annealing, the temperature is increased to 72</a:t>
            </a:r>
            <a:r>
              <a:rPr lang="en-IN" baseline="30000" dirty="0" smtClean="0">
                <a:latin typeface="Times New Roman" pitchFamily="18" charset="0"/>
                <a:cs typeface="Times New Roman" pitchFamily="18" charset="0"/>
              </a:rPr>
              <a:t>º</a:t>
            </a:r>
            <a:r>
              <a:rPr lang="en-IN" dirty="0" smtClean="0">
                <a:latin typeface="Times New Roman" pitchFamily="18" charset="0"/>
                <a:cs typeface="Times New Roman" pitchFamily="18" charset="0"/>
              </a:rPr>
              <a:t>C for optimal polymerization which uses up </a:t>
            </a:r>
            <a:r>
              <a:rPr lang="en-IN" dirty="0" err="1" smtClean="0">
                <a:latin typeface="Times New Roman" pitchFamily="18" charset="0"/>
                <a:cs typeface="Times New Roman" pitchFamily="18" charset="0"/>
              </a:rPr>
              <a:t>dNTPs</a:t>
            </a:r>
            <a:r>
              <a:rPr lang="en-IN" dirty="0" smtClean="0">
                <a:latin typeface="Times New Roman" pitchFamily="18" charset="0"/>
                <a:cs typeface="Times New Roman" pitchFamily="18" charset="0"/>
              </a:rPr>
              <a:t> in the reaction mix and requires Mg2+ </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If PCR was 100% efficient, one target molecule would become 2n after ‘n’ cycles. In practice, 20- 40 cycles are commonly used</a:t>
            </a:r>
          </a:p>
          <a:p>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521</Words>
  <Application>Microsoft Office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VBC-321 Animal Biotechnology</vt:lpstr>
      <vt:lpstr>PCR</vt:lpstr>
      <vt:lpstr>COMPONENTS OF PCR</vt:lpstr>
      <vt:lpstr> </vt:lpstr>
      <vt:lpstr>Slide 5</vt:lpstr>
      <vt:lpstr>Slide 6</vt:lpstr>
      <vt:lpstr>Slide 7</vt:lpstr>
      <vt:lpstr>PCR CYCLES</vt:lpstr>
      <vt:lpstr>Slide 9</vt:lpstr>
      <vt:lpstr>Slide 10</vt:lpstr>
      <vt:lpstr>Slide 11</vt:lpstr>
      <vt:lpstr>APPLICATIONS OF PCR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VBC-321 Animal Biotechnology</dc:title>
  <dc:creator>Dell</dc:creator>
  <cp:lastModifiedBy>Dell</cp:lastModifiedBy>
  <cp:revision>1</cp:revision>
  <dcterms:created xsi:type="dcterms:W3CDTF">2020-04-25T06:02:53Z</dcterms:created>
  <dcterms:modified xsi:type="dcterms:W3CDTF">2020-04-25T06:04:44Z</dcterms:modified>
</cp:coreProperties>
</file>