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310" r:id="rId2"/>
    <p:sldId id="262" r:id="rId3"/>
    <p:sldId id="265" r:id="rId4"/>
    <p:sldId id="263" r:id="rId5"/>
    <p:sldId id="264" r:id="rId6"/>
    <p:sldId id="278" r:id="rId7"/>
    <p:sldId id="279" r:id="rId8"/>
    <p:sldId id="280" r:id="rId9"/>
    <p:sldId id="307" r:id="rId10"/>
    <p:sldId id="308" r:id="rId11"/>
    <p:sldId id="309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4660"/>
  </p:normalViewPr>
  <p:slideViewPr>
    <p:cSldViewPr>
      <p:cViewPr>
        <p:scale>
          <a:sx n="64" d="100"/>
          <a:sy n="64" d="100"/>
        </p:scale>
        <p:origin x="-157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3E2244DD-879D-4AF7-BF54-03F919A701D5}" type="datetimeFigureOut">
              <a:rPr lang="en-IN" smtClean="0"/>
              <a:pPr/>
              <a:t>25-04-2020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44B52AD9-EBD2-4C8D-88D4-687156B961C8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9AE2-40E6-4E1F-8796-0A3FFEB10CDA}" type="datetimeFigureOut">
              <a:rPr lang="en-IN" smtClean="0"/>
              <a:pPr/>
              <a:t>25-04-2020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AA73-EE56-4E37-B720-9F96C20A340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9AE2-40E6-4E1F-8796-0A3FFEB10CDA}" type="datetimeFigureOut">
              <a:rPr lang="en-IN" smtClean="0"/>
              <a:pPr/>
              <a:t>25-04-2020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AA73-EE56-4E37-B720-9F96C20A340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9AE2-40E6-4E1F-8796-0A3FFEB10CDA}" type="datetimeFigureOut">
              <a:rPr lang="en-IN" smtClean="0"/>
              <a:pPr/>
              <a:t>25-04-2020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AA73-EE56-4E37-B720-9F96C20A340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1182688" y="4151313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Z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45865B3-2998-4E3E-B93C-804640F20C10}" type="slidenum">
              <a:rPr lang="en-ZA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9AE2-40E6-4E1F-8796-0A3FFEB10CDA}" type="datetimeFigureOut">
              <a:rPr lang="en-IN" smtClean="0"/>
              <a:pPr/>
              <a:t>25-04-2020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AA73-EE56-4E37-B720-9F96C20A340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9AE2-40E6-4E1F-8796-0A3FFEB10CDA}" type="datetimeFigureOut">
              <a:rPr lang="en-IN" smtClean="0"/>
              <a:pPr/>
              <a:t>25-04-2020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AA73-EE56-4E37-B720-9F96C20A340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9AE2-40E6-4E1F-8796-0A3FFEB10CDA}" type="datetimeFigureOut">
              <a:rPr lang="en-IN" smtClean="0"/>
              <a:pPr/>
              <a:t>25-04-2020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AA73-EE56-4E37-B720-9F96C20A340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9AE2-40E6-4E1F-8796-0A3FFEB10CDA}" type="datetimeFigureOut">
              <a:rPr lang="en-IN" smtClean="0"/>
              <a:pPr/>
              <a:t>25-04-2020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AA73-EE56-4E37-B720-9F96C20A340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9AE2-40E6-4E1F-8796-0A3FFEB10CDA}" type="datetimeFigureOut">
              <a:rPr lang="en-IN" smtClean="0"/>
              <a:pPr/>
              <a:t>25-04-2020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AA73-EE56-4E37-B720-9F96C20A340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9AE2-40E6-4E1F-8796-0A3FFEB10CDA}" type="datetimeFigureOut">
              <a:rPr lang="en-IN" smtClean="0"/>
              <a:pPr/>
              <a:t>25-04-2020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AA73-EE56-4E37-B720-9F96C20A340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9AE2-40E6-4E1F-8796-0A3FFEB10CDA}" type="datetimeFigureOut">
              <a:rPr lang="en-IN" smtClean="0"/>
              <a:pPr/>
              <a:t>25-04-2020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AA73-EE56-4E37-B720-9F96C20A340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9AE2-40E6-4E1F-8796-0A3FFEB10CDA}" type="datetimeFigureOut">
              <a:rPr lang="en-IN" smtClean="0"/>
              <a:pPr/>
              <a:t>25-04-2020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AA73-EE56-4E37-B720-9F96C20A340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59AE2-40E6-4E1F-8796-0A3FFEB10CDA}" type="datetimeFigureOut">
              <a:rPr lang="en-IN" smtClean="0"/>
              <a:pPr/>
              <a:t>25-04-2020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BAA73-EE56-4E37-B720-9F96C20A340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r>
              <a:rPr lang="en-IN" dirty="0" smtClean="0"/>
              <a:t>VBC-321</a:t>
            </a:r>
            <a:br>
              <a:rPr lang="en-IN" dirty="0" smtClean="0"/>
            </a:br>
            <a:r>
              <a:rPr lang="en-IN" dirty="0" smtClean="0"/>
              <a:t>Animal Biotechnology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124200"/>
            <a:ext cx="6934200" cy="1752600"/>
          </a:xfrm>
        </p:spPr>
        <p:txBody>
          <a:bodyPr>
            <a:normAutofit/>
          </a:bodyPr>
          <a:lstStyle/>
          <a:p>
            <a:r>
              <a:rPr lang="en-IN" sz="4000" b="1" smtClean="0"/>
              <a:t>Gene Cloning</a:t>
            </a:r>
            <a:endParaRPr lang="en-US" sz="4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METHODS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IN" b="1" dirty="0" smtClean="0"/>
              <a:t>Calcium </a:t>
            </a:r>
            <a:r>
              <a:rPr lang="en-IN" b="1" dirty="0" err="1" smtClean="0"/>
              <a:t>Phophate</a:t>
            </a:r>
            <a:r>
              <a:rPr lang="en-IN" b="1" dirty="0" smtClean="0"/>
              <a:t> method</a:t>
            </a:r>
            <a:r>
              <a:rPr lang="en-IN" dirty="0" smtClean="0"/>
              <a:t> :</a:t>
            </a:r>
          </a:p>
          <a:p>
            <a:pPr algn="just"/>
            <a:r>
              <a:rPr lang="en-IN" dirty="0" smtClean="0"/>
              <a:t> One of the cheapest methods of </a:t>
            </a:r>
            <a:r>
              <a:rPr lang="en-IN" dirty="0" err="1" smtClean="0"/>
              <a:t>transfection</a:t>
            </a:r>
            <a:r>
              <a:rPr lang="en-IN" dirty="0" smtClean="0"/>
              <a:t> is by calcium phosphate.</a:t>
            </a:r>
          </a:p>
          <a:p>
            <a:pPr algn="just"/>
            <a:r>
              <a:rPr lang="en-IN" dirty="0" smtClean="0"/>
              <a:t>HEPES-buffered saline solution containing phosphate ions is combined with a calcium chloride solution containing the DNA to be </a:t>
            </a:r>
            <a:r>
              <a:rPr lang="en-IN" dirty="0" err="1" smtClean="0"/>
              <a:t>transfected</a:t>
            </a:r>
            <a:endParaRPr lang="en-IN" dirty="0" smtClean="0"/>
          </a:p>
          <a:p>
            <a:pPr algn="just"/>
            <a:r>
              <a:rPr lang="en-IN" dirty="0" smtClean="0"/>
              <a:t>Mixing of these two results in precipitate due to binding of positively charged calcium and the negatively charged phosphate</a:t>
            </a:r>
          </a:p>
          <a:p>
            <a:pPr algn="just"/>
            <a:r>
              <a:rPr lang="en-IN" dirty="0" smtClean="0"/>
              <a:t> This suspension of precipitate is then added to the cells to be </a:t>
            </a:r>
            <a:r>
              <a:rPr lang="en-IN" dirty="0" err="1" smtClean="0"/>
              <a:t>transfected</a:t>
            </a:r>
            <a:r>
              <a:rPr lang="en-IN" dirty="0" smtClean="0"/>
              <a:t>, usually a cell culture grown in a monolayer</a:t>
            </a:r>
          </a:p>
          <a:p>
            <a:pPr algn="just"/>
            <a:r>
              <a:rPr lang="en-IN" dirty="0" smtClean="0"/>
              <a:t> The cells take up some of the precipitate and  the DNA</a:t>
            </a: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b="1" dirty="0" smtClean="0"/>
              <a:t>Liposome method</a:t>
            </a:r>
            <a:r>
              <a:rPr lang="en-IN" dirty="0" smtClean="0"/>
              <a:t> :</a:t>
            </a:r>
          </a:p>
          <a:p>
            <a:pPr algn="just"/>
            <a:r>
              <a:rPr lang="en-IN" dirty="0" smtClean="0"/>
              <a:t> It is a very efficient method of </a:t>
            </a:r>
            <a:r>
              <a:rPr lang="en-IN" dirty="0" err="1" smtClean="0"/>
              <a:t>transfection</a:t>
            </a:r>
            <a:r>
              <a:rPr lang="en-IN" dirty="0" smtClean="0"/>
              <a:t>. </a:t>
            </a:r>
            <a:r>
              <a:rPr lang="en-IN" dirty="0" err="1" smtClean="0"/>
              <a:t>Liposomes</a:t>
            </a:r>
            <a:r>
              <a:rPr lang="en-IN" dirty="0" smtClean="0"/>
              <a:t>, a small, membrane-bounded body that are in similar to the structure of a cell and can actually fuse with the cell membrane </a:t>
            </a:r>
          </a:p>
          <a:p>
            <a:pPr algn="just"/>
            <a:r>
              <a:rPr lang="en-IN" dirty="0" smtClean="0"/>
              <a:t>The DNA to be </a:t>
            </a:r>
            <a:r>
              <a:rPr lang="en-IN" dirty="0" err="1" smtClean="0"/>
              <a:t>transfected</a:t>
            </a:r>
            <a:r>
              <a:rPr lang="en-IN" dirty="0" smtClean="0"/>
              <a:t> is trapped into the </a:t>
            </a:r>
            <a:r>
              <a:rPr lang="en-IN" dirty="0" err="1" smtClean="0"/>
              <a:t>liposomes</a:t>
            </a:r>
            <a:r>
              <a:rPr lang="en-IN" dirty="0" smtClean="0"/>
              <a:t> </a:t>
            </a:r>
          </a:p>
          <a:p>
            <a:pPr algn="just"/>
            <a:r>
              <a:rPr lang="en-IN" dirty="0" smtClean="0"/>
              <a:t>This DNA loaded liposome is added to the cells to be </a:t>
            </a:r>
            <a:r>
              <a:rPr lang="en-IN" dirty="0" err="1" smtClean="0"/>
              <a:t>transfected</a:t>
            </a:r>
            <a:r>
              <a:rPr lang="en-IN" dirty="0" smtClean="0"/>
              <a:t> and release the DNA into the cell</a:t>
            </a: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sz="3600" b="1"/>
              <a:t>PLASMID CLONING STRATEGY</a:t>
            </a:r>
            <a:endParaRPr lang="en-GB" sz="3600" b="1"/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ZA" sz="2800" b="1"/>
              <a:t>Involves five steps</a:t>
            </a:r>
            <a:r>
              <a:rPr lang="en-ZA" sz="2800"/>
              <a:t>:</a:t>
            </a:r>
            <a:br>
              <a:rPr lang="en-ZA" sz="2800"/>
            </a:br>
            <a:r>
              <a:rPr lang="en-ZA" sz="2800"/>
              <a:t/>
            </a:r>
            <a:br>
              <a:rPr lang="en-ZA" sz="2800"/>
            </a:br>
            <a:r>
              <a:rPr lang="en-ZA" sz="2800" b="1"/>
              <a:t>Enzyme restriction</a:t>
            </a:r>
            <a:r>
              <a:rPr lang="en-ZA" sz="2800"/>
              <a:t> digest of </a:t>
            </a:r>
            <a:r>
              <a:rPr lang="en-ZA" sz="2800" b="1"/>
              <a:t>DNA sample.</a:t>
            </a:r>
            <a:r>
              <a:rPr lang="en-ZA" sz="2800"/>
              <a:t/>
            </a:r>
            <a:br>
              <a:rPr lang="en-ZA" sz="2800"/>
            </a:br>
            <a:r>
              <a:rPr lang="en-ZA" sz="2800"/>
              <a:t/>
            </a:r>
            <a:br>
              <a:rPr lang="en-ZA" sz="2800"/>
            </a:br>
            <a:r>
              <a:rPr lang="en-ZA" sz="2800" b="1"/>
              <a:t>Enzyme restriction</a:t>
            </a:r>
            <a:r>
              <a:rPr lang="en-ZA" sz="2800"/>
              <a:t> digest of </a:t>
            </a:r>
            <a:r>
              <a:rPr lang="en-ZA" sz="2800" b="1"/>
              <a:t>DNA plasmid vector.</a:t>
            </a:r>
            <a:r>
              <a:rPr lang="en-ZA" sz="2800"/>
              <a:t/>
            </a:r>
            <a:br>
              <a:rPr lang="en-ZA" sz="2800"/>
            </a:br>
            <a:r>
              <a:rPr lang="en-ZA" sz="2800"/>
              <a:t/>
            </a:r>
            <a:br>
              <a:rPr lang="en-ZA" sz="2800"/>
            </a:br>
            <a:r>
              <a:rPr lang="en-ZA" sz="2800" b="1"/>
              <a:t>Ligation of DNA</a:t>
            </a:r>
            <a:r>
              <a:rPr lang="en-ZA" sz="2800"/>
              <a:t> sample products and plasmid vector.</a:t>
            </a:r>
            <a:br>
              <a:rPr lang="en-ZA" sz="2800"/>
            </a:br>
            <a:r>
              <a:rPr lang="en-ZA" sz="2800"/>
              <a:t/>
            </a:r>
            <a:br>
              <a:rPr lang="en-ZA" sz="2800"/>
            </a:br>
            <a:r>
              <a:rPr lang="en-ZA" sz="2800" b="1"/>
              <a:t>Transformation</a:t>
            </a:r>
            <a:r>
              <a:rPr lang="en-ZA" sz="2800"/>
              <a:t>  with the ligation products. </a:t>
            </a:r>
            <a:br>
              <a:rPr lang="en-ZA" sz="2800"/>
            </a:br>
            <a:r>
              <a:rPr lang="en-ZA" sz="2800"/>
              <a:t/>
            </a:r>
            <a:br>
              <a:rPr lang="en-ZA" sz="2800"/>
            </a:br>
            <a:r>
              <a:rPr lang="en-ZA" sz="2800" b="1"/>
              <a:t>Growth on agar</a:t>
            </a:r>
            <a:r>
              <a:rPr lang="en-ZA" sz="2800"/>
              <a:t> plates with selection for </a:t>
            </a:r>
            <a:r>
              <a:rPr lang="en-ZA" sz="2800" b="1"/>
              <a:t>antibiotic resistance</a:t>
            </a:r>
            <a:r>
              <a:rPr lang="en-ZA" sz="2800"/>
              <a:t>.</a:t>
            </a:r>
            <a:br>
              <a:rPr lang="en-ZA" sz="2800"/>
            </a:br>
            <a:endParaRPr lang="en-ZA" sz="2800"/>
          </a:p>
          <a:p>
            <a:pPr>
              <a:lnSpc>
                <a:spcPct val="80000"/>
              </a:lnSpc>
            </a:pPr>
            <a:endParaRPr lang="en-GB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sz="4800" b="1">
                <a:latin typeface="Arial" charset="0"/>
              </a:rPr>
              <a:t>STEP 1. RE DIGESTION OF DNA SAMPLE</a:t>
            </a:r>
            <a:endParaRPr lang="en-GB" sz="4800" b="1">
              <a:latin typeface="Arial" charset="0"/>
            </a:endParaRPr>
          </a:p>
        </p:txBody>
      </p:sp>
      <p:pic>
        <p:nvPicPr>
          <p:cNvPr id="280580" name="Picture 4" descr="Ligation-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850" y="1989138"/>
            <a:ext cx="8820150" cy="431958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>
                <a:latin typeface="Arial" charset="0"/>
              </a:rPr>
              <a:t>STEP 2. RE DIGESTION OF PLASMID DNA</a:t>
            </a:r>
            <a:endParaRPr lang="en-GB" b="1">
              <a:latin typeface="Arial" charset="0"/>
            </a:endParaRPr>
          </a:p>
        </p:txBody>
      </p:sp>
      <p:pic>
        <p:nvPicPr>
          <p:cNvPr id="281604" name="Picture 4" descr="Ligation-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16013" y="1700213"/>
            <a:ext cx="7343775" cy="489743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sz="4000" b="1">
                <a:latin typeface="Arial" charset="0"/>
              </a:rPr>
              <a:t>STEP 3. LIGATION OF DNA SAMPLE AND PLASMID DNA</a:t>
            </a:r>
            <a:endParaRPr lang="en-GB" sz="4000" b="1">
              <a:latin typeface="Arial" charset="0"/>
            </a:endParaRPr>
          </a:p>
        </p:txBody>
      </p:sp>
      <p:pic>
        <p:nvPicPr>
          <p:cNvPr id="282628" name="Picture 4" descr="Ligation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1188" y="1916113"/>
            <a:ext cx="8137525" cy="47529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>
                <a:latin typeface="Arial" charset="0"/>
              </a:rPr>
              <a:t>STEP 4. TRANSFORMATION OF LIGATION PRODUCTS</a:t>
            </a:r>
            <a:endParaRPr lang="en-GB" b="1">
              <a:latin typeface="Arial" charset="0"/>
            </a:endParaRP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89138"/>
            <a:ext cx="8636000" cy="4868862"/>
          </a:xfrm>
        </p:spPr>
        <p:txBody>
          <a:bodyPr/>
          <a:lstStyle/>
          <a:p>
            <a:r>
              <a:rPr lang="en-ZA" sz="2800" b="1"/>
              <a:t>The process of transferring exogenous DNA into cells is call </a:t>
            </a:r>
            <a:r>
              <a:rPr lang="en-ZA" sz="2800" b="1">
                <a:solidFill>
                  <a:srgbClr val="FF3300"/>
                </a:solidFill>
              </a:rPr>
              <a:t>“transformation</a:t>
            </a:r>
            <a:r>
              <a:rPr lang="en-ZA" sz="2800" b="1"/>
              <a:t>” </a:t>
            </a:r>
          </a:p>
          <a:p>
            <a:r>
              <a:rPr lang="en-ZA" sz="2800" b="1"/>
              <a:t>There are basically two general methods for transforming bacteria. The first is a </a:t>
            </a:r>
            <a:r>
              <a:rPr lang="en-ZA" sz="2800" b="1">
                <a:solidFill>
                  <a:srgbClr val="FF3300"/>
                </a:solidFill>
              </a:rPr>
              <a:t>chemical method</a:t>
            </a:r>
            <a:r>
              <a:rPr lang="en-ZA" sz="2800" b="1"/>
              <a:t> </a:t>
            </a:r>
            <a:r>
              <a:rPr lang="en-ZA" sz="2800" b="1">
                <a:solidFill>
                  <a:srgbClr val="FF3300"/>
                </a:solidFill>
              </a:rPr>
              <a:t>utilizing CaCl2</a:t>
            </a:r>
            <a:r>
              <a:rPr lang="en-ZA" sz="2800" b="1"/>
              <a:t> and heat shock to promote DNA entry into cells.</a:t>
            </a:r>
          </a:p>
          <a:p>
            <a:r>
              <a:rPr lang="en-ZA" sz="2800" b="1"/>
              <a:t>A second method is called </a:t>
            </a:r>
            <a:r>
              <a:rPr lang="en-ZA" sz="2800" b="1">
                <a:solidFill>
                  <a:srgbClr val="FF3300"/>
                </a:solidFill>
              </a:rPr>
              <a:t>electroporation</a:t>
            </a:r>
            <a:r>
              <a:rPr lang="en-ZA" sz="2800" b="1"/>
              <a:t> based on a short pulse of electric charge to facilitate DNA uptake.</a:t>
            </a:r>
            <a:br>
              <a:rPr lang="en-ZA" sz="2800" b="1"/>
            </a:br>
            <a:endParaRPr lang="en-GB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sz="4000" b="1">
                <a:latin typeface="Arial" charset="0"/>
              </a:rPr>
              <a:t>STEP 5. GROWTH ON AGAR PLATES</a:t>
            </a:r>
            <a:endParaRPr lang="en-GB" sz="4000" b="1">
              <a:latin typeface="Arial" charset="0"/>
            </a:endParaRPr>
          </a:p>
        </p:txBody>
      </p:sp>
      <p:pic>
        <p:nvPicPr>
          <p:cNvPr id="286724" name="Picture 4" descr="cloning8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5288" y="1989138"/>
            <a:ext cx="8748712" cy="486886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sz="4800" b="1">
                <a:latin typeface="Arial" charset="0"/>
              </a:rPr>
              <a:t>STEP 5</a:t>
            </a:r>
            <a:endParaRPr lang="en-GB" sz="4800" b="1">
              <a:latin typeface="Arial" charset="0"/>
            </a:endParaRP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sz="2800" b="1">
                <a:solidFill>
                  <a:schemeClr val="tx2"/>
                </a:solidFill>
                <a:latin typeface="Arial" charset="0"/>
              </a:rPr>
              <a:t>Blue colonies</a:t>
            </a:r>
            <a:r>
              <a:rPr lang="en-ZA" sz="2800">
                <a:latin typeface="Arial" charset="0"/>
              </a:rPr>
              <a:t> represent Ampicillin-resistant bacteria that contain pVector and express a functional </a:t>
            </a:r>
            <a:r>
              <a:rPr lang="en-ZA" sz="2800" b="1">
                <a:latin typeface="Arial" charset="0"/>
              </a:rPr>
              <a:t>alpha fragment</a:t>
            </a:r>
            <a:r>
              <a:rPr lang="en-ZA" sz="2800">
                <a:latin typeface="Arial" charset="0"/>
              </a:rPr>
              <a:t> from an intact LacZ alpha coding sequence.</a:t>
            </a:r>
            <a:br>
              <a:rPr lang="en-ZA" sz="2800">
                <a:latin typeface="Arial" charset="0"/>
              </a:rPr>
            </a:br>
            <a:r>
              <a:rPr lang="en-ZA" sz="2800">
                <a:latin typeface="Arial" charset="0"/>
              </a:rPr>
              <a:t/>
            </a:r>
            <a:br>
              <a:rPr lang="en-ZA" sz="2800">
                <a:latin typeface="Arial" charset="0"/>
              </a:rPr>
            </a:br>
            <a:r>
              <a:rPr lang="en-ZA" sz="2800" b="1">
                <a:solidFill>
                  <a:schemeClr val="bg2"/>
                </a:solidFill>
                <a:latin typeface="Arial" charset="0"/>
              </a:rPr>
              <a:t>White colonies</a:t>
            </a:r>
            <a:r>
              <a:rPr lang="en-ZA" sz="2800">
                <a:latin typeface="Arial" charset="0"/>
              </a:rPr>
              <a:t> represent Ampicillin-resistant bacteria that contain pInsert and do </a:t>
            </a:r>
            <a:r>
              <a:rPr lang="en-ZA" sz="2800" b="1">
                <a:latin typeface="Arial" charset="0"/>
              </a:rPr>
              <a:t>not </a:t>
            </a:r>
            <a:r>
              <a:rPr lang="en-ZA" sz="2800">
                <a:latin typeface="Arial" charset="0"/>
              </a:rPr>
              <a:t>produce LacZ alpha fragment</a:t>
            </a:r>
            <a:endParaRPr lang="en-GB" sz="2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sz="4800" b="1">
                <a:latin typeface="Arial" charset="0"/>
              </a:rPr>
              <a:t>BLUE/WHITE SCREENING</a:t>
            </a:r>
            <a:endParaRPr lang="en-GB" sz="4800" b="1">
              <a:latin typeface="Arial" charset="0"/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ZA" sz="2800" b="1">
                <a:latin typeface="Arial" charset="0"/>
              </a:rPr>
              <a:t>Colony Selection</a:t>
            </a:r>
            <a:r>
              <a:rPr lang="en-ZA" sz="2800">
                <a:latin typeface="Arial" charset="0"/>
              </a:rPr>
              <a:t>: finding the rare bacterium with </a:t>
            </a:r>
            <a:r>
              <a:rPr lang="en-ZA" sz="2800" b="1">
                <a:latin typeface="Arial" charset="0"/>
              </a:rPr>
              <a:t>recombinant DNA</a:t>
            </a:r>
            <a:r>
              <a:rPr lang="en-ZA" sz="2800">
                <a:latin typeface="Arial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ZA" sz="2800">
                <a:latin typeface="Arial" charset="0"/>
              </a:rPr>
              <a:t>Only </a:t>
            </a:r>
            <a:r>
              <a:rPr lang="en-ZA" sz="2800" i="1">
                <a:latin typeface="Arial" charset="0"/>
              </a:rPr>
              <a:t>E. coli</a:t>
            </a:r>
            <a:r>
              <a:rPr lang="en-ZA" sz="2800">
                <a:latin typeface="Arial" charset="0"/>
              </a:rPr>
              <a:t> cells with resistant plasmids grow on antibiotic medium </a:t>
            </a:r>
          </a:p>
          <a:p>
            <a:pPr>
              <a:lnSpc>
                <a:spcPct val="80000"/>
              </a:lnSpc>
            </a:pPr>
            <a:r>
              <a:rPr lang="en-ZA" sz="2800">
                <a:latin typeface="Arial" charset="0"/>
              </a:rPr>
              <a:t>Only plasmids with functional </a:t>
            </a:r>
            <a:r>
              <a:rPr lang="en-ZA" sz="2800" b="1" i="1">
                <a:latin typeface="Arial" charset="0"/>
              </a:rPr>
              <a:t>lacZ</a:t>
            </a:r>
            <a:r>
              <a:rPr lang="en-ZA" sz="2800">
                <a:latin typeface="Arial" charset="0"/>
              </a:rPr>
              <a:t> gene can grow on </a:t>
            </a:r>
            <a:r>
              <a:rPr lang="en-ZA" sz="2800" b="1">
                <a:latin typeface="Arial" charset="0"/>
              </a:rPr>
              <a:t>Xgal</a:t>
            </a:r>
            <a:r>
              <a:rPr lang="en-ZA" sz="2800">
                <a:latin typeface="Arial" charset="0"/>
              </a:rPr>
              <a:t/>
            </a:r>
            <a:br>
              <a:rPr lang="en-ZA" sz="2800">
                <a:latin typeface="Arial" charset="0"/>
              </a:rPr>
            </a:br>
            <a:r>
              <a:rPr lang="en-ZA" sz="2800" i="1">
                <a:latin typeface="Arial" charset="0"/>
              </a:rPr>
              <a:t> </a:t>
            </a:r>
            <a:r>
              <a:rPr lang="en-ZA" sz="2800" b="1" i="1">
                <a:latin typeface="Arial" charset="0"/>
              </a:rPr>
              <a:t>lacZ</a:t>
            </a:r>
            <a:r>
              <a:rPr lang="en-ZA" sz="2800" i="1">
                <a:latin typeface="Arial" charset="0"/>
              </a:rPr>
              <a:t>(</a:t>
            </a:r>
            <a:r>
              <a:rPr lang="en-ZA" sz="2800" b="1" i="1">
                <a:latin typeface="Arial" charset="0"/>
              </a:rPr>
              <a:t>+</a:t>
            </a:r>
            <a:r>
              <a:rPr lang="en-ZA" sz="2800" i="1">
                <a:latin typeface="Arial" charset="0"/>
              </a:rPr>
              <a:t>)</a:t>
            </a:r>
            <a:r>
              <a:rPr lang="en-ZA" sz="2800">
                <a:latin typeface="Arial" charset="0"/>
              </a:rPr>
              <a:t> =&gt; </a:t>
            </a:r>
            <a:r>
              <a:rPr lang="en-ZA" sz="2800" b="1">
                <a:latin typeface="Arial" charset="0"/>
              </a:rPr>
              <a:t>blue</a:t>
            </a:r>
            <a:r>
              <a:rPr lang="en-ZA" sz="2800">
                <a:latin typeface="Arial" charset="0"/>
              </a:rPr>
              <a:t> colonies </a:t>
            </a:r>
            <a:br>
              <a:rPr lang="en-ZA" sz="2800">
                <a:latin typeface="Arial" charset="0"/>
              </a:rPr>
            </a:br>
            <a:r>
              <a:rPr lang="en-ZA" sz="2800" b="1" i="1">
                <a:latin typeface="Arial" charset="0"/>
              </a:rPr>
              <a:t>lacZ</a:t>
            </a:r>
            <a:r>
              <a:rPr lang="en-ZA" sz="2800">
                <a:latin typeface="Arial" charset="0"/>
              </a:rPr>
              <a:t> functional =&gt; polylinker intact =&gt; </a:t>
            </a:r>
            <a:r>
              <a:rPr lang="en-ZA" sz="2800" i="1">
                <a:latin typeface="Arial" charset="0"/>
              </a:rPr>
              <a:t>nothing inserted</a:t>
            </a:r>
            <a:r>
              <a:rPr lang="en-ZA" sz="2800" b="1" i="1">
                <a:latin typeface="Arial" charset="0"/>
              </a:rPr>
              <a:t>, no clone</a:t>
            </a:r>
            <a:r>
              <a:rPr lang="en-ZA" sz="2800">
                <a:latin typeface="Arial" charset="0"/>
              </a:rPr>
              <a:t> </a:t>
            </a:r>
            <a:br>
              <a:rPr lang="en-ZA" sz="2800">
                <a:latin typeface="Arial" charset="0"/>
              </a:rPr>
            </a:br>
            <a:r>
              <a:rPr lang="en-ZA" sz="2800" b="1" i="1">
                <a:latin typeface="Arial" charset="0"/>
              </a:rPr>
              <a:t>lacZ</a:t>
            </a:r>
            <a:r>
              <a:rPr lang="en-ZA" sz="2800" i="1">
                <a:latin typeface="Arial" charset="0"/>
              </a:rPr>
              <a:t>(</a:t>
            </a:r>
            <a:r>
              <a:rPr lang="en-ZA" sz="2800" b="1" i="1">
                <a:latin typeface="Arial" charset="0"/>
              </a:rPr>
              <a:t>-</a:t>
            </a:r>
            <a:r>
              <a:rPr lang="en-ZA" sz="2800" i="1">
                <a:latin typeface="Arial" charset="0"/>
              </a:rPr>
              <a:t>)</a:t>
            </a:r>
            <a:r>
              <a:rPr lang="en-ZA" sz="2800">
                <a:latin typeface="Arial" charset="0"/>
              </a:rPr>
              <a:t> =&gt; </a:t>
            </a:r>
            <a:r>
              <a:rPr lang="en-ZA" sz="2800" b="1">
                <a:latin typeface="Arial" charset="0"/>
              </a:rPr>
              <a:t>white</a:t>
            </a:r>
            <a:r>
              <a:rPr lang="en-ZA" sz="2800">
                <a:latin typeface="Arial" charset="0"/>
              </a:rPr>
              <a:t> colonies polylinker </a:t>
            </a:r>
            <a:r>
              <a:rPr lang="en-ZA" sz="2800" i="1">
                <a:latin typeface="Arial" charset="0"/>
              </a:rPr>
              <a:t>disrupted</a:t>
            </a:r>
            <a:r>
              <a:rPr lang="en-ZA" sz="2800">
                <a:latin typeface="Arial" charset="0"/>
              </a:rPr>
              <a:t> =&gt; </a:t>
            </a:r>
            <a:r>
              <a:rPr lang="en-ZA" sz="2800" i="1">
                <a:latin typeface="Arial" charset="0"/>
              </a:rPr>
              <a:t>successful insertion &amp;</a:t>
            </a:r>
            <a:r>
              <a:rPr lang="en-ZA" sz="2800" b="1" i="1">
                <a:latin typeface="Arial" charset="0"/>
              </a:rPr>
              <a:t> recombination</a:t>
            </a:r>
            <a:r>
              <a:rPr lang="en-ZA" sz="2800">
                <a:latin typeface="Arial" charset="0"/>
              </a:rPr>
              <a:t>! </a:t>
            </a:r>
            <a:br>
              <a:rPr lang="en-ZA" sz="2800">
                <a:latin typeface="Arial" charset="0"/>
              </a:rPr>
            </a:br>
            <a:endParaRPr lang="en-ZA" sz="2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en-IN" dirty="0" smtClean="0"/>
              <a:t>Gene Cloning</a:t>
            </a:r>
            <a:endParaRPr lang="en-IN" dirty="0"/>
          </a:p>
        </p:txBody>
      </p:sp>
      <p:pic>
        <p:nvPicPr>
          <p:cNvPr id="6" name="Content Placeholder 5" descr="836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836712"/>
            <a:ext cx="8136904" cy="528945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5400" b="1">
                <a:latin typeface="Arial" charset="0"/>
                <a:cs typeface="Arial" charset="0"/>
              </a:rPr>
              <a:t>α</a:t>
            </a:r>
            <a:r>
              <a:rPr lang="en-ZA" sz="5400" b="1">
                <a:latin typeface="Arial" charset="0"/>
              </a:rPr>
              <a:t> -complementation</a:t>
            </a:r>
            <a:endParaRPr lang="en-GB" sz="5400" b="1">
              <a:latin typeface="Arial" charset="0"/>
            </a:endParaRP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017713"/>
            <a:ext cx="8343900" cy="45069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ZA" sz="2800" b="1">
                <a:latin typeface="Arial" charset="0"/>
              </a:rPr>
              <a:t>The portion of the </a:t>
            </a:r>
            <a:r>
              <a:rPr lang="en-ZA" sz="2800" b="1" i="1">
                <a:latin typeface="Arial" charset="0"/>
              </a:rPr>
              <a:t>lacZ</a:t>
            </a:r>
            <a:r>
              <a:rPr lang="en-ZA" sz="2800" b="1">
                <a:latin typeface="Arial" charset="0"/>
              </a:rPr>
              <a:t> gene encoding the first 146 amino acids (the </a:t>
            </a:r>
            <a:r>
              <a:rPr lang="el-GR" sz="2800" b="1">
                <a:cs typeface="Arial" charset="0"/>
              </a:rPr>
              <a:t>α</a:t>
            </a:r>
            <a:r>
              <a:rPr lang="en-ZA" sz="2800" b="1">
                <a:latin typeface="Arial" charset="0"/>
              </a:rPr>
              <a:t> -fragment) are on the plasmid</a:t>
            </a:r>
          </a:p>
          <a:p>
            <a:pPr>
              <a:lnSpc>
                <a:spcPct val="80000"/>
              </a:lnSpc>
            </a:pPr>
            <a:r>
              <a:rPr lang="en-ZA" sz="2800" b="1">
                <a:latin typeface="Arial" charset="0"/>
              </a:rPr>
              <a:t>The remainder of the </a:t>
            </a:r>
            <a:r>
              <a:rPr lang="en-ZA" sz="2800" b="1" i="1">
                <a:latin typeface="Arial" charset="0"/>
              </a:rPr>
              <a:t>lacZ</a:t>
            </a:r>
            <a:r>
              <a:rPr lang="en-ZA" sz="2800" b="1">
                <a:latin typeface="Arial" charset="0"/>
              </a:rPr>
              <a:t> gene is found on the chromosome of the host. </a:t>
            </a:r>
          </a:p>
          <a:p>
            <a:pPr>
              <a:lnSpc>
                <a:spcPct val="80000"/>
              </a:lnSpc>
            </a:pPr>
            <a:r>
              <a:rPr lang="en-ZA" sz="2800" b="1">
                <a:latin typeface="Arial" charset="0"/>
              </a:rPr>
              <a:t>If the </a:t>
            </a:r>
            <a:r>
              <a:rPr lang="el-GR" sz="2800" b="1">
                <a:cs typeface="Arial" charset="0"/>
              </a:rPr>
              <a:t>α</a:t>
            </a:r>
            <a:r>
              <a:rPr lang="en-ZA" sz="2800" b="1">
                <a:latin typeface="Arial" charset="0"/>
              </a:rPr>
              <a:t> -fragment of the </a:t>
            </a:r>
            <a:r>
              <a:rPr lang="en-ZA" sz="2800" b="1" i="1">
                <a:latin typeface="Arial" charset="0"/>
              </a:rPr>
              <a:t>lacZ</a:t>
            </a:r>
            <a:r>
              <a:rPr lang="en-ZA" sz="2800" b="1">
                <a:latin typeface="Arial" charset="0"/>
              </a:rPr>
              <a:t> gene on the plasmid is intact (that is, you have a non-recombinant plasmid), these two fragments of the </a:t>
            </a:r>
            <a:r>
              <a:rPr lang="en-ZA" sz="2800" b="1" i="1">
                <a:latin typeface="Arial" charset="0"/>
              </a:rPr>
              <a:t>lacZ</a:t>
            </a:r>
            <a:r>
              <a:rPr lang="en-ZA" sz="2800" b="1">
                <a:latin typeface="Arial" charset="0"/>
              </a:rPr>
              <a:t> gene (one on the plasmid and the other on the chromosome) complement each other and will produce a functional </a:t>
            </a:r>
            <a:r>
              <a:rPr lang="el-GR" sz="2800" b="1">
                <a:cs typeface="Arial" charset="0"/>
              </a:rPr>
              <a:t>β</a:t>
            </a:r>
            <a:r>
              <a:rPr lang="en-ZA" sz="2800" b="1">
                <a:latin typeface="Arial" charset="0"/>
              </a:rPr>
              <a:t> -galactosidase enzyme.</a:t>
            </a:r>
            <a:r>
              <a:rPr lang="en-ZA" sz="240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ZA" sz="4000" b="1">
                <a:latin typeface="Arial" charset="0"/>
              </a:rPr>
              <a:t>SCREENING RECOMBINANTS</a:t>
            </a:r>
            <a:endParaRPr lang="en-GB" sz="4000" b="1">
              <a:latin typeface="Arial" charset="0"/>
            </a:endParaRPr>
          </a:p>
        </p:txBody>
      </p:sp>
      <p:sp>
        <p:nvSpPr>
          <p:cNvPr id="218119" name="Rectangle 7"/>
          <p:cNvSpPr>
            <a:spLocks noGrp="1" noChangeArrowheads="1"/>
          </p:cNvSpPr>
          <p:nvPr>
            <p:ph type="body" sz="half" idx="3"/>
          </p:nvPr>
        </p:nvSpPr>
        <p:spPr>
          <a:xfrm>
            <a:off x="827088" y="4151313"/>
            <a:ext cx="8128000" cy="1981200"/>
          </a:xfrm>
        </p:spPr>
        <p:txBody>
          <a:bodyPr/>
          <a:lstStyle/>
          <a:p>
            <a:r>
              <a:rPr lang="en-ZA" sz="2400" b="1"/>
              <a:t>In the example shown above, the b-galactosidase gene is inactivated. The substrate "X-gal" turns blue if the gene is intact, ie. makes active enzyme. White colonies in X-gal imply the presence of recombinant DNA in the plasmid. </a:t>
            </a:r>
          </a:p>
        </p:txBody>
      </p:sp>
      <p:pic>
        <p:nvPicPr>
          <p:cNvPr id="218120" name="Picture 8" descr="selectionscreen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45088" y="2035175"/>
            <a:ext cx="3810000" cy="1946275"/>
          </a:xfrm>
          <a:noFill/>
          <a:ln/>
        </p:spPr>
      </p:pic>
      <p:pic>
        <p:nvPicPr>
          <p:cNvPr id="218121" name="Picture 9" descr="antibioticx-gal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49363" y="2017713"/>
            <a:ext cx="3676650" cy="19812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C:\WINDOWS\Application Data\Microsoft\Media Catalog\BlueWhi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8964488" cy="6858000"/>
          </a:xfrm>
          <a:prstGeom prst="rect">
            <a:avLst/>
          </a:prstGeom>
        </p:spPr>
      </p:pic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6" name="Content Placeholder 5" descr="20.3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0"/>
            <a:ext cx="8964488" cy="685800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Requirement for Gene Cloning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Enzymes</a:t>
            </a:r>
          </a:p>
          <a:p>
            <a:r>
              <a:rPr lang="en-IN" dirty="0" smtClean="0"/>
              <a:t>Insert DNA</a:t>
            </a:r>
          </a:p>
          <a:p>
            <a:r>
              <a:rPr lang="en-IN" dirty="0" smtClean="0"/>
              <a:t>Vector</a:t>
            </a:r>
          </a:p>
          <a:p>
            <a:r>
              <a:rPr lang="en-IN" dirty="0" smtClean="0"/>
              <a:t>Host cell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en-IN" dirty="0" smtClean="0"/>
              <a:t>Enzymes used in gene cloning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algn="just"/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Restriction </a:t>
            </a:r>
            <a:r>
              <a:rPr lang="en-IN" sz="2800" b="1" dirty="0" err="1" smtClean="0">
                <a:latin typeface="Times New Roman" pitchFamily="18" charset="0"/>
                <a:cs typeface="Times New Roman" pitchFamily="18" charset="0"/>
              </a:rPr>
              <a:t>endonuclease</a:t>
            </a: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cut the DNA at Specific site, these of often known as molecular scissor</a:t>
            </a:r>
          </a:p>
          <a:p>
            <a:pPr algn="just"/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DNA </a:t>
            </a:r>
            <a:r>
              <a:rPr lang="en-IN" sz="2800" b="1" dirty="0" err="1" smtClean="0">
                <a:latin typeface="Times New Roman" pitchFamily="18" charset="0"/>
                <a:cs typeface="Times New Roman" pitchFamily="18" charset="0"/>
              </a:rPr>
              <a:t>ligase</a:t>
            </a: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joining of two DNA molecule, often known as molecular glue </a:t>
            </a:r>
          </a:p>
          <a:p>
            <a:pPr algn="just"/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Reverse transcriptase-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use to produce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cDNA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from mRNA</a:t>
            </a:r>
          </a:p>
          <a:p>
            <a:pPr algn="just"/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Alkaline </a:t>
            </a:r>
            <a:r>
              <a:rPr lang="en-IN" sz="2800" b="1" dirty="0" err="1" smtClean="0">
                <a:latin typeface="Times New Roman" pitchFamily="18" charset="0"/>
                <a:cs typeface="Times New Roman" pitchFamily="18" charset="0"/>
              </a:rPr>
              <a:t>phosphatase</a:t>
            </a: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for removing 5’ phosphorus from DNA ends.</a:t>
            </a:r>
          </a:p>
          <a:p>
            <a:pPr algn="just"/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T4 Polynucleotide </a:t>
            </a:r>
            <a:r>
              <a:rPr lang="en-IN" sz="2800" b="1" dirty="0" err="1" smtClean="0">
                <a:latin typeface="Times New Roman" pitchFamily="18" charset="0"/>
                <a:cs typeface="Times New Roman" pitchFamily="18" charset="0"/>
              </a:rPr>
              <a:t>kinase</a:t>
            </a: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for addition of phosphate group to an end having a free 5’- OH</a:t>
            </a:r>
          </a:p>
          <a:p>
            <a:pPr algn="just"/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S1 nuclease-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for removal of single stranded protrusions from ends, both 3’ and 5’ protrusion are removed</a:t>
            </a:r>
          </a:p>
          <a:p>
            <a:pPr algn="just"/>
            <a:r>
              <a:rPr lang="en-IN" sz="2800" b="1" dirty="0" err="1" smtClean="0">
                <a:latin typeface="Times New Roman" pitchFamily="18" charset="0"/>
                <a:cs typeface="Times New Roman" pitchFamily="18" charset="0"/>
              </a:rPr>
              <a:t>Klenow</a:t>
            </a: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 fragment of E. </a:t>
            </a: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oli DNA polymerase I-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to make the protruding ends double stranded by extending the shorter strands</a:t>
            </a:r>
          </a:p>
          <a:p>
            <a:pPr algn="just"/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Lambda </a:t>
            </a:r>
            <a:r>
              <a:rPr lang="en-IN" sz="2800" b="1" dirty="0" err="1" smtClean="0">
                <a:latin typeface="Times New Roman" pitchFamily="18" charset="0"/>
                <a:cs typeface="Times New Roman" pitchFamily="18" charset="0"/>
              </a:rPr>
              <a:t>Exonuclease</a:t>
            </a: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for removal of nucleotide from 5’ ends</a:t>
            </a:r>
          </a:p>
          <a:p>
            <a:pPr algn="just"/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Exonuclease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III- for removal of nucleotides from 3’ end</a:t>
            </a:r>
            <a:endParaRPr lang="en-IN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Terminal deoxynucleotidyl </a:t>
            </a:r>
            <a:r>
              <a:rPr lang="en-IN" sz="2800" b="1" dirty="0" err="1" smtClean="0">
                <a:latin typeface="Times New Roman" pitchFamily="18" charset="0"/>
                <a:cs typeface="Times New Roman" pitchFamily="18" charset="0"/>
              </a:rPr>
              <a:t>transferase</a:t>
            </a: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for addition of single stranded sequence to 3’ end of blunt ended fragment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Bacterial transformation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sz="2800" dirty="0" smtClean="0"/>
              <a:t>Transformation is processes by which exogenous genetic material may be introduced into a bacterial cell</a:t>
            </a:r>
          </a:p>
          <a:p>
            <a:pPr algn="just">
              <a:buNone/>
            </a:pPr>
            <a:r>
              <a:rPr lang="en-IN" dirty="0" smtClean="0">
                <a:solidFill>
                  <a:srgbClr val="FF0000"/>
                </a:solidFill>
              </a:rPr>
              <a:t>Methods</a:t>
            </a:r>
            <a:r>
              <a:rPr lang="en-IN" dirty="0" smtClean="0"/>
              <a:t> </a:t>
            </a:r>
          </a:p>
          <a:p>
            <a:pPr algn="just">
              <a:buNone/>
            </a:pPr>
            <a:r>
              <a:rPr lang="en-IN" dirty="0" smtClean="0"/>
              <a:t>Chemical method</a:t>
            </a:r>
          </a:p>
          <a:p>
            <a:pPr algn="just">
              <a:buNone/>
            </a:pPr>
            <a:r>
              <a:rPr lang="en-IN" dirty="0" err="1" smtClean="0"/>
              <a:t>Electroporation</a:t>
            </a:r>
            <a:endParaRPr lang="en-IN" dirty="0" smtClean="0"/>
          </a:p>
          <a:p>
            <a:pPr algn="just"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sz="4000">
                <a:latin typeface="Arial" charset="0"/>
              </a:rPr>
              <a:t>CHEMICAL TRANSFORMATION WITH CALCIUM CHLORIDE</a:t>
            </a:r>
            <a:r>
              <a:rPr lang="en-ZA">
                <a:latin typeface="Arial" charset="0"/>
              </a:rPr>
              <a:t> </a:t>
            </a:r>
            <a:endParaRPr lang="en-GB">
              <a:latin typeface="Arial" charset="0"/>
            </a:endParaRPr>
          </a:p>
        </p:txBody>
      </p:sp>
      <p:pic>
        <p:nvPicPr>
          <p:cNvPr id="284676" name="Picture 4" descr="cloning 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1844675"/>
            <a:ext cx="8785225" cy="460851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sz="4000" b="1"/>
              <a:t>TRANSFORMATION BY ELECTROPORATION</a:t>
            </a:r>
            <a:endParaRPr lang="en-GB" sz="4000" b="1"/>
          </a:p>
        </p:txBody>
      </p:sp>
      <p:pic>
        <p:nvPicPr>
          <p:cNvPr id="285700" name="Picture 4" descr="cloning7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2060575"/>
            <a:ext cx="8785225" cy="460851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TRANSFECTION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IN" dirty="0" err="1" smtClean="0"/>
              <a:t>Transfection</a:t>
            </a:r>
            <a:r>
              <a:rPr lang="en-IN" dirty="0" smtClean="0"/>
              <a:t> is the process of introducing nucleic acids into eukaryotic cells by using carrier molecules</a:t>
            </a:r>
          </a:p>
          <a:p>
            <a:pPr algn="just"/>
            <a:r>
              <a:rPr lang="en-IN" dirty="0" smtClean="0"/>
              <a:t>Animal cells are </a:t>
            </a:r>
            <a:r>
              <a:rPr lang="en-IN" dirty="0" err="1" smtClean="0"/>
              <a:t>transfected</a:t>
            </a:r>
            <a:r>
              <a:rPr lang="en-IN" dirty="0" smtClean="0"/>
              <a:t> by opening transient pores or holes in the cell membrane to allow the uptake </a:t>
            </a:r>
            <a:r>
              <a:rPr lang="en-IN" smtClean="0"/>
              <a:t>of material </a:t>
            </a:r>
            <a:endParaRPr lang="en-IN" dirty="0" smtClean="0"/>
          </a:p>
          <a:p>
            <a:pPr algn="just"/>
            <a:r>
              <a:rPr lang="en-IN" dirty="0" smtClean="0"/>
              <a:t>Genetic material such as plasmid DNA or </a:t>
            </a:r>
            <a:r>
              <a:rPr lang="en-IN" dirty="0" err="1" smtClean="0"/>
              <a:t>siRNA</a:t>
            </a:r>
            <a:r>
              <a:rPr lang="en-IN" dirty="0" smtClean="0"/>
              <a:t> constructs or proteins such as antibodies may be </a:t>
            </a:r>
            <a:r>
              <a:rPr lang="en-IN" dirty="0" err="1" smtClean="0"/>
              <a:t>transfected</a:t>
            </a:r>
            <a:r>
              <a:rPr lang="en-IN" dirty="0" smtClean="0"/>
              <a:t> into cells </a:t>
            </a:r>
          </a:p>
          <a:p>
            <a:pPr algn="just"/>
            <a:r>
              <a:rPr lang="en-IN" dirty="0" err="1" smtClean="0"/>
              <a:t>Transfection</a:t>
            </a:r>
            <a:r>
              <a:rPr lang="en-IN" dirty="0" smtClean="0"/>
              <a:t> may cause changes in morphology of target cells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656</Words>
  <Application>Microsoft Office PowerPoint</Application>
  <PresentationFormat>On-screen Show (4:3)</PresentationFormat>
  <Paragraphs>64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VBC-321 Animal Biotechnology</vt:lpstr>
      <vt:lpstr>Gene Cloning</vt:lpstr>
      <vt:lpstr>Requirement for Gene Cloning</vt:lpstr>
      <vt:lpstr>Enzymes used in gene cloning</vt:lpstr>
      <vt:lpstr>Slide 5</vt:lpstr>
      <vt:lpstr>Bacterial transformation</vt:lpstr>
      <vt:lpstr>CHEMICAL TRANSFORMATION WITH CALCIUM CHLORIDE </vt:lpstr>
      <vt:lpstr>TRANSFORMATION BY ELECTROPORATION</vt:lpstr>
      <vt:lpstr>TRANSFECTION</vt:lpstr>
      <vt:lpstr>METHODS</vt:lpstr>
      <vt:lpstr>Slide 11</vt:lpstr>
      <vt:lpstr>PLASMID CLONING STRATEGY</vt:lpstr>
      <vt:lpstr>STEP 1. RE DIGESTION OF DNA SAMPLE</vt:lpstr>
      <vt:lpstr>STEP 2. RE DIGESTION OF PLASMID DNA</vt:lpstr>
      <vt:lpstr>STEP 3. LIGATION OF DNA SAMPLE AND PLASMID DNA</vt:lpstr>
      <vt:lpstr>STEP 4. TRANSFORMATION OF LIGATION PRODUCTS</vt:lpstr>
      <vt:lpstr>STEP 5. GROWTH ON AGAR PLATES</vt:lpstr>
      <vt:lpstr>STEP 5</vt:lpstr>
      <vt:lpstr>BLUE/WHITE SCREENING</vt:lpstr>
      <vt:lpstr>α -complementation</vt:lpstr>
      <vt:lpstr>SCREENING RECOMBINANTS</vt:lpstr>
      <vt:lpstr>Slide 22</vt:lpstr>
      <vt:lpstr>Slide 23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Biotechnology</dc:title>
  <dc:creator>hp</dc:creator>
  <cp:lastModifiedBy>Dell</cp:lastModifiedBy>
  <cp:revision>36</cp:revision>
  <dcterms:created xsi:type="dcterms:W3CDTF">2013-08-07T05:25:34Z</dcterms:created>
  <dcterms:modified xsi:type="dcterms:W3CDTF">2020-04-25T06:15:36Z</dcterms:modified>
</cp:coreProperties>
</file>