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8" r:id="rId10"/>
    <p:sldId id="262" r:id="rId11"/>
    <p:sldId id="263"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985FD-3F4A-4808-B1C7-C851BA707CED}"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25B39-5657-435A-A8AC-BDD209A5247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985FD-3F4A-4808-B1C7-C851BA707CED}" type="datetimeFigureOut">
              <a:rPr lang="en-IN" smtClean="0"/>
              <a:pPr/>
              <a:t>25-04-2020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25B39-5657-435A-A8AC-BDD209A5247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1470025"/>
          </a:xfrm>
        </p:spPr>
        <p:txBody>
          <a:bodyPr/>
          <a:lstStyle/>
          <a:p>
            <a:r>
              <a:rPr lang="en-IN" dirty="0" smtClean="0"/>
              <a:t>VBC-321</a:t>
            </a:r>
            <a:br>
              <a:rPr lang="en-IN" dirty="0" smtClean="0"/>
            </a:br>
            <a:r>
              <a:rPr lang="en-IN" dirty="0" smtClean="0"/>
              <a:t>Animal Biotechnology</a:t>
            </a:r>
            <a:endParaRPr lang="en-IN" dirty="0"/>
          </a:p>
        </p:txBody>
      </p:sp>
      <p:sp>
        <p:nvSpPr>
          <p:cNvPr id="3" name="Subtitle 2"/>
          <p:cNvSpPr>
            <a:spLocks noGrp="1"/>
          </p:cNvSpPr>
          <p:nvPr>
            <p:ph type="subTitle" idx="1"/>
          </p:nvPr>
        </p:nvSpPr>
        <p:spPr>
          <a:xfrm>
            <a:off x="1371600" y="2643182"/>
            <a:ext cx="6400800" cy="1752600"/>
          </a:xfrm>
        </p:spPr>
        <p:txBody>
          <a:bodyPr>
            <a:normAutofit/>
          </a:bodyPr>
          <a:lstStyle/>
          <a:p>
            <a:r>
              <a:rPr lang="en-IN" sz="4000" b="1" dirty="0" smtClean="0">
                <a:solidFill>
                  <a:schemeClr val="tx1"/>
                </a:solidFill>
              </a:rPr>
              <a:t>Animal Cloning</a:t>
            </a:r>
            <a:endParaRPr lang="en-IN" sz="4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IN" b="1" dirty="0" smtClean="0"/>
              <a:t>BIOPHARMING</a:t>
            </a:r>
            <a:endParaRPr lang="en-IN" dirty="0"/>
          </a:p>
        </p:txBody>
      </p:sp>
      <p:sp>
        <p:nvSpPr>
          <p:cNvPr id="3" name="Content Placeholder 2"/>
          <p:cNvSpPr>
            <a:spLocks noGrp="1"/>
          </p:cNvSpPr>
          <p:nvPr>
            <p:ph idx="1"/>
          </p:nvPr>
        </p:nvSpPr>
        <p:spPr>
          <a:xfrm>
            <a:off x="457200" y="1196752"/>
            <a:ext cx="8229600" cy="5472608"/>
          </a:xfrm>
        </p:spPr>
        <p:txBody>
          <a:bodyPr>
            <a:normAutofit fontScale="85000" lnSpcReduction="20000"/>
          </a:bodyPr>
          <a:lstStyle/>
          <a:p>
            <a:pPr>
              <a:buNone/>
            </a:pPr>
            <a:r>
              <a:rPr lang="en-IN" dirty="0" err="1" smtClean="0"/>
              <a:t>Biopharming</a:t>
            </a:r>
            <a:r>
              <a:rPr lang="en-IN" dirty="0" smtClean="0"/>
              <a:t> is known as the production of pharmaceutical proteins using genetically engineered plants</a:t>
            </a:r>
          </a:p>
          <a:p>
            <a:r>
              <a:rPr lang="en-IN" dirty="0" smtClean="0"/>
              <a:t>promise to produce large and low-cost supplies of pharmaceutical drugs which includes vaccines for infectious diseases and therapeutic proteins for treatment of cancer and heart diseases</a:t>
            </a:r>
          </a:p>
          <a:p>
            <a:r>
              <a:rPr lang="en-IN" dirty="0" smtClean="0"/>
              <a:t>The proteins produced by the genetically engineered plants are called as Plant-made pharmaceuticals (PMPs)</a:t>
            </a:r>
          </a:p>
          <a:p>
            <a:r>
              <a:rPr lang="en-IN" dirty="0" smtClean="0"/>
              <a:t>The most common </a:t>
            </a:r>
            <a:r>
              <a:rPr lang="en-IN" dirty="0" err="1" smtClean="0"/>
              <a:t>biopharm</a:t>
            </a:r>
            <a:r>
              <a:rPr lang="en-IN" dirty="0" smtClean="0"/>
              <a:t> crops grown in US field trials are corn, tobacco and rice</a:t>
            </a:r>
          </a:p>
          <a:p>
            <a:r>
              <a:rPr lang="en-IN" dirty="0" smtClean="0"/>
              <a:t>Other crops being studied include alfalfa, potato, soybean, </a:t>
            </a:r>
            <a:r>
              <a:rPr lang="en-IN" dirty="0" err="1" smtClean="0"/>
              <a:t>sugarcaen</a:t>
            </a:r>
            <a:r>
              <a:rPr lang="en-IN" dirty="0" smtClean="0"/>
              <a:t> and tomato</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NEED FOR BIOPHARMING</a:t>
            </a:r>
            <a:endParaRPr lang="en-IN" dirty="0"/>
          </a:p>
        </p:txBody>
      </p:sp>
      <p:sp>
        <p:nvSpPr>
          <p:cNvPr id="3" name="Content Placeholder 2"/>
          <p:cNvSpPr>
            <a:spLocks noGrp="1"/>
          </p:cNvSpPr>
          <p:nvPr>
            <p:ph idx="1"/>
          </p:nvPr>
        </p:nvSpPr>
        <p:spPr>
          <a:xfrm>
            <a:off x="457200" y="1268760"/>
            <a:ext cx="8229600" cy="5400600"/>
          </a:xfrm>
        </p:spPr>
        <p:txBody>
          <a:bodyPr>
            <a:normAutofit fontScale="70000" lnSpcReduction="20000"/>
          </a:bodyPr>
          <a:lstStyle/>
          <a:p>
            <a:r>
              <a:rPr lang="en-IN" dirty="0" smtClean="0"/>
              <a:t>Many pharmaceutical drugs have been produced in sterile </a:t>
            </a:r>
            <a:r>
              <a:rPr lang="en-IN" dirty="0" err="1" smtClean="0"/>
              <a:t>fermenters</a:t>
            </a:r>
            <a:r>
              <a:rPr lang="en-IN" dirty="0" smtClean="0"/>
              <a:t> by mammalian cells or using genetically engineered microorganisms. As the construction of huge fermentation plants incurs huge capital cost, the production costs also very high</a:t>
            </a:r>
          </a:p>
          <a:p>
            <a:endParaRPr lang="en-IN" dirty="0" smtClean="0"/>
          </a:p>
          <a:p>
            <a:r>
              <a:rPr lang="en-IN" dirty="0" smtClean="0"/>
              <a:t>Another method of production of biopharmaceuticals is to extract it from animal and human tissues such as insulin from pig and cow pancreas or blood proteins from human blood. But these procedures carry the risk of transmitting infectious diseases to humans</a:t>
            </a:r>
          </a:p>
          <a:p>
            <a:endParaRPr lang="en-IN" dirty="0"/>
          </a:p>
          <a:p>
            <a:r>
              <a:rPr lang="en-IN" dirty="0" smtClean="0"/>
              <a:t>As there is advance in the techniques of manipulating the plant genome over the past several years, plants can be used to produce a wide range of important proteins</a:t>
            </a:r>
          </a:p>
          <a:p>
            <a:endParaRPr lang="en-IN" dirty="0" smtClean="0"/>
          </a:p>
          <a:p>
            <a:r>
              <a:rPr lang="en-IN" dirty="0" smtClean="0"/>
              <a:t>It is hoped that this will result in therapeutic products at a price significantly cheaper than through current methods of production</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CRITERIA TO SELECT A PLANT FOR BIOPHARM PRODUCTION</a:t>
            </a:r>
            <a:endParaRPr lang="en-IN" dirty="0"/>
          </a:p>
        </p:txBody>
      </p:sp>
      <p:sp>
        <p:nvSpPr>
          <p:cNvPr id="3" name="Content Placeholder 2"/>
          <p:cNvSpPr>
            <a:spLocks noGrp="1"/>
          </p:cNvSpPr>
          <p:nvPr>
            <p:ph idx="1"/>
          </p:nvPr>
        </p:nvSpPr>
        <p:spPr/>
        <p:txBody>
          <a:bodyPr>
            <a:normAutofit lnSpcReduction="10000"/>
          </a:bodyPr>
          <a:lstStyle/>
          <a:p>
            <a:r>
              <a:rPr lang="en-IN" dirty="0" smtClean="0"/>
              <a:t>It should be easily engineered</a:t>
            </a:r>
          </a:p>
          <a:p>
            <a:r>
              <a:rPr lang="en-IN" dirty="0" smtClean="0"/>
              <a:t>It should be capable of production of high levels of proteins</a:t>
            </a:r>
          </a:p>
          <a:p>
            <a:r>
              <a:rPr lang="en-IN" dirty="0" smtClean="0"/>
              <a:t>Appropriate technique should be available to extract the proteins from plant tissues</a:t>
            </a:r>
          </a:p>
          <a:p>
            <a:r>
              <a:rPr lang="en-IN" dirty="0" smtClean="0"/>
              <a:t>Ideally the host plant should be non-food crop or the food crop should be completely sterile to avoid cross-pollination with near by field crops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IN" b="1" dirty="0" smtClean="0"/>
              <a:t>RISKS OF BIOPHARMS</a:t>
            </a:r>
            <a:endParaRPr lang="en-IN" dirty="0"/>
          </a:p>
        </p:txBody>
      </p:sp>
      <p:sp>
        <p:nvSpPr>
          <p:cNvPr id="3" name="Content Placeholder 2"/>
          <p:cNvSpPr>
            <a:spLocks noGrp="1"/>
          </p:cNvSpPr>
          <p:nvPr>
            <p:ph idx="1"/>
          </p:nvPr>
        </p:nvSpPr>
        <p:spPr>
          <a:xfrm>
            <a:off x="457200" y="1052736"/>
            <a:ext cx="8229600" cy="5805264"/>
          </a:xfrm>
        </p:spPr>
        <p:txBody>
          <a:bodyPr>
            <a:normAutofit fontScale="85000" lnSpcReduction="10000"/>
          </a:bodyPr>
          <a:lstStyle/>
          <a:p>
            <a:r>
              <a:rPr lang="en-IN" dirty="0" smtClean="0"/>
              <a:t>Pollen from plants engineered to produce pharmaceuticals may fertilize nearby food or feed crops of the same species. If this occurs, the pharmaceutical may be produced in seed of the </a:t>
            </a:r>
            <a:r>
              <a:rPr lang="en-IN" dirty="0" err="1" smtClean="0"/>
              <a:t>neighboring</a:t>
            </a:r>
            <a:r>
              <a:rPr lang="en-IN" dirty="0" smtClean="0"/>
              <a:t> crop, with potentially negative effects on human or animal consumers of the seed</a:t>
            </a:r>
          </a:p>
          <a:p>
            <a:r>
              <a:rPr lang="en-IN" dirty="0" smtClean="0"/>
              <a:t>The introduced gene or its product may have negative effects on the natural environment</a:t>
            </a:r>
          </a:p>
          <a:p>
            <a:r>
              <a:rPr lang="en-IN" dirty="0" smtClean="0"/>
              <a:t>Farm workers may be exposed to unhealthy levels of a biopharmaceutical by absorbing products from leaves through their skin, inhaling pollen, or breathing in dust at harvest</a:t>
            </a:r>
          </a:p>
          <a:p>
            <a:r>
              <a:rPr lang="en-IN" dirty="0" smtClean="0"/>
              <a:t>Unexpected toxins or residues of pesticides used on the crop may contaminate the final drug product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85000" lnSpcReduction="20000"/>
          </a:bodyPr>
          <a:lstStyle/>
          <a:p>
            <a:pPr>
              <a:buNone/>
            </a:pPr>
            <a:r>
              <a:rPr lang="en-IN" dirty="0" smtClean="0"/>
              <a:t>Cloning in many situations, highly desirable since this allows</a:t>
            </a:r>
          </a:p>
          <a:p>
            <a:r>
              <a:rPr lang="en-IN" dirty="0" smtClean="0"/>
              <a:t>Indefinite multiplication of an elite desirable genotype without the risk of segregation and recombination during meiosis, which must precede sexual reproduction</a:t>
            </a:r>
          </a:p>
          <a:p>
            <a:r>
              <a:rPr lang="en-IN" dirty="0" smtClean="0"/>
              <a:t>holds a great promise in genetic research, and impact of epigenetic changes </a:t>
            </a:r>
          </a:p>
          <a:p>
            <a:r>
              <a:rPr lang="en-IN" dirty="0" smtClean="0"/>
              <a:t>make it feasible to target </a:t>
            </a:r>
            <a:r>
              <a:rPr lang="en-IN" dirty="0" err="1" smtClean="0"/>
              <a:t>transgenes</a:t>
            </a:r>
            <a:r>
              <a:rPr lang="en-IN" dirty="0" smtClean="0"/>
              <a:t> in livestock by nuclear transfer from transgenic cell populations developed </a:t>
            </a:r>
            <a:r>
              <a:rPr lang="en-IN" i="1" dirty="0" smtClean="0"/>
              <a:t>in vitro</a:t>
            </a:r>
            <a:r>
              <a:rPr lang="en-IN" dirty="0" smtClean="0"/>
              <a:t> into enucleated </a:t>
            </a:r>
            <a:r>
              <a:rPr lang="en-IN" dirty="0" err="1" smtClean="0"/>
              <a:t>oocytes</a:t>
            </a:r>
            <a:r>
              <a:rPr lang="en-IN" dirty="0" smtClean="0"/>
              <a:t> to recover transgenic animals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TRANSGENIC ANIMALS</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Gordon and </a:t>
            </a:r>
            <a:r>
              <a:rPr lang="en-IN" dirty="0" err="1" smtClean="0"/>
              <a:t>Ruddle</a:t>
            </a:r>
            <a:r>
              <a:rPr lang="en-IN" dirty="0" smtClean="0"/>
              <a:t> used the term ‘Transgenic’ for the first time in 1982 to describe genetically modified animals </a:t>
            </a:r>
            <a:r>
              <a:rPr lang="en-IN" dirty="0" err="1" smtClean="0"/>
              <a:t>harboring</a:t>
            </a:r>
            <a:r>
              <a:rPr lang="en-IN" dirty="0" smtClean="0"/>
              <a:t> foreign genes within their genome</a:t>
            </a:r>
          </a:p>
          <a:p>
            <a:r>
              <a:rPr lang="en-IN" dirty="0" smtClean="0"/>
              <a:t>main objective in the generation of transgenic animals to guarantee that all the somatic cells and germ line cells carry the foreign gene</a:t>
            </a:r>
          </a:p>
          <a:p>
            <a:r>
              <a:rPr lang="en-IN" dirty="0" smtClean="0"/>
              <a:t>Production of transgenic animals involves a series of steps, starting with cloning of the gene of interest and preparation of DNA samples</a:t>
            </a:r>
          </a:p>
          <a:p>
            <a:r>
              <a:rPr lang="en-IN" dirty="0" smtClean="0"/>
              <a:t>both cloned and chemically synthesized DNA fragments can be used for microinjection</a:t>
            </a:r>
          </a:p>
          <a:p>
            <a:r>
              <a:rPr lang="en-IN" dirty="0" smtClean="0"/>
              <a:t>Microinjected embryos are usually transferred to the recipients after a short period of in vitro culture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Several methods are available for introduction of DNA into an animal genome. These include</a:t>
            </a:r>
          </a:p>
          <a:p>
            <a:r>
              <a:rPr lang="en-IN" dirty="0" smtClean="0"/>
              <a:t>DNA- microinjection into pronuclear stage of embryos</a:t>
            </a:r>
          </a:p>
          <a:p>
            <a:r>
              <a:rPr lang="en-IN" dirty="0" smtClean="0"/>
              <a:t>Use of retro viruses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STEPS IN PRODUCTION OF TRANSGENIC ANIMALS BY DNA MICRO INJECTION </a:t>
            </a:r>
            <a:endParaRPr lang="en-IN" sz="3200" dirty="0"/>
          </a:p>
        </p:txBody>
      </p:sp>
      <p:sp>
        <p:nvSpPr>
          <p:cNvPr id="3" name="Content Placeholder 2"/>
          <p:cNvSpPr>
            <a:spLocks noGrp="1"/>
          </p:cNvSpPr>
          <p:nvPr>
            <p:ph idx="1"/>
          </p:nvPr>
        </p:nvSpPr>
        <p:spPr/>
        <p:txBody>
          <a:bodyPr>
            <a:normAutofit fontScale="85000" lnSpcReduction="20000"/>
          </a:bodyPr>
          <a:lstStyle/>
          <a:p>
            <a:r>
              <a:rPr lang="en-IN" dirty="0" smtClean="0"/>
              <a:t>Females are </a:t>
            </a:r>
            <a:r>
              <a:rPr lang="en-IN" dirty="0" err="1" smtClean="0"/>
              <a:t>superovulated</a:t>
            </a:r>
            <a:r>
              <a:rPr lang="en-IN" dirty="0" smtClean="0"/>
              <a:t> and mated/ inseminated</a:t>
            </a:r>
          </a:p>
          <a:p>
            <a:r>
              <a:rPr lang="en-IN" dirty="0" smtClean="0"/>
              <a:t>Pronuclear stage – eggs are recovered after 12 hrs</a:t>
            </a:r>
          </a:p>
          <a:p>
            <a:r>
              <a:rPr lang="en-IN" dirty="0" smtClean="0"/>
              <a:t>Pronuclear </a:t>
            </a:r>
            <a:r>
              <a:rPr lang="en-IN" dirty="0" err="1" smtClean="0"/>
              <a:t>transgene</a:t>
            </a:r>
            <a:r>
              <a:rPr lang="en-IN" dirty="0" smtClean="0"/>
              <a:t> – DNA construct is injected into the male </a:t>
            </a:r>
            <a:r>
              <a:rPr lang="en-IN" dirty="0" err="1" smtClean="0"/>
              <a:t>pronuclei</a:t>
            </a:r>
            <a:r>
              <a:rPr lang="en-IN" dirty="0" smtClean="0"/>
              <a:t> by using micromanipulator</a:t>
            </a:r>
          </a:p>
          <a:p>
            <a:r>
              <a:rPr lang="en-IN" dirty="0" smtClean="0"/>
              <a:t>Embryos after microinjection are transferred to recipients and allowed to develop to term</a:t>
            </a:r>
          </a:p>
          <a:p>
            <a:pPr>
              <a:buNone/>
            </a:pPr>
            <a:r>
              <a:rPr lang="en-IN" dirty="0" smtClean="0"/>
              <a:t>Integration of the foreign gene in the new born animals could be confirmed by techniques like </a:t>
            </a:r>
          </a:p>
          <a:p>
            <a:r>
              <a:rPr lang="en-IN" dirty="0" smtClean="0"/>
              <a:t>Polymerase chain reaction </a:t>
            </a:r>
          </a:p>
          <a:p>
            <a:r>
              <a:rPr lang="en-IN" dirty="0" smtClean="0"/>
              <a:t>Southern hybridization </a:t>
            </a:r>
          </a:p>
          <a:p>
            <a:r>
              <a:rPr lang="en-IN" dirty="0" smtClean="0"/>
              <a:t>In situ Hybridization</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APPLICATIONS OF TRANSGENIC ANIMALS</a:t>
            </a:r>
            <a:endParaRPr lang="en-IN" dirty="0"/>
          </a:p>
        </p:txBody>
      </p:sp>
      <p:sp>
        <p:nvSpPr>
          <p:cNvPr id="3" name="Content Placeholder 2"/>
          <p:cNvSpPr>
            <a:spLocks noGrp="1"/>
          </p:cNvSpPr>
          <p:nvPr>
            <p:ph idx="1"/>
          </p:nvPr>
        </p:nvSpPr>
        <p:spPr/>
        <p:txBody>
          <a:bodyPr/>
          <a:lstStyle/>
          <a:p>
            <a:r>
              <a:rPr lang="en-IN" dirty="0" smtClean="0"/>
              <a:t>To improve economic traits of farm animal like growth promotion, carcass improvement and milk production</a:t>
            </a:r>
          </a:p>
          <a:p>
            <a:r>
              <a:rPr lang="en-IN" dirty="0" smtClean="0"/>
              <a:t>To develop disease resistant animals</a:t>
            </a:r>
          </a:p>
          <a:p>
            <a:r>
              <a:rPr lang="en-IN" dirty="0" smtClean="0"/>
              <a:t>To produce a variety of </a:t>
            </a:r>
            <a:r>
              <a:rPr lang="en-IN" dirty="0" err="1" smtClean="0"/>
              <a:t>biologicals</a:t>
            </a:r>
            <a:r>
              <a:rPr lang="en-IN" dirty="0" smtClean="0"/>
              <a:t> and pharmaceuticals</a:t>
            </a:r>
          </a:p>
          <a:p>
            <a:r>
              <a:rPr lang="en-IN" dirty="0" smtClean="0"/>
              <a:t>To understand in vivo gene regulation</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USES OF TRANSGENIC ANIMALS</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IN" b="1" dirty="0" smtClean="0"/>
              <a:t>Basic research</a:t>
            </a:r>
            <a:endParaRPr lang="en-IN" dirty="0" smtClean="0"/>
          </a:p>
          <a:p>
            <a:pPr>
              <a:buNone/>
            </a:pPr>
            <a:r>
              <a:rPr lang="en-IN" dirty="0" smtClean="0"/>
              <a:t>Knockout mice for determining the function of a gene </a:t>
            </a:r>
          </a:p>
          <a:p>
            <a:r>
              <a:rPr lang="en-IN" dirty="0" smtClean="0"/>
              <a:t>To study effects of gene </a:t>
            </a:r>
            <a:r>
              <a:rPr lang="en-IN" dirty="0" err="1" smtClean="0"/>
              <a:t>products,biochemical</a:t>
            </a:r>
            <a:r>
              <a:rPr lang="en-IN" dirty="0" smtClean="0"/>
              <a:t> pathways, alternative (compensatory) pathways, and developmental pathways </a:t>
            </a:r>
          </a:p>
          <a:p>
            <a:r>
              <a:rPr lang="en-IN" dirty="0" smtClean="0"/>
              <a:t>To recreate human diseases in animals to establish models to test the beneficial effects of drugs or gene therapy</a:t>
            </a:r>
          </a:p>
          <a:p>
            <a:pPr>
              <a:buNone/>
            </a:pPr>
            <a:r>
              <a:rPr lang="en-IN" dirty="0" smtClean="0"/>
              <a:t>Knockout mice for genetic disease models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smtClean="0"/>
              <a:t>Production of useful proteins </a:t>
            </a:r>
          </a:p>
          <a:p>
            <a:r>
              <a:rPr lang="en-IN" dirty="0" smtClean="0"/>
              <a:t>Naked human </a:t>
            </a:r>
            <a:r>
              <a:rPr lang="en-IN" dirty="0" err="1" smtClean="0"/>
              <a:t>Hb</a:t>
            </a:r>
            <a:r>
              <a:rPr lang="en-IN" dirty="0" smtClean="0"/>
              <a:t> from pigs </a:t>
            </a:r>
          </a:p>
          <a:p>
            <a:r>
              <a:rPr lang="en-IN" dirty="0" smtClean="0"/>
              <a:t>Human </a:t>
            </a:r>
            <a:r>
              <a:rPr lang="en-IN" dirty="0" err="1" smtClean="0"/>
              <a:t>lactoferrin</a:t>
            </a:r>
            <a:r>
              <a:rPr lang="en-IN" dirty="0" smtClean="0"/>
              <a:t> in cows’ milk </a:t>
            </a:r>
          </a:p>
          <a:p>
            <a:r>
              <a:rPr lang="en-IN" dirty="0" smtClean="0"/>
              <a:t>Alpha-1-antitrypsin in sheep </a:t>
            </a:r>
          </a:p>
          <a:p>
            <a:r>
              <a:rPr lang="en-IN" dirty="0" smtClean="0"/>
              <a:t>HGH in mouse urine (</a:t>
            </a:r>
            <a:r>
              <a:rPr lang="en-IN" dirty="0" err="1" smtClean="0"/>
              <a:t>uroplakinpromoters</a:t>
            </a:r>
            <a:r>
              <a:rPr lang="en-IN" dirty="0" smtClean="0"/>
              <a:t>) </a:t>
            </a:r>
          </a:p>
          <a:p>
            <a:r>
              <a:rPr lang="en-IN" dirty="0" smtClean="0"/>
              <a:t>Human antibodies in mice (H and </a:t>
            </a:r>
            <a:r>
              <a:rPr lang="en-IN" dirty="0" err="1" smtClean="0"/>
              <a:t>Lchain</a:t>
            </a:r>
            <a:r>
              <a:rPr lang="en-IN" dirty="0" smtClean="0"/>
              <a:t> </a:t>
            </a:r>
            <a:r>
              <a:rPr lang="en-IN" dirty="0" err="1" smtClean="0"/>
              <a:t>tgenics</a:t>
            </a:r>
            <a:r>
              <a:rPr lang="en-IN" dirty="0" smtClean="0"/>
              <a:t> à </a:t>
            </a:r>
            <a:r>
              <a:rPr lang="en-IN" dirty="0" err="1" smtClean="0"/>
              <a:t>hybridomas</a:t>
            </a:r>
            <a:r>
              <a:rPr lang="en-IN" dirty="0" smtClean="0"/>
              <a:t>) </a:t>
            </a:r>
          </a:p>
          <a:p>
            <a:r>
              <a:rPr lang="en-IN" dirty="0" smtClean="0"/>
              <a:t>Tissue </a:t>
            </a:r>
            <a:r>
              <a:rPr lang="en-IN" dirty="0" err="1" smtClean="0"/>
              <a:t>plasminogen</a:t>
            </a:r>
            <a:r>
              <a:rPr lang="en-IN" dirty="0" smtClean="0"/>
              <a:t> activator (TPA)in goats </a:t>
            </a:r>
          </a:p>
          <a:p>
            <a:r>
              <a:rPr lang="en-IN" dirty="0" smtClean="0"/>
              <a:t>Human </a:t>
            </a:r>
            <a:r>
              <a:rPr lang="en-IN" dirty="0" err="1" smtClean="0"/>
              <a:t>antithrombin</a:t>
            </a:r>
            <a:r>
              <a:rPr lang="en-IN" dirty="0" smtClean="0"/>
              <a:t> III in goats </a:t>
            </a:r>
          </a:p>
          <a:p>
            <a:r>
              <a:rPr lang="en-IN" dirty="0" smtClean="0"/>
              <a:t>Malaria antigens in goats(vaccine) </a:t>
            </a:r>
          </a:p>
          <a:p>
            <a:r>
              <a:rPr lang="en-IN" dirty="0" smtClean="0"/>
              <a:t>Alpha-</a:t>
            </a:r>
            <a:r>
              <a:rPr lang="en-IN" dirty="0" err="1" smtClean="0"/>
              <a:t>glucosidase</a:t>
            </a:r>
            <a:r>
              <a:rPr lang="en-IN" dirty="0" smtClean="0"/>
              <a:t> in rabbits(</a:t>
            </a:r>
            <a:r>
              <a:rPr lang="en-IN" dirty="0" err="1" smtClean="0"/>
              <a:t>Pompe’s</a:t>
            </a:r>
            <a:r>
              <a:rPr lang="en-IN" dirty="0" smtClean="0"/>
              <a:t> disease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Bioreactor </a:t>
            </a:r>
            <a:endParaRPr lang="en-IN" dirty="0"/>
          </a:p>
        </p:txBody>
      </p:sp>
      <p:sp>
        <p:nvSpPr>
          <p:cNvPr id="3" name="Content Placeholder 2"/>
          <p:cNvSpPr>
            <a:spLocks noGrp="1"/>
          </p:cNvSpPr>
          <p:nvPr>
            <p:ph idx="1"/>
          </p:nvPr>
        </p:nvSpPr>
        <p:spPr/>
        <p:txBody>
          <a:bodyPr/>
          <a:lstStyle/>
          <a:p>
            <a:r>
              <a:rPr lang="en-IN" dirty="0" smtClean="0"/>
              <a:t>Genes </a:t>
            </a:r>
            <a:r>
              <a:rPr lang="en-IN" dirty="0" err="1" smtClean="0"/>
              <a:t>transfered</a:t>
            </a:r>
            <a:r>
              <a:rPr lang="en-IN" dirty="0" smtClean="0"/>
              <a:t> into animal with </a:t>
            </a:r>
            <a:r>
              <a:rPr lang="en-IN" dirty="0" err="1" smtClean="0"/>
              <a:t>aview</a:t>
            </a:r>
            <a:r>
              <a:rPr lang="en-IN" dirty="0" smtClean="0"/>
              <a:t> to obtain a large scale production of protein encoded by these genes in milk, urine, blood of such animal</a:t>
            </a:r>
          </a:p>
          <a:p>
            <a:r>
              <a:rPr lang="en-IN" dirty="0" smtClean="0"/>
              <a:t>These animals are bioreactor and approach is called molecular farming or </a:t>
            </a:r>
            <a:r>
              <a:rPr lang="en-IN" smtClean="0"/>
              <a:t>gene farming</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859</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VBC-321 Animal Biotechnology</vt:lpstr>
      <vt:lpstr>Slide 2</vt:lpstr>
      <vt:lpstr>TRANSGENIC ANIMALS</vt:lpstr>
      <vt:lpstr>Slide 4</vt:lpstr>
      <vt:lpstr>STEPS IN PRODUCTION OF TRANSGENIC ANIMALS BY DNA MICRO INJECTION </vt:lpstr>
      <vt:lpstr>APPLICATIONS OF TRANSGENIC ANIMALS</vt:lpstr>
      <vt:lpstr>USES OF TRANSGENIC ANIMALS</vt:lpstr>
      <vt:lpstr>Slide 8</vt:lpstr>
      <vt:lpstr>Bioreactor </vt:lpstr>
      <vt:lpstr>BIOPHARMING</vt:lpstr>
      <vt:lpstr>NEED FOR BIOPHARMING</vt:lpstr>
      <vt:lpstr>CRITERIA TO SELECT A PLANT FOR BIOPHARM PRODUCTION</vt:lpstr>
      <vt:lpstr>RISKS OF BIOPHARMS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Cloning</dc:title>
  <dc:creator>hp</dc:creator>
  <cp:lastModifiedBy>Dell</cp:lastModifiedBy>
  <cp:revision>8</cp:revision>
  <dcterms:created xsi:type="dcterms:W3CDTF">2016-04-27T04:40:07Z</dcterms:created>
  <dcterms:modified xsi:type="dcterms:W3CDTF">2020-04-25T05:55:33Z</dcterms:modified>
</cp:coreProperties>
</file>