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2"/>
  </p:handoutMasterIdLst>
  <p:sldIdLst>
    <p:sldId id="290" r:id="rId2"/>
    <p:sldId id="291" r:id="rId3"/>
    <p:sldId id="259" r:id="rId4"/>
    <p:sldId id="292" r:id="rId5"/>
    <p:sldId id="263" r:id="rId6"/>
    <p:sldId id="262" r:id="rId7"/>
    <p:sldId id="264" r:id="rId8"/>
    <p:sldId id="270" r:id="rId9"/>
    <p:sldId id="266" r:id="rId10"/>
    <p:sldId id="267" r:id="rId11"/>
    <p:sldId id="268" r:id="rId12"/>
    <p:sldId id="269" r:id="rId13"/>
    <p:sldId id="271" r:id="rId14"/>
    <p:sldId id="293" r:id="rId15"/>
    <p:sldId id="295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954838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734" y="0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6B5D-3F1A-45BF-BAB2-4EF30DB3C38C}" type="datetimeFigureOut">
              <a:rPr lang="en-IN" smtClean="0"/>
              <a:pPr/>
              <a:t>25-04-2020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82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734" y="8842382"/>
            <a:ext cx="3014471" cy="46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31BC3-76B2-4789-8490-682586650CB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ECE6-E3EB-4DA8-9907-3CE3E7C41E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143C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762000" y="685800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b="1" i="1">
                <a:solidFill>
                  <a:srgbClr val="0000FF"/>
                </a:solidFill>
                <a:ea typeface="ＭＳ Ｐゴシック" pitchFamily="1" charset="-128"/>
              </a:rPr>
              <a:t>Essentials of Anatomy &amp; Physiology,</a:t>
            </a:r>
            <a:r>
              <a:rPr lang="en-US" b="1">
                <a:ea typeface="ＭＳ Ｐゴシック" pitchFamily="1" charset="-128"/>
              </a:rPr>
              <a:t> 4th Edition</a:t>
            </a:r>
          </a:p>
          <a:p>
            <a:pPr algn="l" eaLnBrk="0" hangingPunct="0"/>
            <a:r>
              <a:rPr lang="en-US" b="1">
                <a:ea typeface="ＭＳ Ｐゴシック" pitchFamily="1" charset="-128"/>
              </a:rPr>
              <a:t>Martini</a:t>
            </a:r>
            <a:r>
              <a:rPr lang="en-US" sz="1200" b="1">
                <a:ea typeface="ＭＳ Ｐゴシック" pitchFamily="1" charset="-128"/>
              </a:rPr>
              <a:t> </a:t>
            </a:r>
            <a:r>
              <a:rPr lang="en-US" b="1">
                <a:ea typeface="ＭＳ Ｐゴシック" pitchFamily="1" charset="-128"/>
              </a:rPr>
              <a:t>/</a:t>
            </a:r>
            <a:r>
              <a:rPr lang="en-US" sz="1200" b="1">
                <a:ea typeface="ＭＳ Ｐゴシック" pitchFamily="1" charset="-128"/>
              </a:rPr>
              <a:t> </a:t>
            </a:r>
            <a:r>
              <a:rPr lang="en-US" b="1">
                <a:ea typeface="ＭＳ Ｐゴシック" pitchFamily="1" charset="-128"/>
              </a:rPr>
              <a:t>Bartholomew</a:t>
            </a:r>
            <a:endParaRPr lang="en-US" sz="2200" b="1">
              <a:latin typeface="Palatino" pitchFamily="1" charset="0"/>
              <a:ea typeface="ＭＳ Ｐゴシック" pitchFamily="1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800100" y="4540250"/>
            <a:ext cx="7331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800">
                <a:solidFill>
                  <a:srgbClr val="973A2B"/>
                </a:solidFill>
                <a:ea typeface="ＭＳ Ｐゴシック" pitchFamily="1" charset="-128"/>
              </a:rPr>
              <a:t>PowerPoint</a:t>
            </a:r>
            <a:r>
              <a:rPr lang="en-US" sz="1800" baseline="30000">
                <a:solidFill>
                  <a:srgbClr val="973A2B"/>
                </a:solidFill>
                <a:ea typeface="ＭＳ Ｐゴシック" pitchFamily="1" charset="-128"/>
              </a:rPr>
              <a:t>®</a:t>
            </a:r>
            <a:r>
              <a:rPr lang="en-US" sz="1800">
                <a:solidFill>
                  <a:srgbClr val="973A2B"/>
                </a:solidFill>
                <a:ea typeface="ＭＳ Ｐゴシック" pitchFamily="1" charset="-128"/>
              </a:rPr>
              <a:t> Lecture Outlines </a:t>
            </a:r>
          </a:p>
          <a:p>
            <a:pPr algn="l" eaLnBrk="0" hangingPunct="0"/>
            <a:r>
              <a:rPr lang="en-US" sz="1800">
                <a:solidFill>
                  <a:srgbClr val="973A2B"/>
                </a:solidFill>
                <a:ea typeface="ＭＳ Ｐゴシック" pitchFamily="1" charset="-128"/>
              </a:rPr>
              <a:t>prepared by Alan Magid, Duke University</a:t>
            </a:r>
            <a:endParaRPr lang="en-US" sz="1800">
              <a:ea typeface="ＭＳ Ｐゴシック" pitchFamily="1" charset="-128"/>
            </a:endParaRPr>
          </a:p>
        </p:txBody>
      </p:sp>
      <p:pic>
        <p:nvPicPr>
          <p:cNvPr id="10" name="Picture 10" descr="PPT Strip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2678113"/>
          </a:xfrm>
          <a:prstGeom prst="rect">
            <a:avLst/>
          </a:prstGeom>
          <a:noFill/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47800" y="2438400"/>
            <a:ext cx="32607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80000"/>
              </a:schemeClr>
            </a:outerShdw>
          </a:effec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4000">
                <a:solidFill>
                  <a:srgbClr val="800000"/>
                </a:solidFill>
                <a:ea typeface="ＭＳ Ｐゴシック" pitchFamily="1" charset="-128"/>
              </a:rPr>
              <a:t>The Muscular</a:t>
            </a:r>
          </a:p>
          <a:p>
            <a:pPr algn="l">
              <a:spcBef>
                <a:spcPct val="20000"/>
              </a:spcBef>
            </a:pPr>
            <a:r>
              <a:rPr lang="en-US" sz="4000">
                <a:solidFill>
                  <a:srgbClr val="800000"/>
                </a:solidFill>
                <a:ea typeface="ＭＳ Ｐゴシック" pitchFamily="1" charset="-128"/>
              </a:rPr>
              <a:t>System</a:t>
            </a: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76200" y="1981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9" dir="2700000" algn="ctr" rotWithShape="0">
              <a:schemeClr val="tx1">
                <a:alpha val="75000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/>
            <a:r>
              <a:rPr lang="en-US" sz="14400">
                <a:solidFill>
                  <a:srgbClr val="800000"/>
                </a:solidFill>
                <a:ea typeface="ＭＳ Ｐゴシック" pitchFamily="1" charset="-128"/>
              </a:rPr>
              <a:t>7</a:t>
            </a:r>
            <a:endParaRPr lang="en-US" sz="4000">
              <a:solidFill>
                <a:srgbClr val="7D5A00"/>
              </a:solidFill>
              <a:ea typeface="ＭＳ Ｐゴシック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505D-4A1D-46D2-9302-5670716FA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AE0B-BBE7-48E4-A173-372D33461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DD0A-D5F5-4C97-95E5-1CC89D786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0241-6A0B-465A-8AAA-F0AB99CDC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7A6C-6B22-4250-B5E4-7C4CF8864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BB20-3809-42BF-B813-0F7092B30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581A-5C83-41C7-802C-43E411CFA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87CF-40E5-4FE9-9684-4DBD849C2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58EE-C277-49B3-A151-55D15C1E4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A8E7-D6DA-4D7D-8ABB-3DD6F64C7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B0103-8075-4F6F-A5A2-D41B7CF4E4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molecularstation.com/images/southern-blot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teachline.ls.huji.ac.il/72320/methods-tutorial/Northern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teachline.ls.huji.ac.il/72320/methods-tutorial/Northern6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teachline.ls.huji.ac.il/72320/methods-tutorial/Northern7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.in/imgres?imgurl=http://www.mpsciences.com/images/pcr_reagents.jpg&amp;imgrefurl=http://www.mpsciences.com/index-3.html&amp;usg=__w0n2S1_J4Ho2dpvbNAHsZg6sVks=&amp;h=389&amp;w=550&amp;sz=69&amp;hl=en&amp;start=31&amp;um=1&amp;tbnid=Zb4p1dlRtXghQM:&amp;tbnh=94&amp;tbnw=133&amp;prev=/images?q=pcr&amp;ndsp=20&amp;hl=en&amp;sa=N&amp;start=20&amp;um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VBC-321</a:t>
            </a:r>
            <a:br>
              <a:rPr lang="en-IN" b="1" dirty="0" smtClean="0"/>
            </a:br>
            <a:r>
              <a:rPr lang="en-IN" b="1" dirty="0" smtClean="0"/>
              <a:t>Animal Biotechnology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sz="6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IN" sz="6000" b="1" dirty="0" smtClean="0">
                <a:solidFill>
                  <a:srgbClr val="FF0000"/>
                </a:solidFill>
              </a:rPr>
              <a:t>Blotting techniques</a:t>
            </a:r>
            <a:endParaRPr lang="en-IN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Cont….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4429156" cy="466726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>3.The restriction fragments present in the gel are denatured with alkali and transferred onto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>4.  a nitrocellulose filter or nylon membrane by blotting.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Verdana" pitchFamily="34" charset="0"/>
              </a:rPr>
              <a:t> This procedure preserves the distribution of the fragments in the gel, creating a replica of the gel on the filter. 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4" name="Picture 6" descr="southern3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91118" y="1285860"/>
            <a:ext cx="4038600" cy="2000264"/>
          </a:xfrm>
          <a:prstGeom prst="rect">
            <a:avLst/>
          </a:prstGeom>
          <a:noFill/>
          <a:ln/>
        </p:spPr>
      </p:pic>
      <p:pic>
        <p:nvPicPr>
          <p:cNvPr id="5" name="Picture 7" descr="souther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44291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Cont….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114800" cy="4114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>5.The filter is incubated under hybridization conditions with a specific </a:t>
            </a:r>
            <a:r>
              <a:rPr lang="en-US" sz="2000" dirty="0" err="1" smtClean="0">
                <a:latin typeface="Verdana" pitchFamily="34" charset="0"/>
              </a:rPr>
              <a:t>radiolabeled</a:t>
            </a:r>
            <a:r>
              <a:rPr lang="en-US" sz="2000" dirty="0" smtClean="0">
                <a:latin typeface="Verdana" pitchFamily="34" charset="0"/>
              </a:rPr>
              <a:t> DNA probe. 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Verdana" pitchFamily="34" charset="0"/>
              </a:rPr>
              <a:t>The probe hybridizes to the complementary DNA restriction fragment. 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Verdana" pitchFamily="34" charset="0"/>
            </a:endParaRPr>
          </a:p>
        </p:txBody>
      </p:sp>
      <p:pic>
        <p:nvPicPr>
          <p:cNvPr id="4" name="Picture 10" descr="southern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428736"/>
            <a:ext cx="2895600" cy="3124200"/>
          </a:xfrm>
          <a:prstGeom prst="rect">
            <a:avLst/>
          </a:prstGeom>
          <a:noFill/>
          <a:ln/>
        </p:spPr>
      </p:pic>
      <p:pic>
        <p:nvPicPr>
          <p:cNvPr id="5" name="Picture 11" descr="southu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876800"/>
            <a:ext cx="4038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Cont….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543560" cy="4114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effectLst/>
                <a:latin typeface="Verdana" pitchFamily="34" charset="0"/>
              </a:rPr>
              <a:t>6.</a:t>
            </a:r>
            <a:r>
              <a:rPr lang="en-US" sz="2000" dirty="0" smtClean="0">
                <a:latin typeface="Verdana" pitchFamily="34" charset="0"/>
              </a:rPr>
              <a:t>Excess probe is washed away and the probe bound to the filter is detected by autoradiography, which reveals the DNA fragment to which the probe hybridized.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Verdana" pitchFamily="34" charset="0"/>
            </a:endParaRPr>
          </a:p>
        </p:txBody>
      </p:sp>
      <p:pic>
        <p:nvPicPr>
          <p:cNvPr id="4" name="Picture 9" descr="x-ray%20fi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2856" y="2855927"/>
            <a:ext cx="2908300" cy="257333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lecularstation.com/images/southern-blot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6032" y="-31"/>
            <a:ext cx="9108000" cy="711062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SUMMARY OF PROCEDURE</a:t>
            </a:r>
            <a:br>
              <a:rPr lang="en-US" sz="4000"/>
            </a:br>
            <a:endParaRPr lang="en-US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mtClean="0"/>
              <a:t>1. Extract and purify DNA from cells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2. DNA is restricted with enzymes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3. Sort by electrophoresis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4. Denature DNA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5. Transfer to nitrocellulose paper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6. Block with excess DNA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7. Wash off unbound probe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8. Autoradiograph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itchFamily="49" charset="0"/>
              </a:rPr>
              <a:t>APPLICATIONS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Verdana" pitchFamily="34" charset="0"/>
              </a:rPr>
              <a:t>Southern blots are used in gene discovery , mapping, evolution and development studies, diagnostics and forensics (</a:t>
            </a:r>
            <a:r>
              <a:rPr lang="en-US" sz="2000" dirty="0" smtClean="0"/>
              <a:t>It is used for DNA fingerprinting, preparation of RFLP maps)</a:t>
            </a:r>
            <a:endParaRPr lang="en-US" sz="20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identification of the transferred genes in transgenic individuals, etc.</a:t>
            </a:r>
            <a:endParaRPr lang="ar-IQ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nsolas" pitchFamily="49" charset="0"/>
              </a:rPr>
              <a:t>Northern Blotting</a:t>
            </a:r>
            <a:endParaRPr lang="ar-IQ" dirty="0"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15262" cy="41148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Northern blotting is a technique for detection of specific RNA sequences. Northern blotting was developed by James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Alwine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George Stark at Stanford University (1979) and was named such by analogy to Southern blotting</a:t>
            </a:r>
            <a:endParaRPr lang="ar-IQ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nsolas" pitchFamily="49" charset="0"/>
              </a:rPr>
              <a:t>Steps involved in Northern blotting</a:t>
            </a:r>
            <a:endParaRPr lang="ar-IQ" b="1" dirty="0"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86304" cy="4114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Consolas" pitchFamily="49" charset="0"/>
              </a:rPr>
              <a:t>1.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RNA is isolated from several biological samples (e.g. various tissues, various developmental stages of same tissue etc.)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RNA is more susceptible to degradation than DNA.</a:t>
            </a:r>
            <a:endParaRPr lang="ar-IQ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rna 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333750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nsolas" pitchFamily="49" charset="0"/>
              </a:rPr>
              <a:t>Cont……</a:t>
            </a:r>
            <a:endParaRPr lang="ar-IQ" dirty="0"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543428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Castellar"/>
              </a:rPr>
              <a:t>2.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Sample’s are loaded on gel  and the RNA samples are separated according to their size on 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agarose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gel 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resulting gel following after the electrophoresis run.</a:t>
            </a:r>
            <a:r>
              <a:rPr lang="en-US" sz="2000" dirty="0" smtClean="0">
                <a:latin typeface="Castellar"/>
              </a:rPr>
              <a:t> 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8" descr="Norther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86394" y="1524000"/>
            <a:ext cx="3886200" cy="2438400"/>
          </a:xfrm>
          <a:prstGeom prst="rect">
            <a:avLst/>
          </a:prstGeom>
          <a:noFill/>
          <a:ln/>
        </p:spPr>
      </p:pic>
      <p:pic>
        <p:nvPicPr>
          <p:cNvPr id="5" name="Picture 9" descr="http://teachline.ls.huji.ac.il/72320/methods-tutorial/Northern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029200" y="4038600"/>
            <a:ext cx="4114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blotting?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Blots are techniques for transferring DNA , RNA and proteins onto a carrier so they can be separated, and often follows the use of a gel electrophoresis. The Southern blot is used for transferring DNA, the Northern blot for RNA and the western blot for PROTEIN.</a:t>
            </a:r>
            <a:endParaRPr lang="ar-IQ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nsolas" pitchFamily="49" charset="0"/>
              </a:rPr>
              <a:t>Cont……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900486" cy="4114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Castellar"/>
              </a:rPr>
              <a:t>3.</a:t>
            </a:r>
            <a:r>
              <a:rPr lang="en-US" sz="2000" dirty="0" smtClean="0">
                <a:latin typeface="Castellar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gel is then blotted on a nylon membrane or a nitrocellulose filter paper/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diazobenzyloxymethyl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papers by creating the sandwich arrangement.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7" descr="Norther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28780"/>
            <a:ext cx="4572000" cy="2514600"/>
          </a:xfrm>
          <a:prstGeom prst="rect">
            <a:avLst/>
          </a:prstGeom>
          <a:noFill/>
          <a:ln/>
        </p:spPr>
      </p:pic>
      <p:pic>
        <p:nvPicPr>
          <p:cNvPr id="5" name="Picture 8" descr="Northern4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457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nsolas" pitchFamily="49" charset="0"/>
              </a:rPr>
              <a:t>Cont……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757742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Castellar"/>
              </a:rPr>
              <a:t>4.</a:t>
            </a:r>
            <a:r>
              <a:rPr lang="en-US" sz="2000" dirty="0" smtClean="0">
                <a:latin typeface="Castellar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membrane is placed in a dish containing hybridization buffer with a labeled probe.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Thus, it will hybridize to the RNA on the blot that corresponds to the sequence of interest. </a:t>
            </a:r>
          </a:p>
          <a:p>
            <a:pPr>
              <a:lnSpc>
                <a:spcPct val="150000"/>
              </a:lnSpc>
              <a:buNone/>
            </a:pPr>
            <a:endParaRPr lang="en-US" sz="20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 membrane is washed to remove unbound probe. 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7" descr="Northern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3504" y="1704980"/>
            <a:ext cx="4000528" cy="2438400"/>
          </a:xfrm>
          <a:prstGeom prst="rect">
            <a:avLst/>
          </a:prstGeom>
          <a:noFill/>
          <a:ln/>
        </p:spPr>
      </p:pic>
      <p:pic>
        <p:nvPicPr>
          <p:cNvPr id="5" name="Picture 10" descr="http://teachline.ls.huji.ac.il/72320/methods-tutorial/Northern6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181600" y="4071942"/>
            <a:ext cx="3962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nsolas" pitchFamily="49" charset="0"/>
              </a:rPr>
              <a:t>Cont……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4757742" cy="45243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Castellar"/>
              </a:rPr>
              <a:t>6.</a:t>
            </a:r>
            <a:r>
              <a:rPr lang="en-US" sz="2000" dirty="0" smtClean="0">
                <a:latin typeface="Castellar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labeled probe is detected via autoradiography or via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chemiluminescence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 (if a chemically labeled probe is used).  In both cases this results in the formation of a dark band on an X-ray film.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Now the expression patterns of the sequence of interest in the different samples can be compared</a:t>
            </a:r>
            <a:r>
              <a:rPr lang="en-US" sz="2000" b="1" dirty="0" smtClean="0">
                <a:latin typeface="Castellar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38" descr="http://teachline.ls.huji.ac.il/72320/methods-tutorial/Northern7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5105400" y="1785926"/>
            <a:ext cx="4038600" cy="482441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nsolas" pitchFamily="49" charset="0"/>
              </a:rPr>
              <a:t>APPLICATIONS</a:t>
            </a:r>
            <a:endParaRPr lang="ar-IQ" dirty="0"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standard for the study of gene expression at the level of mRNA(messenger RNA transcripts)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Detection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RNA transcript size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Study RNA degradation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Study RNA splicing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Study RNA half-life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Often used to confirm and check transgenic / knockout mice (animals)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nsolas" pitchFamily="49" charset="0"/>
              </a:rPr>
              <a:t>Disadvantage of </a:t>
            </a:r>
            <a:r>
              <a:rPr lang="en-US" dirty="0" err="1" smtClean="0">
                <a:latin typeface="Consolas" pitchFamily="49" charset="0"/>
              </a:rPr>
              <a:t>Nourthern</a:t>
            </a:r>
            <a:r>
              <a:rPr lang="en-US" dirty="0" smtClean="0">
                <a:latin typeface="Consolas" pitchFamily="49" charset="0"/>
              </a:rPr>
              <a:t> plotting</a:t>
            </a:r>
            <a:endParaRPr lang="ar-IQ" dirty="0"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1.The standard northern blot method is relatively less sensitive </a:t>
            </a:r>
            <a:endParaRPr lang="en-US" sz="2000" dirty="0" smtClean="0">
              <a:solidFill>
                <a:srgbClr val="CCFF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en-US" sz="2000" dirty="0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Detection with multiple probes is a problem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en-US" sz="2000" dirty="0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If RNA samples are even slightly degraded by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RNases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the quality of the data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quantitation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expression is quite negatively affected. </a:t>
            </a:r>
          </a:p>
          <a:p>
            <a:pPr marL="514350" indent="-514350"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Courier New" pitchFamily="49" charset="0"/>
              </a:rPr>
              <a:t>Western blotting</a:t>
            </a:r>
            <a:endParaRPr lang="ar-IQ" dirty="0">
              <a:latin typeface="+mn-lt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Western blotting (1981) is 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Immunoblotting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technique which rely on the specificity of binding between a protein of interest and a probe (antibody raised against that particular protein) to allow detection of the protein of interest in a mixture of many other similar molecules.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SDS PAGE technique is a prerequisite for Western blotting .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8" descr="blot pic 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1524000"/>
          </a:xfrm>
          <a:prstGeom prst="rect">
            <a:avLst/>
          </a:prstGeom>
          <a:noFill/>
        </p:spPr>
      </p:pic>
      <p:pic>
        <p:nvPicPr>
          <p:cNvPr id="5" name="Picture 7" descr="blot pic 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90612"/>
          </a:xfrm>
        </p:spPr>
        <p:txBody>
          <a:bodyPr/>
          <a:lstStyle/>
          <a:p>
            <a:r>
              <a:rPr lang="en-US" dirty="0" smtClean="0"/>
              <a:t>Steps in western blotting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329114" cy="4114800"/>
          </a:xfrm>
        </p:spPr>
        <p:txBody>
          <a:bodyPr>
            <a:normAutofit/>
          </a:bodyPr>
          <a:lstStyle/>
          <a:p>
            <a:pPr marL="533400" indent="-533400" algn="just">
              <a:lnSpc>
                <a:spcPct val="150000"/>
              </a:lnSpc>
              <a:buClr>
                <a:schemeClr val="tx1"/>
              </a:buClr>
              <a:buSzPct val="70000"/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protein sample is subjected to electrophoresis on an SDS-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polyacrylamide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gel. </a:t>
            </a:r>
          </a:p>
          <a:p>
            <a:pPr marL="533400" indent="-533400" algn="just">
              <a:lnSpc>
                <a:spcPct val="150000"/>
              </a:lnSpc>
              <a:buFontTx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33400" indent="-533400" algn="just">
              <a:lnSpc>
                <a:spcPct val="150000"/>
              </a:lnSpc>
              <a:buClr>
                <a:schemeClr val="tx1"/>
              </a:buClr>
              <a:buSzPct val="70000"/>
              <a:buFontTx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Electroblotting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transfers the separated proteins from the gel to the surface of a nitrocellulose membrane</a:t>
            </a:r>
            <a:r>
              <a:rPr lang="en-US" sz="2000" dirty="0" smtClean="0">
                <a:latin typeface="Castellar"/>
              </a:rPr>
              <a:t>.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9" descr="newwester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552580"/>
            <a:ext cx="2743200" cy="2590800"/>
          </a:xfrm>
          <a:prstGeom prst="rect">
            <a:avLst/>
          </a:prstGeom>
          <a:noFill/>
          <a:ln/>
        </p:spPr>
      </p:pic>
      <p:pic>
        <p:nvPicPr>
          <p:cNvPr id="5" name="Picture 10" descr="wester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14800"/>
            <a:ext cx="27527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Cont…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6400816" cy="478634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sz="2000" dirty="0" smtClean="0">
                <a:latin typeface="Castellar"/>
              </a:rPr>
              <a:t>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The blot is incubated with a generic protein (such as milk proteins or BSA) which binds to any remaining sticky places on the nitrocellulose. 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 An antibody that is specific for the protein of interest (the primary antibody - Ab1) is added to the nitrocellulose sheet and reacts with the antigen.  Only the band containing the protein of interest binds the antibody, forming a layer of antibody molecules .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15" descr="wester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2819400"/>
            <a:ext cx="2362200" cy="3200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Cont…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472122" cy="4114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Castellar"/>
              </a:rPr>
              <a:t>5.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After washing  for removal of non-specifically bound Ab1,  second antibody (Ab2)is added, which specifically recognizes 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domain of the primary antibody and binds it. Ab2 is radioactively labeled, or is covalently linked to a reporter enzyme, which allows to visualize the protein-Ab1-Ab2 complex.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astellar"/>
            </a:endParaRPr>
          </a:p>
        </p:txBody>
      </p:sp>
      <p:pic>
        <p:nvPicPr>
          <p:cNvPr id="4" name="Picture 8" descr="testwes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752600"/>
            <a:ext cx="3124200" cy="3886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 of membrane from vi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7145" y="107145"/>
            <a:ext cx="48577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 descr="image of transfer sandwich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3438" y="0"/>
            <a:ext cx="460533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28860" y="5429264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An example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BLOTTING TECHNIQUES</a:t>
            </a:r>
            <a:r>
              <a:rPr lang="en-US" dirty="0" smtClean="0">
                <a:solidFill>
                  <a:srgbClr val="CCFFFF"/>
                </a:solidFill>
              </a:rPr>
              <a:t/>
            </a:r>
            <a:br>
              <a:rPr lang="en-US" dirty="0" smtClean="0">
                <a:solidFill>
                  <a:srgbClr val="CCFFFF"/>
                </a:solidFill>
              </a:rPr>
            </a:br>
            <a:endParaRPr lang="ar-IQ" dirty="0"/>
          </a:p>
        </p:txBody>
      </p:sp>
      <p:graphicFrame>
        <p:nvGraphicFramePr>
          <p:cNvPr id="3074" name="Organization Chart 2"/>
          <p:cNvGraphicFramePr>
            <a:graphicFrameLocks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Consolas" pitchFamily="49" charset="0"/>
              </a:rPr>
              <a:t>1.</a:t>
            </a:r>
            <a:r>
              <a:rPr lang="ar-IQ" sz="2000" dirty="0" smtClean="0">
                <a:latin typeface="Arial" pitchFamily="34" charset="0"/>
                <a:cs typeface="Arial" pitchFamily="34" charset="0"/>
              </a:rPr>
              <a:t>The confirmatory HIV test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ar-IQ" sz="2000" dirty="0" smtClean="0">
                <a:latin typeface="Arial" pitchFamily="34" charset="0"/>
                <a:cs typeface="Arial" pitchFamily="34" charset="0"/>
              </a:rPr>
              <a:t>Western blot is also used as the definitive test for Bovine spongiform encephalopathy (BSE(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ar-IQ" sz="2000" dirty="0" smtClean="0">
                <a:latin typeface="Arial" pitchFamily="34" charset="0"/>
                <a:cs typeface="Arial" pitchFamily="34" charset="0"/>
              </a:rPr>
              <a:t>Some forms of Lyme disease testing employ Western blotting.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SOUTHERN BLOTTING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technique was developed by E.M. Southern in 1975.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Southern blot is used to detect the presence of a particular piece of DNA in a sample.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DNA detected can be a single gene, or it can be part of a larger piece of DNA such as a viral genome.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Cont….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Verdana" pitchFamily="34" charset="0"/>
              </a:rPr>
              <a:t>Southern blotting combines </a:t>
            </a:r>
            <a:r>
              <a:rPr lang="en-US" sz="2000" dirty="0" err="1" smtClean="0">
                <a:latin typeface="Verdana" pitchFamily="34" charset="0"/>
              </a:rPr>
              <a:t>agarose</a:t>
            </a:r>
            <a:r>
              <a:rPr lang="en-US" sz="2000" dirty="0" smtClean="0">
                <a:latin typeface="Verdana" pitchFamily="34" charset="0"/>
              </a:rPr>
              <a:t> gel electrophoresis for size separation of DNA with methods  to transfer the size separated DNA to a filter membrane for probe hybridization.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Verdana" pitchFamily="34" charset="0"/>
              </a:rPr>
              <a:t>The key to this method is Hybridization.</a:t>
            </a:r>
          </a:p>
          <a:p>
            <a:pPr algn="just">
              <a:lnSpc>
                <a:spcPct val="150000"/>
              </a:lnSpc>
            </a:pPr>
            <a:r>
              <a:rPr lang="en-US" sz="2000" u="sng" dirty="0" smtClean="0">
                <a:latin typeface="Verdana" pitchFamily="34" charset="0"/>
              </a:rPr>
              <a:t>Hybridization </a:t>
            </a:r>
            <a:r>
              <a:rPr lang="en-US" sz="2000" dirty="0" smtClean="0">
                <a:latin typeface="Verdana" pitchFamily="34" charset="0"/>
              </a:rPr>
              <a:t>- Process of forming a double-stranded DNA molecule between a single-stranded DNA probe and a single-stranded target patient DNA.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PRINCIPLE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1. </a:t>
            </a:r>
            <a:r>
              <a:rPr lang="en-US" sz="2000" dirty="0" smtClean="0">
                <a:latin typeface="Verdana" pitchFamily="34" charset="0"/>
              </a:rPr>
              <a:t>The mixture of molecules is separated.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sz="2000" dirty="0" smtClean="0">
                <a:latin typeface="Verdana" pitchFamily="34" charset="0"/>
              </a:rPr>
              <a:t>2. The molecules are immobilized on a matrix.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sz="2000" dirty="0" smtClean="0">
                <a:latin typeface="Verdana" pitchFamily="34" charset="0"/>
              </a:rPr>
              <a:t>3. The probe is added to the matrix to bind to the molecules.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sz="2000" dirty="0" smtClean="0">
                <a:latin typeface="Verdana" pitchFamily="34" charset="0"/>
              </a:rPr>
              <a:t>4. Any unbound probes are then removed.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sz="2000" dirty="0" smtClean="0">
                <a:latin typeface="Verdana" pitchFamily="34" charset="0"/>
              </a:rPr>
              <a:t>5. The place  where the probe is connected corresponds to the location of the immobilized target molecule.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ar-IQ" dirty="0"/>
          </a:p>
        </p:txBody>
      </p:sp>
      <p:pic>
        <p:nvPicPr>
          <p:cNvPr id="4" name="Picture 4" descr="pcr_reagen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sto MT" pitchFamily="18" charset="0"/>
              </a:rPr>
              <a:t>APPARATUS</a:t>
            </a:r>
            <a:endParaRPr lang="ar-IQ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Picture 7" descr="100_0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00306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agarose"/>
          <p:cNvPicPr>
            <a:picLocks noChangeAspect="1" noChangeArrowheads="1"/>
          </p:cNvPicPr>
          <p:nvPr/>
        </p:nvPicPr>
        <p:blipFill>
          <a:blip r:embed="rId3" cstate="print"/>
          <a:srcRect t="52460"/>
          <a:stretch>
            <a:fillRect/>
          </a:stretch>
        </p:blipFill>
        <p:spPr>
          <a:xfrm>
            <a:off x="428596" y="2500306"/>
            <a:ext cx="4038600" cy="37338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1643050"/>
            <a:ext cx="6286544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6215082"/>
            <a:ext cx="6143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Capillary plotting apparatus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southern blotting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4329114" cy="478634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Digest the DNA </a:t>
            </a:r>
            <a:r>
              <a:rPr lang="en-US" sz="2000" dirty="0" smtClean="0">
                <a:latin typeface="Verdana" pitchFamily="34" charset="0"/>
              </a:rPr>
              <a:t>with an appropriate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restriction enzyme.</a:t>
            </a:r>
          </a:p>
          <a:p>
            <a:pPr>
              <a:lnSpc>
                <a:spcPct val="150000"/>
              </a:lnSpc>
              <a:buNone/>
            </a:pPr>
            <a:endParaRPr 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Verdana" pitchFamily="34" charset="0"/>
              </a:rPr>
              <a:t>2.The complex mixture of fragments is subjected to gel electrophoresis to separate the fragments according to size. </a:t>
            </a:r>
          </a:p>
          <a:p>
            <a:pPr>
              <a:lnSpc>
                <a:spcPct val="150000"/>
              </a:lnSpc>
              <a:buNone/>
            </a:pPr>
            <a:endParaRPr lang="ar-IQ" sz="2000" dirty="0">
              <a:latin typeface="Verdana" pitchFamily="34" charset="0"/>
            </a:endParaRPr>
          </a:p>
        </p:txBody>
      </p:sp>
      <p:pic>
        <p:nvPicPr>
          <p:cNvPr id="4" name="Picture 7" descr="souther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1714488"/>
            <a:ext cx="4429124" cy="1981200"/>
          </a:xfrm>
          <a:prstGeom prst="rect">
            <a:avLst/>
          </a:prstGeom>
          <a:noFill/>
          <a:ln/>
        </p:spPr>
      </p:pic>
      <p:pic>
        <p:nvPicPr>
          <p:cNvPr id="5" name="Picture 8" descr="southern2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86200"/>
            <a:ext cx="414340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471</TotalTime>
  <Words>967</Words>
  <Application>Microsoft Office PowerPoint</Application>
  <PresentationFormat>On-screen Show (4:3)</PresentationFormat>
  <Paragraphs>107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VBC-321 Animal Biotechnology</vt:lpstr>
      <vt:lpstr>What is blotting?</vt:lpstr>
      <vt:lpstr>TYPES OF BLOTTING TECHNIQUES </vt:lpstr>
      <vt:lpstr>SOUTHERN BLOTTING</vt:lpstr>
      <vt:lpstr>Cont….</vt:lpstr>
      <vt:lpstr>PRINCIPLE</vt:lpstr>
      <vt:lpstr>APPARATUS</vt:lpstr>
      <vt:lpstr>Slide 8</vt:lpstr>
      <vt:lpstr>Steps in southern blotting</vt:lpstr>
      <vt:lpstr>Cont….</vt:lpstr>
      <vt:lpstr>Cont….</vt:lpstr>
      <vt:lpstr>Cont….</vt:lpstr>
      <vt:lpstr>Slide 13</vt:lpstr>
      <vt:lpstr>SUMMARY OF PROCEDURE </vt:lpstr>
      <vt:lpstr>Slide 15</vt:lpstr>
      <vt:lpstr>APPLICATIONS</vt:lpstr>
      <vt:lpstr>Northern Blotting</vt:lpstr>
      <vt:lpstr>Steps involved in Northern blotting</vt:lpstr>
      <vt:lpstr>Cont……</vt:lpstr>
      <vt:lpstr>Cont……</vt:lpstr>
      <vt:lpstr>Cont……</vt:lpstr>
      <vt:lpstr>Cont……</vt:lpstr>
      <vt:lpstr>APPLICATIONS</vt:lpstr>
      <vt:lpstr>Disadvantage of Nourthern plotting</vt:lpstr>
      <vt:lpstr>Western blotting</vt:lpstr>
      <vt:lpstr>Steps in western blotting</vt:lpstr>
      <vt:lpstr>Cont…</vt:lpstr>
      <vt:lpstr>Cont…</vt:lpstr>
      <vt:lpstr>Slide 29</vt:lpstr>
      <vt:lpstr>Application</vt:lpstr>
    </vt:vector>
  </TitlesOfParts>
  <Company>al-ameer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BLOTTING TECHNIQUES</dc:title>
  <dc:creator>Abdullah</dc:creator>
  <cp:lastModifiedBy>Dell</cp:lastModifiedBy>
  <cp:revision>7</cp:revision>
  <dcterms:created xsi:type="dcterms:W3CDTF">2009-12-12T14:31:08Z</dcterms:created>
  <dcterms:modified xsi:type="dcterms:W3CDTF">2020-04-25T06:01:35Z</dcterms:modified>
</cp:coreProperties>
</file>