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5" r:id="rId18"/>
    <p:sldId id="268" r:id="rId19"/>
    <p:sldId id="269" r:id="rId20"/>
    <p:sldId id="270"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08"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9EBEA-D386-4C29-9EC8-1841427BA4E2}" type="datetimeFigureOut">
              <a:rPr lang="en-IN" smtClean="0"/>
              <a:pPr/>
              <a:t>25-04-2020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97E68-156B-4FB0-B53C-5B5A45AE390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0938" y="692150"/>
            <a:ext cx="4556125" cy="3416300"/>
          </a:xfrm>
          <a:ln/>
        </p:spPr>
      </p:sp>
      <p:sp>
        <p:nvSpPr>
          <p:cNvPr id="35843" name="Notes Placeholder 2"/>
          <p:cNvSpPr>
            <a:spLocks noGrp="1"/>
          </p:cNvSpPr>
          <p:nvPr>
            <p:ph type="body" idx="1"/>
          </p:nvPr>
        </p:nvSpPr>
        <p:spPr>
          <a:noFill/>
          <a:ln/>
        </p:spPr>
        <p:txBody>
          <a:bodyPr/>
          <a:lstStyle/>
          <a:p>
            <a:r>
              <a:rPr lang="en-US" smtClean="0"/>
              <a:t>Restriction Fragment Length Polymorphisms, or RFLPs for short, are generated due to mutations in recognition  sites.  Remember what a recognition site is?  Correct!  It’s the specific nucleotide sequence recognized by restriction enzymes.  The restriction enzymes bind to the DNA and cut within the recognition site.  If the nucleotide sequence has been mutated, then the restriction enzyme will not bind and therefore will not cut at that site.  As this example shows, the change in the recognition site will produce different length fragments in a restriction digest.  Individual one has two recognition sites for the EcoRI enzyme.  That means EcoRI will cut this DNA fragment twice.  What happens when you cut a piece of string twice?  You get three pieces.  The same is true when you cut linear DNA with molecular scissors like restriction enzymes.  Two cuts generates three fragments labeled here as A, B, and C.  In individual 2 the first recognition site is not present.  Instead of GAATTC the sequence is now GAAATTC.  EcoRI will not bind and cut at this location.  That means in the same restriction digest, the restriction enzyme will only cut once and generate two fragments, D and 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0938" y="692150"/>
            <a:ext cx="4556125" cy="3416300"/>
          </a:xfrm>
          <a:ln/>
        </p:spPr>
      </p:sp>
      <p:sp>
        <p:nvSpPr>
          <p:cNvPr id="36867" name="Notes Placeholder 2"/>
          <p:cNvSpPr>
            <a:spLocks noGrp="1"/>
          </p:cNvSpPr>
          <p:nvPr>
            <p:ph type="body" idx="1"/>
          </p:nvPr>
        </p:nvSpPr>
        <p:spPr>
          <a:noFill/>
          <a:ln/>
        </p:spPr>
        <p:txBody>
          <a:bodyPr/>
          <a:lstStyle/>
          <a:p>
            <a:r>
              <a:rPr lang="en-US" smtClean="0"/>
              <a:t>The fragments from the restriction digests can be separated by gel electrophoresis.  Because the fragments are different lengths, they will run to different locations on a gel.  This creates the unique RFLP pattern, or DNA fingerprint, for each individual.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50938" y="692150"/>
            <a:ext cx="4556125" cy="3416300"/>
          </a:xfrm>
          <a:ln/>
        </p:spPr>
      </p:sp>
      <p:sp>
        <p:nvSpPr>
          <p:cNvPr id="37891" name="Notes Placeholder 2"/>
          <p:cNvSpPr>
            <a:spLocks noGrp="1"/>
          </p:cNvSpPr>
          <p:nvPr>
            <p:ph type="body" idx="1"/>
          </p:nvPr>
        </p:nvSpPr>
        <p:spPr>
          <a:noFill/>
          <a:ln/>
        </p:spPr>
        <p:txBody>
          <a:bodyPr/>
          <a:lstStyle/>
          <a:p>
            <a:r>
              <a:rPr lang="en-US" smtClean="0"/>
              <a:t>Click on the RFLP animation to visualize the creation of a unique DNA fingerprint.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a:ln/>
        </p:spPr>
        <p:txBody>
          <a:bodyPr/>
          <a:lstStyle/>
          <a:p>
            <a:r>
              <a:rPr lang="en-US" smtClean="0"/>
              <a:t>Another reason why every individual has a unique DNA fingerprint is because of regions called variable number tandem repeats, or VNTR’s.  A VNTR is a sequence that is repeated multiple times.  The number of repeats varies from person to person.  This example shows the sequence GATC repeated 5 times in one individual and only 2 times in a second individual.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150938" y="692150"/>
            <a:ext cx="4556125" cy="3416300"/>
          </a:xfrm>
          <a:ln/>
        </p:spPr>
      </p:sp>
      <p:sp>
        <p:nvSpPr>
          <p:cNvPr id="46083" name="Notes Placeholder 2"/>
          <p:cNvSpPr>
            <a:spLocks noGrp="1"/>
          </p:cNvSpPr>
          <p:nvPr>
            <p:ph type="body" idx="1"/>
          </p:nvPr>
        </p:nvSpPr>
        <p:spPr>
          <a:noFill/>
          <a:ln/>
        </p:spPr>
        <p:txBody>
          <a:bodyPr/>
          <a:lstStyle/>
          <a:p>
            <a:r>
              <a:rPr lang="en-US" smtClean="0"/>
              <a:t>These VNTR regions usually occur in introns.  Do you remember what those are?  Yes, the are noncoding regions of DNA that are cut out before the mature mRNA leaves the nucleus to make protein.  That means the number of repeats in the VNTR region will have no effect on protein expression and therefore no effect on phenotypic traits.  Because of this, VNTR loci are not under the same evolutionary selective pressure and are therefore highly variable.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150938" y="692150"/>
            <a:ext cx="4556125" cy="3416300"/>
          </a:xfrm>
          <a:ln/>
        </p:spPr>
      </p:sp>
      <p:sp>
        <p:nvSpPr>
          <p:cNvPr id="56323" name="Notes Placeholder 2"/>
          <p:cNvSpPr>
            <a:spLocks noGrp="1"/>
          </p:cNvSpPr>
          <p:nvPr>
            <p:ph type="body" idx="1"/>
          </p:nvPr>
        </p:nvSpPr>
        <p:spPr>
          <a:noFill/>
          <a:ln/>
        </p:spPr>
        <p:txBody>
          <a:bodyPr/>
          <a:lstStyle/>
          <a:p>
            <a:r>
              <a:rPr lang="en-US" smtClean="0"/>
              <a:t>Let’s talk about some applications of RFLP and VNTR analysis.  One application for the medical field is diagnosing disease.  Sickle cell anemia is a disease that is characterized by red blood cells that assume an abnormal, rigid, sickle shape.  These abnormally shaped red blood cells cannot properly bind and transport oxygen in the blood.  As you may recall from module one, this disease is the result of a single point mutation that causes the amino acid valine to replace glutamic acid in the amino acid chain.  This mutation also creates an additional recognition site for the restriction enzyme DdeI.  RFLP analysis will reflect this difference, as you can see in the picture of the gel, and can be used to diagnose sickle cell patients or alert potential parents that they are carriers of the disease.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0938" y="692150"/>
            <a:ext cx="4556125" cy="3416300"/>
          </a:xfrm>
          <a:ln/>
        </p:spPr>
      </p:sp>
      <p:sp>
        <p:nvSpPr>
          <p:cNvPr id="58371" name="Notes Placeholder 2"/>
          <p:cNvSpPr>
            <a:spLocks noGrp="1"/>
          </p:cNvSpPr>
          <p:nvPr>
            <p:ph type="body" idx="1"/>
          </p:nvPr>
        </p:nvSpPr>
        <p:spPr>
          <a:noFill/>
          <a:ln/>
        </p:spPr>
        <p:txBody>
          <a:bodyPr/>
          <a:lstStyle/>
          <a:p>
            <a:r>
              <a:rPr lang="en-US" smtClean="0"/>
              <a:t>And of course RFLP and VNTR analysis can be used as forensic evidence.  A crime scene is full of sources of DNA evidence including dirty laundry, a licked envelope, or a cigarette butt.  Tiny blood stains, a smear of dried semen,  or a trace of saliva is often all it takes to crack a case.  In this example, a woman was found murdered in her apartment.  The crime scene investigator collected samples of the woman’s blood, samples from the knife found under the body, and samples of blood from underneath the woman’s fingernails.  The police suspected her ex-boyfriend was the perpetrator of the crime.  A search of his apartment turned up a bloody shirt that he claimed was the result of falling into a rose bush while gardening.  The evidence was very incriminating, so the investigator took him in for further questioning took a blood sample from him.  This gel is a copy of the data obtained by PCR of VNTR loci in the labeled samples.  You can see by matching the bands that the blood on the knife belonged to the woman and the blood under the woman’s fingernails belonged to her and another suspect that does not match the ex-boyfriend.  Furthermore, the analysis of the blood stains on the ex-boyfriend’s shirt seem to confirm his alibi because his is the only blood on the shirt.  Without DNA analysis, this man could have been convicted for this crime.  Instead, he was exonerated and the real perpetrator was brought to justice.  CODIS is a DNA database funded by the FBI that stores DNA profiles of convicted felons created by federal, state, and local crime labs.  The standard in DNA profiles created for forensic evidence are to use 13 markers plus one to determine sex. If any two samples have matching genotypes at all 13 CODIS loci, it is a virtual certainty that the two DNA samples came from the same individual (or an identical twin). The applications for RFLP and VNTR loci extend beyond the scope of this module, but as you can see from these few examples this technology is powerful and necessary.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FA26-AB80-42A5-A34D-B33072D69AF0}"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B9418D-5BEC-48AF-B231-CE56D298A7A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FA26-AB80-42A5-A34D-B33072D69AF0}" type="datetimeFigureOut">
              <a:rPr lang="en-IN" smtClean="0"/>
              <a:pPr/>
              <a:t>25-04-2020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9418D-5BEC-48AF-B231-CE56D298A7A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http://highered.mcgraw-hill.com/olc/dl/120078/bio20.sw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83"/>
            <a:ext cx="7772400" cy="1470025"/>
          </a:xfrm>
        </p:spPr>
        <p:txBody>
          <a:bodyPr/>
          <a:lstStyle/>
          <a:p>
            <a:r>
              <a:rPr lang="en-IN" b="1" dirty="0" smtClean="0"/>
              <a:t> DNA PROBES AND DNA FINGERPRINTING</a:t>
            </a:r>
            <a:endParaRPr lang="en-IN" dirty="0"/>
          </a:p>
        </p:txBody>
      </p:sp>
      <p:sp>
        <p:nvSpPr>
          <p:cNvPr id="3" name="Subtitle 2"/>
          <p:cNvSpPr>
            <a:spLocks noGrp="1"/>
          </p:cNvSpPr>
          <p:nvPr>
            <p:ph type="subTitle" idx="1"/>
          </p:nvPr>
        </p:nvSpPr>
        <p:spPr>
          <a:xfrm>
            <a:off x="1371600" y="604830"/>
            <a:ext cx="6400800" cy="1752600"/>
          </a:xfrm>
        </p:spPr>
        <p:txBody>
          <a:bodyPr>
            <a:normAutofit/>
          </a:bodyPr>
          <a:lstStyle/>
          <a:p>
            <a:r>
              <a:rPr lang="en-IN" sz="4000" b="1" dirty="0" smtClean="0"/>
              <a:t>VBC-321</a:t>
            </a:r>
            <a:br>
              <a:rPr lang="en-IN" sz="4000" b="1" dirty="0" smtClean="0"/>
            </a:br>
            <a:r>
              <a:rPr lang="en-IN" sz="4000" b="1" dirty="0" smtClean="0"/>
              <a:t>Animal Biotechnology</a:t>
            </a:r>
            <a:endParaRPr lang="en-IN"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10000"/>
          </a:bodyPr>
          <a:lstStyle/>
          <a:p>
            <a:pPr algn="just"/>
            <a:r>
              <a:rPr lang="en-IN" dirty="0" smtClean="0">
                <a:latin typeface="Times New Roman" pitchFamily="18" charset="0"/>
                <a:cs typeface="Times New Roman" pitchFamily="18" charset="0"/>
              </a:rPr>
              <a:t>DNA finger printing (DNA profiling, DNA testing) is a process which uses fragments of DNA to identify the unique genetic makeup of an individual</a:t>
            </a:r>
          </a:p>
          <a:p>
            <a:pPr algn="just"/>
            <a:r>
              <a:rPr lang="en-IN" dirty="0" smtClean="0">
                <a:latin typeface="Times New Roman" pitchFamily="18" charset="0"/>
                <a:cs typeface="Times New Roman" pitchFamily="18" charset="0"/>
              </a:rPr>
              <a:t>Before the invention of PCR, the only method of establishing and authenticating personal identification was by the DNA fingerprint process</a:t>
            </a:r>
          </a:p>
          <a:p>
            <a:pPr algn="just"/>
            <a:r>
              <a:rPr lang="en-IN" dirty="0" smtClean="0">
                <a:latin typeface="Times New Roman" pitchFamily="18" charset="0"/>
                <a:cs typeface="Times New Roman" pitchFamily="18" charset="0"/>
              </a:rPr>
              <a:t>Since no two individuals have been found to have identical pattern of ridges on their fingers, this method has been universally accepted as a means of personal identification</a:t>
            </a:r>
          </a:p>
          <a:p>
            <a:pPr algn="just"/>
            <a:r>
              <a:rPr lang="en-IN" dirty="0" smtClean="0">
                <a:latin typeface="Times New Roman" pitchFamily="18" charset="0"/>
                <a:cs typeface="Times New Roman" pitchFamily="18" charset="0"/>
              </a:rPr>
              <a:t>In 1984, Sir Alec </a:t>
            </a:r>
            <a:r>
              <a:rPr lang="en-IN" dirty="0" err="1" smtClean="0">
                <a:latin typeface="Times New Roman" pitchFamily="18" charset="0"/>
                <a:cs typeface="Times New Roman" pitchFamily="18" charset="0"/>
              </a:rPr>
              <a:t>Jeffreys</a:t>
            </a:r>
            <a:r>
              <a:rPr lang="en-IN" dirty="0" smtClean="0">
                <a:latin typeface="Times New Roman" pitchFamily="18" charset="0"/>
                <a:cs typeface="Times New Roman" pitchFamily="18" charset="0"/>
              </a:rPr>
              <a:t> at the University of Leicester in England was able to distinguish differences among individuals based solely on their DNA composition</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METHODS OF DNA FINGER PRINTING</a:t>
            </a:r>
            <a:endParaRPr lang="en-IN" dirty="0"/>
          </a:p>
        </p:txBody>
      </p:sp>
      <p:sp>
        <p:nvSpPr>
          <p:cNvPr id="3" name="Content Placeholder 2"/>
          <p:cNvSpPr>
            <a:spLocks noGrp="1"/>
          </p:cNvSpPr>
          <p:nvPr>
            <p:ph idx="1"/>
          </p:nvPr>
        </p:nvSpPr>
        <p:spPr/>
        <p:txBody>
          <a:bodyPr/>
          <a:lstStyle/>
          <a:p>
            <a:pPr>
              <a:buNone/>
            </a:pPr>
            <a:r>
              <a:rPr lang="en-IN" dirty="0" smtClean="0"/>
              <a:t>The main types of DNA fingerprinting methods in use are: </a:t>
            </a:r>
          </a:p>
          <a:p>
            <a:pPr lvl="1"/>
            <a:r>
              <a:rPr lang="en-IN" dirty="0" smtClean="0"/>
              <a:t>Restriction fragment length polymorphism (RFLP)</a:t>
            </a:r>
          </a:p>
          <a:p>
            <a:pPr marL="539750" lvl="1" indent="-82550">
              <a:buNone/>
            </a:pPr>
            <a:r>
              <a:rPr lang="en-IN" b="1" dirty="0" smtClean="0"/>
              <a:t>Polymerase chain reaction (PCR)</a:t>
            </a:r>
          </a:p>
          <a:p>
            <a:pPr lvl="1"/>
            <a:r>
              <a:rPr lang="en-IN" dirty="0" smtClean="0"/>
              <a:t>Amplified fragment length polymorphism (AFLP)</a:t>
            </a:r>
          </a:p>
          <a:p>
            <a:pPr lvl="1"/>
            <a:r>
              <a:rPr lang="en-IN" dirty="0" smtClean="0"/>
              <a:t>Short tandem repeats (STR)</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IN" b="1" dirty="0" smtClean="0"/>
              <a:t>RESTRICTION FRAGMENT LENGTH POLYMORPHISM (RFLP)</a:t>
            </a:r>
            <a:endParaRPr lang="en-IN" dirty="0"/>
          </a:p>
        </p:txBody>
      </p:sp>
      <p:sp>
        <p:nvSpPr>
          <p:cNvPr id="3" name="Content Placeholder 2"/>
          <p:cNvSpPr>
            <a:spLocks noGrp="1"/>
          </p:cNvSpPr>
          <p:nvPr>
            <p:ph idx="1"/>
          </p:nvPr>
        </p:nvSpPr>
        <p:spPr>
          <a:xfrm>
            <a:off x="457200" y="1196752"/>
            <a:ext cx="8229600" cy="5328592"/>
          </a:xfrm>
        </p:spPr>
        <p:txBody>
          <a:bodyPr>
            <a:normAutofit fontScale="77500" lnSpcReduction="20000"/>
          </a:bodyPr>
          <a:lstStyle/>
          <a:p>
            <a:pPr algn="just"/>
            <a:r>
              <a:rPr lang="en-IN" dirty="0" smtClean="0">
                <a:latin typeface="Times New Roman" pitchFamily="18" charset="0"/>
                <a:cs typeface="Times New Roman" pitchFamily="18" charset="0"/>
              </a:rPr>
              <a:t>Restriction fragment length polymorphism (RFLP) analyzes the length of the strands of the DNA molecules with repeating base pair patterns</a:t>
            </a:r>
          </a:p>
          <a:p>
            <a:pPr algn="just"/>
            <a:r>
              <a:rPr lang="en-IN" dirty="0" smtClean="0">
                <a:latin typeface="Times New Roman" pitchFamily="18" charset="0"/>
                <a:cs typeface="Times New Roman" pitchFamily="18" charset="0"/>
              </a:rPr>
              <a:t>While about 5% of DNA contains the genes, the other 95% is considered as non-coding genes (junk DNA) but contains identifiable repetitive sequences of base pairs, which are called Variable Number Tandem Repeats (VNTR) </a:t>
            </a:r>
          </a:p>
          <a:p>
            <a:pPr algn="just"/>
            <a:r>
              <a:rPr lang="en-IN" dirty="0" smtClean="0">
                <a:latin typeface="Times New Roman" pitchFamily="18" charset="0"/>
                <a:cs typeface="Times New Roman" pitchFamily="18" charset="0"/>
              </a:rPr>
              <a:t>To extract a DNA fingerprint, a Southern blot is performed and the DNA is analyzed via a radioactive probe</a:t>
            </a:r>
          </a:p>
          <a:p>
            <a:pPr algn="just"/>
            <a:r>
              <a:rPr lang="en-IN" dirty="0" smtClean="0">
                <a:latin typeface="Times New Roman" pitchFamily="18" charset="0"/>
                <a:cs typeface="Times New Roman" pitchFamily="18" charset="0"/>
              </a:rPr>
              <a:t>The restriction fragment length polymorphism analysis is used to detect the repeated sequences by determining a specific pattern to the VNTR, which becomes the person's DNA fingerprint</a:t>
            </a:r>
          </a:p>
          <a:p>
            <a:pPr algn="just"/>
            <a:r>
              <a:rPr lang="en-IN" dirty="0" smtClean="0">
                <a:latin typeface="Times New Roman" pitchFamily="18" charset="0"/>
                <a:cs typeface="Times New Roman" pitchFamily="18" charset="0"/>
              </a:rPr>
              <a:t>The drawback with this system is that it requires a considerable amount of DNA in order to be used</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228600" y="1885950"/>
            <a:ext cx="8686800" cy="2457450"/>
          </a:xfrm>
        </p:spPr>
        <p:txBody>
          <a:bodyPr/>
          <a:lstStyle/>
          <a:p>
            <a:pPr eaLnBrk="1" hangingPunct="1">
              <a:buFont typeface="Wingdings" pitchFamily="2" charset="2"/>
              <a:buChar char="v"/>
            </a:pPr>
            <a:r>
              <a:rPr lang="en-US" sz="2800" dirty="0" smtClean="0"/>
              <a:t>Restriction Fragment Length Polymorphism (RFLP)</a:t>
            </a:r>
          </a:p>
          <a:p>
            <a:pPr lvl="1" eaLnBrk="1" hangingPunct="1">
              <a:buFont typeface="Arial" pitchFamily="34" charset="0"/>
              <a:buChar char="•"/>
            </a:pPr>
            <a:r>
              <a:rPr lang="en-US" sz="2400" dirty="0" smtClean="0"/>
              <a:t>Nucleotide sequence variations in a region of DNA that generates fragment length differences according to the presence or absence of restriction enzyme recognition sites.</a:t>
            </a:r>
          </a:p>
        </p:txBody>
      </p:sp>
      <p:pic>
        <p:nvPicPr>
          <p:cNvPr id="7172" name="Picture 7"/>
          <p:cNvPicPr>
            <a:picLocks noChangeAspect="1" noChangeArrowheads="1"/>
          </p:cNvPicPr>
          <p:nvPr/>
        </p:nvPicPr>
        <p:blipFill>
          <a:blip r:embed="rId3" cstate="print"/>
          <a:srcRect/>
          <a:stretch>
            <a:fillRect/>
          </a:stretch>
        </p:blipFill>
        <p:spPr bwMode="auto">
          <a:xfrm>
            <a:off x="2057400" y="4038600"/>
            <a:ext cx="887413" cy="165100"/>
          </a:xfrm>
          <a:prstGeom prst="rect">
            <a:avLst/>
          </a:prstGeom>
          <a:noFill/>
          <a:ln w="9525">
            <a:noFill/>
            <a:miter lim="800000"/>
            <a:headEnd/>
            <a:tailEnd/>
          </a:ln>
        </p:spPr>
      </p:pic>
      <p:pic>
        <p:nvPicPr>
          <p:cNvPr id="7173" name="Picture 8"/>
          <p:cNvPicPr>
            <a:picLocks noChangeAspect="1" noChangeArrowheads="1"/>
          </p:cNvPicPr>
          <p:nvPr/>
        </p:nvPicPr>
        <p:blipFill>
          <a:blip r:embed="rId4" cstate="print"/>
          <a:srcRect/>
          <a:stretch>
            <a:fillRect/>
          </a:stretch>
        </p:blipFill>
        <p:spPr bwMode="auto">
          <a:xfrm>
            <a:off x="838200" y="4191000"/>
            <a:ext cx="3484563" cy="1773238"/>
          </a:xfrm>
          <a:prstGeom prst="rect">
            <a:avLst/>
          </a:prstGeom>
          <a:noFill/>
          <a:ln w="9525">
            <a:noFill/>
            <a:miter lim="800000"/>
            <a:headEnd/>
            <a:tailEnd/>
          </a:ln>
        </p:spPr>
      </p:pic>
      <p:pic>
        <p:nvPicPr>
          <p:cNvPr id="7174" name="Picture 9"/>
          <p:cNvPicPr>
            <a:picLocks noChangeAspect="1" noChangeArrowheads="1"/>
          </p:cNvPicPr>
          <p:nvPr/>
        </p:nvPicPr>
        <p:blipFill>
          <a:blip r:embed="rId5" cstate="print"/>
          <a:srcRect/>
          <a:stretch>
            <a:fillRect/>
          </a:stretch>
        </p:blipFill>
        <p:spPr bwMode="auto">
          <a:xfrm>
            <a:off x="4953000" y="3810000"/>
            <a:ext cx="3465513" cy="2185988"/>
          </a:xfrm>
          <a:prstGeom prst="rect">
            <a:avLst/>
          </a:prstGeom>
          <a:noFill/>
          <a:ln w="9525">
            <a:noFill/>
            <a:miter lim="800000"/>
            <a:headEnd/>
            <a:tailEnd/>
          </a:ln>
        </p:spPr>
      </p:pic>
      <p:pic>
        <p:nvPicPr>
          <p:cNvPr id="7175" name="Picture 10"/>
          <p:cNvPicPr>
            <a:picLocks noChangeAspect="1" noChangeArrowheads="1"/>
          </p:cNvPicPr>
          <p:nvPr/>
        </p:nvPicPr>
        <p:blipFill>
          <a:blip r:embed="rId6" cstate="print"/>
          <a:srcRect/>
          <a:stretch>
            <a:fillRect/>
          </a:stretch>
        </p:blipFill>
        <p:spPr bwMode="auto">
          <a:xfrm>
            <a:off x="6172200" y="4038600"/>
            <a:ext cx="933450" cy="192088"/>
          </a:xfrm>
          <a:prstGeom prst="rect">
            <a:avLst/>
          </a:prstGeom>
          <a:noFill/>
          <a:ln w="9525">
            <a:noFill/>
            <a:miter lim="800000"/>
            <a:headEnd/>
            <a:tailEnd/>
          </a:ln>
        </p:spPr>
      </p:pic>
      <p:sp>
        <p:nvSpPr>
          <p:cNvPr id="8" name="Title 7"/>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381000"/>
            <a:ext cx="7772400" cy="838200"/>
          </a:xfrm>
        </p:spPr>
        <p:txBody>
          <a:bodyPr/>
          <a:lstStyle/>
          <a:p>
            <a:pPr algn="ctr" eaLnBrk="1" hangingPunct="1"/>
            <a:r>
              <a:rPr lang="en-US" smtClean="0">
                <a:solidFill>
                  <a:schemeClr val="accent1"/>
                </a:solidFill>
              </a:rPr>
              <a:t>RFLP</a:t>
            </a:r>
          </a:p>
        </p:txBody>
      </p:sp>
      <p:sp>
        <p:nvSpPr>
          <p:cNvPr id="8195" name="Rectangle 3"/>
          <p:cNvSpPr>
            <a:spLocks noGrp="1" noChangeArrowheads="1"/>
          </p:cNvSpPr>
          <p:nvPr>
            <p:ph type="body" idx="1"/>
          </p:nvPr>
        </p:nvSpPr>
        <p:spPr>
          <a:xfrm>
            <a:off x="228600" y="1885950"/>
            <a:ext cx="8686800" cy="1466850"/>
          </a:xfrm>
        </p:spPr>
        <p:txBody>
          <a:bodyPr/>
          <a:lstStyle/>
          <a:p>
            <a:pPr eaLnBrk="1" hangingPunct="1">
              <a:buFont typeface="Wingdings" pitchFamily="2" charset="2"/>
              <a:buChar char="v"/>
            </a:pPr>
            <a:r>
              <a:rPr lang="en-US" sz="2800" smtClean="0"/>
              <a:t>The RFLP fragments can be separated by gel electrophoresis.</a:t>
            </a:r>
            <a:endParaRPr lang="en-US" sz="2400" smtClean="0"/>
          </a:p>
        </p:txBody>
      </p:sp>
      <p:pic>
        <p:nvPicPr>
          <p:cNvPr id="8196" name="Picture 6"/>
          <p:cNvPicPr>
            <a:picLocks noChangeAspect="1" noChangeArrowheads="1"/>
          </p:cNvPicPr>
          <p:nvPr/>
        </p:nvPicPr>
        <p:blipFill>
          <a:blip r:embed="rId3" cstate="print"/>
          <a:srcRect/>
          <a:stretch>
            <a:fillRect/>
          </a:stretch>
        </p:blipFill>
        <p:spPr bwMode="auto">
          <a:xfrm>
            <a:off x="2057400" y="3429000"/>
            <a:ext cx="2057400" cy="1901825"/>
          </a:xfrm>
          <a:prstGeom prst="rect">
            <a:avLst/>
          </a:prstGeom>
          <a:noFill/>
          <a:ln w="9525">
            <a:noFill/>
            <a:miter lim="800000"/>
            <a:headEnd/>
            <a:tailEnd/>
          </a:ln>
        </p:spPr>
      </p:pic>
      <p:pic>
        <p:nvPicPr>
          <p:cNvPr id="8197" name="Picture 7"/>
          <p:cNvPicPr>
            <a:picLocks noChangeAspect="1" noChangeArrowheads="1"/>
          </p:cNvPicPr>
          <p:nvPr/>
        </p:nvPicPr>
        <p:blipFill>
          <a:blip r:embed="rId4" cstate="print"/>
          <a:srcRect/>
          <a:stretch>
            <a:fillRect/>
          </a:stretch>
        </p:blipFill>
        <p:spPr bwMode="auto">
          <a:xfrm>
            <a:off x="4648200" y="3352800"/>
            <a:ext cx="2157413" cy="203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81000" y="381000"/>
            <a:ext cx="7772400" cy="838200"/>
          </a:xfrm>
        </p:spPr>
        <p:txBody>
          <a:bodyPr/>
          <a:lstStyle/>
          <a:p>
            <a:pPr algn="ctr" eaLnBrk="1" hangingPunct="1">
              <a:defRPr/>
            </a:pPr>
            <a:r>
              <a:rPr lang="en-US" dirty="0" smtClean="0">
                <a:solidFill>
                  <a:schemeClr val="accent1"/>
                </a:solidFill>
              </a:rPr>
              <a:t>RFLP</a:t>
            </a:r>
          </a:p>
        </p:txBody>
      </p:sp>
      <p:sp>
        <p:nvSpPr>
          <p:cNvPr id="9219" name="TextBox 5"/>
          <p:cNvSpPr txBox="1">
            <a:spLocks noChangeArrowheads="1"/>
          </p:cNvSpPr>
          <p:nvPr/>
        </p:nvSpPr>
        <p:spPr bwMode="auto">
          <a:xfrm>
            <a:off x="3505200" y="5486400"/>
            <a:ext cx="2971800" cy="461963"/>
          </a:xfrm>
          <a:prstGeom prst="rect">
            <a:avLst/>
          </a:prstGeom>
          <a:noFill/>
          <a:ln w="9525">
            <a:noFill/>
            <a:miter lim="800000"/>
            <a:headEnd/>
            <a:tailEnd/>
          </a:ln>
        </p:spPr>
        <p:txBody>
          <a:bodyPr>
            <a:spAutoFit/>
          </a:bodyPr>
          <a:lstStyle/>
          <a:p>
            <a:pPr eaLnBrk="0" hangingPunct="0"/>
            <a:r>
              <a:rPr lang="en-US">
                <a:hlinkClick r:id="rId3"/>
              </a:rPr>
              <a:t>RFLP animation</a:t>
            </a:r>
            <a:endParaRPr lang="en-US"/>
          </a:p>
        </p:txBody>
      </p:sp>
      <p:pic>
        <p:nvPicPr>
          <p:cNvPr id="9220" name="Picture 6"/>
          <p:cNvPicPr>
            <a:picLocks noChangeAspect="1" noChangeArrowheads="1"/>
          </p:cNvPicPr>
          <p:nvPr/>
        </p:nvPicPr>
        <p:blipFill>
          <a:blip r:embed="rId4" cstate="print"/>
          <a:srcRect/>
          <a:stretch>
            <a:fillRect/>
          </a:stretch>
        </p:blipFill>
        <p:spPr bwMode="auto">
          <a:xfrm>
            <a:off x="2286000" y="1676400"/>
            <a:ext cx="5291138" cy="3773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304800"/>
            <a:ext cx="7772400" cy="914400"/>
          </a:xfrm>
        </p:spPr>
        <p:txBody>
          <a:bodyPr/>
          <a:lstStyle/>
          <a:p>
            <a:pPr algn="ctr" eaLnBrk="1" hangingPunct="1"/>
            <a:r>
              <a:rPr lang="en-US" smtClean="0">
                <a:solidFill>
                  <a:srgbClr val="FF6600"/>
                </a:solidFill>
              </a:rPr>
              <a:t>VNTR</a:t>
            </a:r>
          </a:p>
        </p:txBody>
      </p:sp>
      <p:sp>
        <p:nvSpPr>
          <p:cNvPr id="16387" name="Content Placeholder 4"/>
          <p:cNvSpPr>
            <a:spLocks noGrp="1"/>
          </p:cNvSpPr>
          <p:nvPr>
            <p:ph idx="1"/>
          </p:nvPr>
        </p:nvSpPr>
        <p:spPr>
          <a:xfrm>
            <a:off x="457200" y="1885950"/>
            <a:ext cx="8178800" cy="1924050"/>
          </a:xfrm>
        </p:spPr>
        <p:txBody>
          <a:bodyPr/>
          <a:lstStyle/>
          <a:p>
            <a:pPr eaLnBrk="1" hangingPunct="1">
              <a:buFont typeface="Wingdings" pitchFamily="2" charset="2"/>
              <a:buChar char="v"/>
            </a:pPr>
            <a:r>
              <a:rPr lang="en-US" sz="2800" smtClean="0">
                <a:latin typeface="Arial" pitchFamily="34" charset="0"/>
                <a:cs typeface="Arial" pitchFamily="34" charset="0"/>
              </a:rPr>
              <a:t>V</a:t>
            </a:r>
            <a:r>
              <a:rPr lang="en-US" sz="2800" smtClean="0">
                <a:latin typeface="Arial" pitchFamily="34" charset="0"/>
                <a:cs typeface="Times New Roman" pitchFamily="18" charset="0"/>
              </a:rPr>
              <a:t>ariable Number Tandem Repeat (VNTR)</a:t>
            </a:r>
          </a:p>
          <a:p>
            <a:pPr lvl="1" eaLnBrk="1" hangingPunct="1">
              <a:buFont typeface="Arial" pitchFamily="34" charset="0"/>
              <a:buChar char="•"/>
            </a:pPr>
            <a:r>
              <a:rPr lang="en-US" sz="2400" smtClean="0">
                <a:latin typeface="Arial" pitchFamily="34" charset="0"/>
                <a:cs typeface="Times New Roman" pitchFamily="18" charset="0"/>
              </a:rPr>
              <a:t>sequences that are repeated multiple times and the number of repeats varies from person to person.</a:t>
            </a:r>
          </a:p>
          <a:p>
            <a:pPr eaLnBrk="1" hangingPunct="1">
              <a:buFontTx/>
              <a:buNone/>
            </a:pPr>
            <a:endParaRPr lang="en-US" smtClean="0">
              <a:latin typeface="Arial" pitchFamily="34" charset="0"/>
              <a:cs typeface="Times New Roman" pitchFamily="18" charset="0"/>
            </a:endParaRPr>
          </a:p>
          <a:p>
            <a:pPr eaLnBrk="1" hangingPunct="1">
              <a:buFontTx/>
              <a:buNone/>
            </a:pPr>
            <a:endParaRPr lang="en-US" smtClean="0">
              <a:latin typeface="Arial" pitchFamily="34" charset="0"/>
              <a:cs typeface="Times New Roman" pitchFamily="18" charset="0"/>
            </a:endParaRPr>
          </a:p>
          <a:p>
            <a:pPr eaLnBrk="1" hangingPunct="1">
              <a:buFontTx/>
              <a:buNone/>
            </a:pPr>
            <a:endParaRPr lang="en-US" smtClean="0">
              <a:solidFill>
                <a:srgbClr val="CC0066"/>
              </a:solidFill>
              <a:latin typeface="Arial" pitchFamily="34" charset="0"/>
              <a:cs typeface="Times New Roman" pitchFamily="18" charset="0"/>
            </a:endParaRPr>
          </a:p>
          <a:p>
            <a:pPr eaLnBrk="1" hangingPunct="1">
              <a:buFont typeface="Monotype Sorts"/>
              <a:buNone/>
            </a:pPr>
            <a:endParaRPr lang="en-US" smtClean="0"/>
          </a:p>
        </p:txBody>
      </p:sp>
      <p:pic>
        <p:nvPicPr>
          <p:cNvPr id="16388" name="Picture 5" descr="C:\Users\Wheeler Laptop\AppData\Local\Microsoft\Windows\Temporary Internet Files\Low\Content.IE5\X6S1YKVR\VNTR5_8[1].jpg"/>
          <p:cNvPicPr>
            <a:picLocks noChangeAspect="1" noChangeArrowheads="1"/>
          </p:cNvPicPr>
          <p:nvPr/>
        </p:nvPicPr>
        <p:blipFill>
          <a:blip r:embed="rId3" cstate="print"/>
          <a:srcRect r="25714" b="35001"/>
          <a:stretch>
            <a:fillRect/>
          </a:stretch>
        </p:blipFill>
        <p:spPr bwMode="auto">
          <a:xfrm>
            <a:off x="1219200" y="3276600"/>
            <a:ext cx="54864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algn="ctr" eaLnBrk="1" hangingPunct="1"/>
            <a:r>
              <a:rPr lang="en-US" smtClean="0">
                <a:solidFill>
                  <a:srgbClr val="FF6600"/>
                </a:solidFill>
              </a:rPr>
              <a:t>VNTR</a:t>
            </a:r>
          </a:p>
        </p:txBody>
      </p:sp>
      <p:sp>
        <p:nvSpPr>
          <p:cNvPr id="17411" name="Content Placeholder 5"/>
          <p:cNvSpPr>
            <a:spLocks noGrp="1"/>
          </p:cNvSpPr>
          <p:nvPr>
            <p:ph idx="1"/>
          </p:nvPr>
        </p:nvSpPr>
        <p:spPr>
          <a:xfrm>
            <a:off x="152400" y="1828800"/>
            <a:ext cx="8763000" cy="1905000"/>
          </a:xfrm>
        </p:spPr>
        <p:txBody>
          <a:bodyPr/>
          <a:lstStyle/>
          <a:p>
            <a:pPr eaLnBrk="1" hangingPunct="1">
              <a:buFont typeface="Wingdings" pitchFamily="2" charset="2"/>
              <a:buChar char="v"/>
            </a:pPr>
            <a:r>
              <a:rPr lang="en-US" sz="2400" smtClean="0">
                <a:latin typeface="Arial" pitchFamily="34" charset="0"/>
                <a:cs typeface="Times New Roman" pitchFamily="18" charset="0"/>
              </a:rPr>
              <a:t>VNTRs usually occur in introns </a:t>
            </a:r>
          </a:p>
          <a:p>
            <a:pPr eaLnBrk="1" hangingPunct="1">
              <a:buFont typeface="Wingdings" pitchFamily="2" charset="2"/>
              <a:buChar char="v"/>
            </a:pPr>
            <a:r>
              <a:rPr lang="en-US" sz="2400" smtClean="0">
                <a:latin typeface="Arial" pitchFamily="34" charset="0"/>
                <a:cs typeface="Times New Roman" pitchFamily="18" charset="0"/>
              </a:rPr>
              <a:t>VNTRs can be amplified by </a:t>
            </a:r>
            <a:r>
              <a:rPr lang="en-US" sz="2400" b="1" smtClean="0">
                <a:latin typeface="Arial" pitchFamily="34" charset="0"/>
                <a:cs typeface="Times New Roman" pitchFamily="18" charset="0"/>
              </a:rPr>
              <a:t>PCR</a:t>
            </a:r>
            <a:r>
              <a:rPr lang="en-US" sz="2400" smtClean="0">
                <a:latin typeface="Arial" pitchFamily="34" charset="0"/>
                <a:cs typeface="Times New Roman" pitchFamily="18" charset="0"/>
              </a:rPr>
              <a:t> and run on agarose gels to produce unique DNA fingerprints </a:t>
            </a:r>
          </a:p>
          <a:p>
            <a:pPr eaLnBrk="1" hangingPunct="1"/>
            <a:endParaRPr lang="en-US" sz="2800" smtClean="0"/>
          </a:p>
        </p:txBody>
      </p:sp>
      <p:pic>
        <p:nvPicPr>
          <p:cNvPr id="17412" name="Picture 14" descr="C:\Users\Wheeler Laptop\AppData\Local\Microsoft\Windows\Temporary Internet Files\Low\Content.IE5\G0OTW6IP\VNTRb5_8[1].jpg"/>
          <p:cNvPicPr>
            <a:picLocks noChangeAspect="1" noChangeArrowheads="1"/>
          </p:cNvPicPr>
          <p:nvPr/>
        </p:nvPicPr>
        <p:blipFill>
          <a:blip r:embed="rId3" cstate="print"/>
          <a:srcRect t="12000" b="16000"/>
          <a:stretch>
            <a:fillRect/>
          </a:stretch>
        </p:blipFill>
        <p:spPr bwMode="auto">
          <a:xfrm>
            <a:off x="1981200" y="3140075"/>
            <a:ext cx="4572000" cy="3290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PCR</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The PCR analysis amplifies the DNA molecules using a smaller sample</a:t>
            </a:r>
          </a:p>
          <a:p>
            <a:pPr algn="just"/>
            <a:r>
              <a:rPr lang="en-IN" dirty="0" smtClean="0">
                <a:latin typeface="Times New Roman" pitchFamily="18" charset="0"/>
                <a:cs typeface="Times New Roman" pitchFamily="18" charset="0"/>
              </a:rPr>
              <a:t>On the forensic front, the PCR found to be useful in identifying DNA fingerprints in criminal matters and in paternity tests because it requires less amounts of DNA as it makes identical copies of the DNA sample </a:t>
            </a:r>
          </a:p>
          <a:p>
            <a:pPr algn="just"/>
            <a:r>
              <a:rPr lang="en-IN" dirty="0" smtClean="0">
                <a:latin typeface="Times New Roman" pitchFamily="18" charset="0"/>
                <a:cs typeface="Times New Roman" pitchFamily="18" charset="0"/>
              </a:rPr>
              <a:t>The PCR analysis amplified isolated regions on the strands of the DNA under examination. </a:t>
            </a:r>
          </a:p>
          <a:p>
            <a:pPr algn="just"/>
            <a:r>
              <a:rPr lang="en-IN" dirty="0" smtClean="0">
                <a:latin typeface="Times New Roman" pitchFamily="18" charset="0"/>
                <a:cs typeface="Times New Roman" pitchFamily="18" charset="0"/>
              </a:rPr>
              <a:t>The drawback is that it can not as discriminating as the RFLP</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AMPLIFIED FRAGMENT LENGTH POLYMORPHISM</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Amplified fragment length polymorphism (</a:t>
            </a:r>
            <a:r>
              <a:rPr lang="en-IN" dirty="0" err="1" smtClean="0"/>
              <a:t>AmpFLP</a:t>
            </a:r>
            <a:r>
              <a:rPr lang="en-IN" dirty="0" smtClean="0"/>
              <a:t>) is a popular DNA finger printing technique </a:t>
            </a:r>
          </a:p>
          <a:p>
            <a:r>
              <a:rPr lang="en-IN" dirty="0" smtClean="0"/>
              <a:t>It remains attractive because of its relatively less complicated operation and the cost-effectiveness of the procedure</a:t>
            </a:r>
          </a:p>
          <a:p>
            <a:r>
              <a:rPr lang="en-IN" dirty="0" smtClean="0"/>
              <a:t>By using the PCR analysis to amplify the </a:t>
            </a:r>
            <a:r>
              <a:rPr lang="en-IN" dirty="0" err="1" smtClean="0"/>
              <a:t>minisatellite</a:t>
            </a:r>
            <a:r>
              <a:rPr lang="en-IN" dirty="0" smtClean="0"/>
              <a:t> loci of the human cell, this method proved quicker in recovery than the RFLP</a:t>
            </a:r>
          </a:p>
          <a:p>
            <a:r>
              <a:rPr lang="en-IN" dirty="0" smtClean="0"/>
              <a:t>However, due to the use of gel in its analysis phase, there are issues of bunching of the VTRN's, causing misidentifications in the process</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lgn="just"/>
            <a:r>
              <a:rPr lang="en-IN" sz="2800" dirty="0" smtClean="0">
                <a:latin typeface="Times New Roman" pitchFamily="18" charset="0"/>
                <a:cs typeface="Times New Roman" pitchFamily="18" charset="0"/>
              </a:rPr>
              <a:t>A </a:t>
            </a:r>
            <a:r>
              <a:rPr lang="en-IN" sz="2800" i="1" dirty="0" smtClean="0">
                <a:latin typeface="Times New Roman" pitchFamily="18" charset="0"/>
                <a:cs typeface="Times New Roman" pitchFamily="18" charset="0"/>
              </a:rPr>
              <a:t>probe</a:t>
            </a:r>
            <a:r>
              <a:rPr lang="en-IN" sz="2800" dirty="0" smtClean="0">
                <a:latin typeface="Times New Roman" pitchFamily="18" charset="0"/>
                <a:cs typeface="Times New Roman" pitchFamily="18" charset="0"/>
              </a:rPr>
              <a:t> is a nucleic acid which has been </a:t>
            </a:r>
            <a:r>
              <a:rPr lang="en-IN" sz="2800" i="1" dirty="0" err="1" smtClean="0">
                <a:latin typeface="Times New Roman" pitchFamily="18" charset="0"/>
                <a:cs typeface="Times New Roman" pitchFamily="18" charset="0"/>
              </a:rPr>
              <a:t>labeled</a:t>
            </a:r>
            <a:r>
              <a:rPr lang="en-IN" sz="2800" dirty="0" smtClean="0">
                <a:latin typeface="Times New Roman" pitchFamily="18" charset="0"/>
                <a:cs typeface="Times New Roman" pitchFamily="18" charset="0"/>
              </a:rPr>
              <a:t> i.e., chemically modified in some way which allows it and hence anything it hybridizes to, to be detected.</a:t>
            </a:r>
          </a:p>
          <a:p>
            <a:pPr algn="just"/>
            <a:r>
              <a:rPr lang="en-IN" sz="2800" dirty="0" smtClean="0">
                <a:latin typeface="Times New Roman" pitchFamily="18" charset="0"/>
                <a:cs typeface="Times New Roman" pitchFamily="18" charset="0"/>
              </a:rPr>
              <a:t>There are three major types of probe: </a:t>
            </a:r>
          </a:p>
          <a:p>
            <a:pPr lvl="1" algn="just"/>
            <a:r>
              <a:rPr lang="en-IN" dirty="0" err="1" smtClean="0">
                <a:latin typeface="Times New Roman" pitchFamily="18" charset="0"/>
                <a:cs typeface="Times New Roman" pitchFamily="18" charset="0"/>
              </a:rPr>
              <a:t>Oligonucleotide</a:t>
            </a:r>
            <a:r>
              <a:rPr lang="en-IN" dirty="0" smtClean="0">
                <a:latin typeface="Times New Roman" pitchFamily="18" charset="0"/>
                <a:cs typeface="Times New Roman" pitchFamily="18" charset="0"/>
              </a:rPr>
              <a:t> probes, </a:t>
            </a:r>
          </a:p>
          <a:p>
            <a:pPr lvl="1" algn="just"/>
            <a:r>
              <a:rPr lang="en-IN" dirty="0" smtClean="0">
                <a:latin typeface="Times New Roman" pitchFamily="18" charset="0"/>
                <a:cs typeface="Times New Roman" pitchFamily="18" charset="0"/>
              </a:rPr>
              <a:t>DNA probes and </a:t>
            </a:r>
          </a:p>
          <a:p>
            <a:pPr lvl="1" algn="just"/>
            <a:r>
              <a:rPr lang="en-IN" dirty="0" err="1" smtClean="0">
                <a:latin typeface="Times New Roman" pitchFamily="18" charset="0"/>
                <a:cs typeface="Times New Roman" pitchFamily="18" charset="0"/>
              </a:rPr>
              <a:t>cRNA</a:t>
            </a:r>
            <a:r>
              <a:rPr lang="en-IN" dirty="0" smtClean="0">
                <a:latin typeface="Times New Roman" pitchFamily="18" charset="0"/>
                <a:cs typeface="Times New Roman" pitchFamily="18" charset="0"/>
              </a:rPr>
              <a:t> probes (</a:t>
            </a:r>
            <a:r>
              <a:rPr lang="en-IN" dirty="0" err="1" smtClean="0">
                <a:latin typeface="Times New Roman" pitchFamily="18" charset="0"/>
                <a:cs typeface="Times New Roman" pitchFamily="18" charset="0"/>
              </a:rPr>
              <a:t>riboprobes</a:t>
            </a:r>
            <a:r>
              <a:rPr lang="en-IN" dirty="0" smtClean="0">
                <a:latin typeface="Times New Roman" pitchFamily="18" charset="0"/>
                <a:cs typeface="Times New Roman" pitchFamily="18" charset="0"/>
              </a:rPr>
              <a:t>)</a:t>
            </a:r>
          </a:p>
          <a:p>
            <a:pPr algn="just"/>
            <a:r>
              <a:rPr lang="en-IN" sz="2800" i="1" dirty="0" err="1" smtClean="0">
                <a:latin typeface="Times New Roman" pitchFamily="18" charset="0"/>
                <a:cs typeface="Times New Roman" pitchFamily="18" charset="0"/>
              </a:rPr>
              <a:t>Oligonucleotide</a:t>
            </a:r>
            <a:r>
              <a:rPr lang="en-IN" sz="2800" i="1" dirty="0" smtClean="0">
                <a:latin typeface="Times New Roman" pitchFamily="18" charset="0"/>
                <a:cs typeface="Times New Roman" pitchFamily="18" charset="0"/>
              </a:rPr>
              <a:t> probes</a:t>
            </a:r>
            <a:r>
              <a:rPr lang="en-IN" sz="2800" dirty="0" smtClean="0">
                <a:latin typeface="Times New Roman" pitchFamily="18" charset="0"/>
                <a:cs typeface="Times New Roman" pitchFamily="18" charset="0"/>
              </a:rPr>
              <a:t> are synthesized chemically and end </a:t>
            </a:r>
            <a:r>
              <a:rPr lang="en-IN" sz="2800" dirty="0" err="1" smtClean="0">
                <a:latin typeface="Times New Roman" pitchFamily="18" charset="0"/>
                <a:cs typeface="Times New Roman" pitchFamily="18" charset="0"/>
              </a:rPr>
              <a:t>labeled</a:t>
            </a:r>
            <a:endParaRPr lang="en-IN" sz="2800" dirty="0" smtClean="0">
              <a:latin typeface="Times New Roman" pitchFamily="18" charset="0"/>
              <a:cs typeface="Times New Roman" pitchFamily="18" charset="0"/>
            </a:endParaRPr>
          </a:p>
          <a:p>
            <a:pPr algn="just"/>
            <a:r>
              <a:rPr lang="en-IN" sz="2800" i="1" dirty="0" smtClean="0">
                <a:latin typeface="Times New Roman" pitchFamily="18" charset="0"/>
                <a:cs typeface="Times New Roman" pitchFamily="18" charset="0"/>
              </a:rPr>
              <a:t>DNA probes</a:t>
            </a:r>
            <a:r>
              <a:rPr lang="en-IN" sz="2800" dirty="0" smtClean="0">
                <a:latin typeface="Times New Roman" pitchFamily="18" charset="0"/>
                <a:cs typeface="Times New Roman" pitchFamily="18" charset="0"/>
              </a:rPr>
              <a:t> which are cloned DNAs or PCR products and may either be end-</a:t>
            </a:r>
            <a:r>
              <a:rPr lang="en-IN" sz="2800" dirty="0" err="1" smtClean="0">
                <a:latin typeface="Times New Roman" pitchFamily="18" charset="0"/>
                <a:cs typeface="Times New Roman" pitchFamily="18" charset="0"/>
              </a:rPr>
              <a:t>labeled</a:t>
            </a:r>
            <a:r>
              <a:rPr lang="en-IN" sz="2800" dirty="0" smtClean="0">
                <a:latin typeface="Times New Roman" pitchFamily="18" charset="0"/>
                <a:cs typeface="Times New Roman" pitchFamily="18" charset="0"/>
              </a:rPr>
              <a:t> or internally </a:t>
            </a:r>
            <a:r>
              <a:rPr lang="en-IN" sz="2800" dirty="0" err="1" smtClean="0">
                <a:latin typeface="Times New Roman" pitchFamily="18" charset="0"/>
                <a:cs typeface="Times New Roman" pitchFamily="18" charset="0"/>
              </a:rPr>
              <a:t>labeled</a:t>
            </a:r>
            <a:r>
              <a:rPr lang="en-IN" sz="2800" dirty="0" smtClean="0">
                <a:latin typeface="Times New Roman" pitchFamily="18" charset="0"/>
                <a:cs typeface="Times New Roman" pitchFamily="18" charset="0"/>
              </a:rPr>
              <a:t> during </a:t>
            </a:r>
            <a:r>
              <a:rPr lang="en-IN" sz="2800" i="1" dirty="0" smtClean="0">
                <a:latin typeface="Times New Roman" pitchFamily="18" charset="0"/>
                <a:cs typeface="Times New Roman" pitchFamily="18" charset="0"/>
              </a:rPr>
              <a:t>in vitro</a:t>
            </a:r>
            <a:r>
              <a:rPr lang="en-IN" sz="2800" dirty="0" smtClean="0">
                <a:latin typeface="Times New Roman" pitchFamily="18" charset="0"/>
                <a:cs typeface="Times New Roman" pitchFamily="18" charset="0"/>
              </a:rPr>
              <a:t> replication</a:t>
            </a:r>
          </a:p>
          <a:p>
            <a:pPr algn="just"/>
            <a:endParaRPr lang="en-IN" sz="2800"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76064"/>
          </a:xfrm>
        </p:spPr>
        <p:txBody>
          <a:bodyPr>
            <a:normAutofit fontScale="90000"/>
          </a:bodyPr>
          <a:lstStyle/>
          <a:p>
            <a:r>
              <a:rPr lang="en-IN" b="1" dirty="0" smtClean="0"/>
              <a:t>SHORT TANDEM REPEATS</a:t>
            </a:r>
            <a:endParaRPr lang="en-IN" dirty="0"/>
          </a:p>
        </p:txBody>
      </p:sp>
      <p:sp>
        <p:nvSpPr>
          <p:cNvPr id="3" name="Content Placeholder 2"/>
          <p:cNvSpPr>
            <a:spLocks noGrp="1"/>
          </p:cNvSpPr>
          <p:nvPr>
            <p:ph idx="1"/>
          </p:nvPr>
        </p:nvSpPr>
        <p:spPr>
          <a:xfrm>
            <a:off x="457200" y="648072"/>
            <a:ext cx="8229600" cy="6209928"/>
          </a:xfrm>
        </p:spPr>
        <p:txBody>
          <a:bodyPr>
            <a:noAutofit/>
          </a:bodyPr>
          <a:lstStyle/>
          <a:p>
            <a:pPr algn="just"/>
            <a:r>
              <a:rPr lang="en-IN" sz="2300" dirty="0" smtClean="0"/>
              <a:t>The short tandem repeat (STR) methodology for extracting DNA is the system most widely used form of DNA fingerprinting </a:t>
            </a:r>
          </a:p>
          <a:p>
            <a:pPr algn="just"/>
            <a:r>
              <a:rPr lang="en-IN" sz="2300" dirty="0" smtClean="0"/>
              <a:t>This system is based on the features of PCR, as it utilizes specific areas that have short sequential repeat DNA</a:t>
            </a:r>
          </a:p>
          <a:p>
            <a:pPr algn="just"/>
            <a:r>
              <a:rPr lang="en-IN" sz="2300" dirty="0" smtClean="0"/>
              <a:t>The STR analyzes how many times base pairs repeat themselves on a particular location on a strand of DNA </a:t>
            </a:r>
          </a:p>
          <a:p>
            <a:pPr algn="just"/>
            <a:r>
              <a:rPr lang="en-IN" sz="2300" dirty="0" smtClean="0"/>
              <a:t>The big advantage in this method is that the DNA comparisons can match the possibilities into an almost endless range </a:t>
            </a:r>
          </a:p>
          <a:p>
            <a:pPr algn="just"/>
            <a:r>
              <a:rPr lang="en-IN" sz="2300" dirty="0" smtClean="0"/>
              <a:t>DNA fingerprinting has been extremely successful for use in the personal identification of criminal suspects, paternity issues, as well as in identification of the deceased </a:t>
            </a:r>
          </a:p>
          <a:p>
            <a:pPr algn="just"/>
            <a:r>
              <a:rPr lang="en-IN" sz="2300" dirty="0" smtClean="0"/>
              <a:t>DNA, however, still poses issues because the VNTRs are not evenly distributed in all people because they are inherited </a:t>
            </a:r>
          </a:p>
          <a:p>
            <a:pPr algn="just"/>
            <a:r>
              <a:rPr lang="en-IN" sz="2300" dirty="0" smtClean="0"/>
              <a:t>However, as forensic science continues its work in DNA testing, there appears to be no limit to the value it can render </a:t>
            </a:r>
            <a:r>
              <a:rPr lang="en-IN" sz="2300" smtClean="0"/>
              <a:t>to society </a:t>
            </a:r>
            <a:endParaRPr lang="en-IN" sz="23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pPr algn="ctr" eaLnBrk="1" hangingPunct="1"/>
            <a:r>
              <a:rPr lang="en-US" smtClean="0">
                <a:solidFill>
                  <a:srgbClr val="FF6600"/>
                </a:solidFill>
              </a:rPr>
              <a:t>Applications</a:t>
            </a:r>
          </a:p>
        </p:txBody>
      </p:sp>
      <p:sp>
        <p:nvSpPr>
          <p:cNvPr id="27651" name="Content Placeholder 5"/>
          <p:cNvSpPr>
            <a:spLocks noGrp="1"/>
          </p:cNvSpPr>
          <p:nvPr>
            <p:ph idx="1"/>
          </p:nvPr>
        </p:nvSpPr>
        <p:spPr>
          <a:xfrm>
            <a:off x="457200" y="1885950"/>
            <a:ext cx="8178800" cy="1009650"/>
          </a:xfrm>
        </p:spPr>
        <p:txBody>
          <a:bodyPr/>
          <a:lstStyle/>
          <a:p>
            <a:pPr eaLnBrk="1" hangingPunct="1">
              <a:buFont typeface="Wingdings" pitchFamily="2" charset="2"/>
              <a:buChar char="v"/>
            </a:pPr>
            <a:r>
              <a:rPr lang="en-US" smtClean="0"/>
              <a:t>Diagnosing Disease</a:t>
            </a:r>
          </a:p>
        </p:txBody>
      </p:sp>
      <p:pic>
        <p:nvPicPr>
          <p:cNvPr id="27652" name="Picture 7" descr="C:\Users\Wheeler Laptop\AppData\Local\Microsoft\Windows\Temporary Internet Files\Low\Content.IE5\TFNYFV63\DiagDisease[1].jpg"/>
          <p:cNvPicPr>
            <a:picLocks noChangeAspect="1" noChangeArrowheads="1"/>
          </p:cNvPicPr>
          <p:nvPr/>
        </p:nvPicPr>
        <p:blipFill>
          <a:blip r:embed="rId3" cstate="print"/>
          <a:srcRect/>
          <a:stretch>
            <a:fillRect/>
          </a:stretch>
        </p:blipFill>
        <p:spPr bwMode="auto">
          <a:xfrm>
            <a:off x="1524000" y="2667000"/>
            <a:ext cx="5410200" cy="338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1"/>
          </p:nvPr>
        </p:nvSpPr>
        <p:spPr>
          <a:xfrm>
            <a:off x="457200" y="1885950"/>
            <a:ext cx="8178800" cy="1009650"/>
          </a:xfrm>
        </p:spPr>
        <p:txBody>
          <a:bodyPr/>
          <a:lstStyle/>
          <a:p>
            <a:pPr eaLnBrk="1" hangingPunct="1">
              <a:buFont typeface="Wingdings" pitchFamily="2" charset="2"/>
              <a:buChar char="v"/>
            </a:pPr>
            <a:r>
              <a:rPr lang="en-US" smtClean="0"/>
              <a:t>Forensics</a:t>
            </a:r>
          </a:p>
        </p:txBody>
      </p:sp>
      <p:sp>
        <p:nvSpPr>
          <p:cNvPr id="29699" name="Title 4"/>
          <p:cNvSpPr>
            <a:spLocks noGrp="1"/>
          </p:cNvSpPr>
          <p:nvPr>
            <p:ph type="title"/>
          </p:nvPr>
        </p:nvSpPr>
        <p:spPr/>
        <p:txBody>
          <a:bodyPr/>
          <a:lstStyle/>
          <a:p>
            <a:pPr algn="ctr" eaLnBrk="1" hangingPunct="1"/>
            <a:r>
              <a:rPr lang="en-US" smtClean="0">
                <a:solidFill>
                  <a:srgbClr val="FF6600"/>
                </a:solidFill>
              </a:rPr>
              <a:t>Applications</a:t>
            </a:r>
          </a:p>
        </p:txBody>
      </p:sp>
      <p:pic>
        <p:nvPicPr>
          <p:cNvPr id="29700" name="Picture 2" descr="CODIS DNA profile"/>
          <p:cNvPicPr>
            <a:picLocks noChangeAspect="1" noChangeArrowheads="1"/>
          </p:cNvPicPr>
          <p:nvPr/>
        </p:nvPicPr>
        <p:blipFill>
          <a:blip r:embed="rId3" cstate="print"/>
          <a:srcRect/>
          <a:stretch>
            <a:fillRect/>
          </a:stretch>
        </p:blipFill>
        <p:spPr bwMode="auto">
          <a:xfrm>
            <a:off x="5308600" y="3505200"/>
            <a:ext cx="2997200" cy="2247900"/>
          </a:xfrm>
          <a:prstGeom prst="rect">
            <a:avLst/>
          </a:prstGeom>
          <a:noFill/>
          <a:ln w="9525">
            <a:noFill/>
            <a:miter lim="800000"/>
            <a:headEnd/>
            <a:tailEnd/>
          </a:ln>
        </p:spPr>
      </p:pic>
      <p:pic>
        <p:nvPicPr>
          <p:cNvPr id="29701" name="Picture 2" descr="http://media.pearsoncmg.com/bc/bc_palladino_biotech_2/ir/Ch08/08_08_Figure.jpg"/>
          <p:cNvPicPr>
            <a:picLocks noChangeAspect="1" noChangeArrowheads="1"/>
          </p:cNvPicPr>
          <p:nvPr/>
        </p:nvPicPr>
        <p:blipFill>
          <a:blip r:embed="rId4" cstate="print"/>
          <a:srcRect/>
          <a:stretch>
            <a:fillRect/>
          </a:stretch>
        </p:blipFill>
        <p:spPr bwMode="auto">
          <a:xfrm>
            <a:off x="1752600" y="2667000"/>
            <a:ext cx="2295525" cy="389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en-IN" i="1" dirty="0" err="1" smtClean="0">
                <a:latin typeface="Times New Roman" pitchFamily="18" charset="0"/>
                <a:cs typeface="Times New Roman" pitchFamily="18" charset="0"/>
              </a:rPr>
              <a:t>cRNA</a:t>
            </a:r>
            <a:r>
              <a:rPr lang="en-IN" i="1" dirty="0" smtClean="0">
                <a:latin typeface="Times New Roman" pitchFamily="18" charset="0"/>
                <a:cs typeface="Times New Roman" pitchFamily="18" charset="0"/>
              </a:rPr>
              <a:t> probes (complementary RNA probes) or </a:t>
            </a:r>
            <a:r>
              <a:rPr lang="en-IN" i="1" dirty="0" err="1" smtClean="0">
                <a:latin typeface="Times New Roman" pitchFamily="18" charset="0"/>
                <a:cs typeface="Times New Roman" pitchFamily="18" charset="0"/>
              </a:rPr>
              <a:t>riboprobes</a:t>
            </a:r>
            <a:r>
              <a:rPr lang="en-IN" dirty="0" smtClean="0">
                <a:latin typeface="Times New Roman" pitchFamily="18" charset="0"/>
                <a:cs typeface="Times New Roman" pitchFamily="18" charset="0"/>
              </a:rPr>
              <a:t> which are internally </a:t>
            </a:r>
            <a:r>
              <a:rPr lang="en-IN" dirty="0" err="1" smtClean="0">
                <a:latin typeface="Times New Roman" pitchFamily="18" charset="0"/>
                <a:cs typeface="Times New Roman" pitchFamily="18" charset="0"/>
              </a:rPr>
              <a:t>labeled</a:t>
            </a:r>
            <a:r>
              <a:rPr lang="en-IN" dirty="0" smtClean="0">
                <a:latin typeface="Times New Roman" pitchFamily="18" charset="0"/>
                <a:cs typeface="Times New Roman" pitchFamily="18" charset="0"/>
              </a:rPr>
              <a:t> during </a:t>
            </a:r>
            <a:r>
              <a:rPr lang="en-IN" i="1" dirty="0" smtClean="0">
                <a:latin typeface="Times New Roman" pitchFamily="18" charset="0"/>
                <a:cs typeface="Times New Roman" pitchFamily="18" charset="0"/>
              </a:rPr>
              <a:t>in vitro</a:t>
            </a:r>
            <a:r>
              <a:rPr lang="en-IN" dirty="0" smtClean="0">
                <a:latin typeface="Times New Roman" pitchFamily="18" charset="0"/>
                <a:cs typeface="Times New Roman" pitchFamily="18" charset="0"/>
              </a:rPr>
              <a:t> transcription of cloned DNA.</a:t>
            </a:r>
          </a:p>
          <a:p>
            <a:pPr algn="just"/>
            <a:r>
              <a:rPr lang="en-IN" dirty="0" err="1" smtClean="0">
                <a:latin typeface="Times New Roman" pitchFamily="18" charset="0"/>
                <a:cs typeface="Times New Roman" pitchFamily="18" charset="0"/>
              </a:rPr>
              <a:t>Riboprobes</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oligonucleotide</a:t>
            </a:r>
            <a:r>
              <a:rPr lang="en-IN" dirty="0" smtClean="0">
                <a:latin typeface="Times New Roman" pitchFamily="18" charset="0"/>
                <a:cs typeface="Times New Roman" pitchFamily="18" charset="0"/>
              </a:rPr>
              <a:t> probes are generally </a:t>
            </a:r>
            <a:r>
              <a:rPr lang="en-IN" dirty="0" err="1" smtClean="0">
                <a:latin typeface="Times New Roman" pitchFamily="18" charset="0"/>
                <a:cs typeface="Times New Roman" pitchFamily="18" charset="0"/>
              </a:rPr>
              <a:t>labeled</a:t>
            </a:r>
            <a:r>
              <a:rPr lang="en-IN" dirty="0" smtClean="0">
                <a:latin typeface="Times New Roman" pitchFamily="18" charset="0"/>
                <a:cs typeface="Times New Roman" pitchFamily="18" charset="0"/>
              </a:rPr>
              <a:t> as single-stranded molecules. DNA may be </a:t>
            </a:r>
            <a:r>
              <a:rPr lang="en-IN" dirty="0" err="1" smtClean="0">
                <a:latin typeface="Times New Roman" pitchFamily="18" charset="0"/>
                <a:cs typeface="Times New Roman" pitchFamily="18" charset="0"/>
              </a:rPr>
              <a:t>labeled</a:t>
            </a:r>
            <a:r>
              <a:rPr lang="en-IN" dirty="0" smtClean="0">
                <a:latin typeface="Times New Roman" pitchFamily="18" charset="0"/>
                <a:cs typeface="Times New Roman" pitchFamily="18" charset="0"/>
              </a:rPr>
              <a:t> as a double-stranded or single-stranded molecule, but it is only useful as a probe when single stranded and must be denatured before use.</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PROBE LABELING </a:t>
            </a:r>
            <a:endParaRPr lang="en-IN" dirty="0"/>
          </a:p>
        </p:txBody>
      </p:sp>
      <p:sp>
        <p:nvSpPr>
          <p:cNvPr id="3" name="Content Placeholder 2"/>
          <p:cNvSpPr>
            <a:spLocks noGrp="1"/>
          </p:cNvSpPr>
          <p:nvPr>
            <p:ph idx="1"/>
          </p:nvPr>
        </p:nvSpPr>
        <p:spPr/>
        <p:txBody>
          <a:bodyPr/>
          <a:lstStyle/>
          <a:p>
            <a:r>
              <a:rPr lang="en-IN" dirty="0" smtClean="0"/>
              <a:t>Probes of the highest </a:t>
            </a:r>
            <a:r>
              <a:rPr lang="en-IN" i="1" dirty="0" smtClean="0"/>
              <a:t>specific activity</a:t>
            </a:r>
            <a:r>
              <a:rPr lang="en-IN" dirty="0" smtClean="0"/>
              <a:t> are generated by </a:t>
            </a:r>
            <a:r>
              <a:rPr lang="en-IN" i="1" dirty="0" smtClean="0"/>
              <a:t>internal </a:t>
            </a:r>
            <a:r>
              <a:rPr lang="en-IN" i="1" dirty="0" err="1" smtClean="0"/>
              <a:t>labeling</a:t>
            </a:r>
            <a:r>
              <a:rPr lang="en-IN" i="1" dirty="0" smtClean="0"/>
              <a:t>,</a:t>
            </a:r>
            <a:r>
              <a:rPr lang="en-IN" dirty="0" smtClean="0"/>
              <a:t> where many </a:t>
            </a:r>
            <a:r>
              <a:rPr lang="en-IN" dirty="0" err="1" smtClean="0"/>
              <a:t>labeled</a:t>
            </a:r>
            <a:r>
              <a:rPr lang="en-IN" dirty="0" smtClean="0"/>
              <a:t> nucleotides are incorporated during DNA or RNA synthesis. </a:t>
            </a:r>
          </a:p>
          <a:p>
            <a:r>
              <a:rPr lang="en-IN" i="1" dirty="0" smtClean="0"/>
              <a:t>End </a:t>
            </a:r>
            <a:r>
              <a:rPr lang="en-IN" i="1" dirty="0" err="1" smtClean="0"/>
              <a:t>labeling</a:t>
            </a:r>
            <a:r>
              <a:rPr lang="en-IN" dirty="0" smtClean="0"/>
              <a:t> involves either adding </a:t>
            </a:r>
            <a:r>
              <a:rPr lang="en-IN" dirty="0" err="1" smtClean="0"/>
              <a:t>labeled</a:t>
            </a:r>
            <a:r>
              <a:rPr lang="en-IN" dirty="0" smtClean="0"/>
              <a:t> nucleotides to the 3’ end of a DNA strand or exchanging the 5’ phosphate group for a </a:t>
            </a:r>
            <a:r>
              <a:rPr lang="en-IN" dirty="0" err="1" smtClean="0"/>
              <a:t>labeled</a:t>
            </a:r>
            <a:r>
              <a:rPr lang="en-IN" dirty="0" smtClean="0"/>
              <a:t> moiety.</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DIFFERENT WAYS OF GENERATING PROBES </a:t>
            </a:r>
            <a:endParaRPr lang="en-IN" dirty="0"/>
          </a:p>
        </p:txBody>
      </p:sp>
      <p:graphicFrame>
        <p:nvGraphicFramePr>
          <p:cNvPr id="5" name="Table 4"/>
          <p:cNvGraphicFramePr>
            <a:graphicFrameLocks noGrp="1"/>
          </p:cNvGraphicFramePr>
          <p:nvPr/>
        </p:nvGraphicFramePr>
        <p:xfrm>
          <a:off x="251520" y="1397000"/>
          <a:ext cx="8640960" cy="4759960"/>
        </p:xfrm>
        <a:graphic>
          <a:graphicData uri="http://schemas.openxmlformats.org/drawingml/2006/table">
            <a:tbl>
              <a:tblPr firstRow="1" bandRow="1">
                <a:tableStyleId>{5C22544A-7EE6-4342-B048-85BDC9FD1C3A}</a:tableStyleId>
              </a:tblPr>
              <a:tblGrid>
                <a:gridCol w="1800200"/>
                <a:gridCol w="1296144"/>
                <a:gridCol w="5544616"/>
              </a:tblGrid>
              <a:tr h="370840">
                <a:tc>
                  <a:txBody>
                    <a:bodyPr/>
                    <a:lstStyle/>
                    <a:p>
                      <a:r>
                        <a:rPr lang="en-IN" b="1" dirty="0" err="1" smtClean="0"/>
                        <a:t>Labeling</a:t>
                      </a:r>
                      <a:r>
                        <a:rPr lang="en-IN" b="1" dirty="0" smtClean="0"/>
                        <a:t> method </a:t>
                      </a:r>
                      <a:endParaRPr lang="en-IN" dirty="0"/>
                    </a:p>
                  </a:txBody>
                  <a:tcPr>
                    <a:lnB w="38100" cmpd="sng">
                      <a:noFill/>
                    </a:lnB>
                  </a:tcPr>
                </a:tc>
                <a:tc>
                  <a:txBody>
                    <a:bodyPr/>
                    <a:lstStyle/>
                    <a:p>
                      <a:pPr algn="ctr" fontAlgn="t"/>
                      <a:r>
                        <a:rPr lang="en-IN" b="1" dirty="0"/>
                        <a:t>Probe </a:t>
                      </a:r>
                      <a:endParaRPr lang="en-IN" dirty="0"/>
                    </a:p>
                  </a:txBody>
                  <a:tcPr/>
                </a:tc>
                <a:tc>
                  <a:txBody>
                    <a:bodyPr/>
                    <a:lstStyle/>
                    <a:p>
                      <a:endParaRPr lang="en-IN"/>
                    </a:p>
                  </a:txBody>
                  <a:tcPr/>
                </a:tc>
              </a:tr>
              <a:tr h="370840">
                <a:tc>
                  <a:txBody>
                    <a:bodyPr/>
                    <a:lstStyle/>
                    <a:p>
                      <a:r>
                        <a:rPr lang="en-IN" dirty="0" smtClean="0"/>
                        <a:t>5’ end </a:t>
                      </a:r>
                      <a:r>
                        <a:rPr lang="en-IN" dirty="0" err="1" smtClean="0"/>
                        <a:t>labeling</a:t>
                      </a:r>
                      <a:r>
                        <a:rPr lang="en-IN" dirty="0" smtClean="0"/>
                        <a:t> </a:t>
                      </a:r>
                      <a:endParaRPr lang="en-IN"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r>
                        <a:rPr lang="en-IN" dirty="0" err="1" smtClean="0"/>
                        <a:t>Oligo</a:t>
                      </a:r>
                      <a:r>
                        <a:rPr lang="en-IN" dirty="0" smtClean="0"/>
                        <a:t> / DNA </a:t>
                      </a:r>
                      <a:endParaRPr lang="en-IN" dirty="0"/>
                    </a:p>
                  </a:txBody>
                  <a:tcPr>
                    <a:lnL w="12700" cmpd="sng">
                      <a:noFill/>
                    </a:lnL>
                  </a:tcPr>
                </a:tc>
                <a:tc>
                  <a:txBody>
                    <a:bodyPr/>
                    <a:lstStyle/>
                    <a:p>
                      <a:r>
                        <a:rPr lang="en-IN" dirty="0" smtClean="0"/>
                        <a:t>Replacement of 5’ phosphate group with </a:t>
                      </a:r>
                      <a:r>
                        <a:rPr lang="en-IN" dirty="0" err="1" smtClean="0"/>
                        <a:t>labeled</a:t>
                      </a:r>
                      <a:r>
                        <a:rPr lang="en-IN" dirty="0" smtClean="0"/>
                        <a:t> (gamma) g -phosphate group of free nucleotide catalyzed by T4 polynucleotide </a:t>
                      </a:r>
                      <a:r>
                        <a:rPr lang="en-IN" dirty="0" err="1" smtClean="0"/>
                        <a:t>kinase</a:t>
                      </a:r>
                      <a:r>
                        <a:rPr lang="en-IN" dirty="0" smtClean="0"/>
                        <a:t> </a:t>
                      </a:r>
                      <a:endParaRPr lang="en-IN" dirty="0"/>
                    </a:p>
                  </a:txBody>
                  <a:tcPr/>
                </a:tc>
              </a:tr>
              <a:tr h="370840">
                <a:tc>
                  <a:txBody>
                    <a:bodyPr/>
                    <a:lstStyle/>
                    <a:p>
                      <a:pPr algn="l" fontAlgn="t"/>
                      <a:r>
                        <a:rPr lang="en-IN" dirty="0"/>
                        <a:t>3’ end </a:t>
                      </a:r>
                      <a:r>
                        <a:rPr lang="en-IN" dirty="0" err="1"/>
                        <a:t>labeling</a:t>
                      </a:r>
                      <a:r>
                        <a:rPr lang="en-IN" dirty="0"/>
                        <a:t> </a:t>
                      </a:r>
                    </a:p>
                  </a:txBody>
                  <a:tcPr>
                    <a:lnT w="12700" cmpd="sng">
                      <a:noFill/>
                    </a:lnT>
                  </a:tcPr>
                </a:tc>
                <a:tc>
                  <a:txBody>
                    <a:bodyPr/>
                    <a:lstStyle/>
                    <a:p>
                      <a:pPr algn="l" fontAlgn="t"/>
                      <a:r>
                        <a:rPr lang="en-IN"/>
                        <a:t>Oligo / DNA </a:t>
                      </a:r>
                    </a:p>
                  </a:txBody>
                  <a:tcPr/>
                </a:tc>
                <a:tc>
                  <a:txBody>
                    <a:bodyPr/>
                    <a:lstStyle/>
                    <a:p>
                      <a:pPr algn="l" fontAlgn="t"/>
                      <a:r>
                        <a:rPr lang="en-IN"/>
                        <a:t>Tailing with labeled nucleotides using terminal transferase </a:t>
                      </a:r>
                    </a:p>
                  </a:txBody>
                  <a:tcPr/>
                </a:tc>
              </a:tr>
              <a:tr h="370840">
                <a:tc>
                  <a:txBody>
                    <a:bodyPr/>
                    <a:lstStyle/>
                    <a:p>
                      <a:pPr algn="l" fontAlgn="t"/>
                      <a:r>
                        <a:rPr lang="en-IN"/>
                        <a:t>Nick translation </a:t>
                      </a:r>
                    </a:p>
                  </a:txBody>
                  <a:tcPr/>
                </a:tc>
                <a:tc>
                  <a:txBody>
                    <a:bodyPr/>
                    <a:lstStyle/>
                    <a:p>
                      <a:pPr algn="l" fontAlgn="t"/>
                      <a:r>
                        <a:rPr lang="en-IN"/>
                        <a:t>DNA </a:t>
                      </a:r>
                    </a:p>
                  </a:txBody>
                  <a:tcPr/>
                </a:tc>
                <a:tc>
                  <a:txBody>
                    <a:bodyPr/>
                    <a:lstStyle/>
                    <a:p>
                      <a:pPr algn="l" fontAlgn="t"/>
                      <a:r>
                        <a:rPr lang="en-IN"/>
                        <a:t>Nicks introduced into dsDNA by Dnase I and free 3’ ends extended by DNA polymerase I using labeled nucleotides </a:t>
                      </a:r>
                    </a:p>
                  </a:txBody>
                  <a:tcPr/>
                </a:tc>
              </a:tr>
              <a:tr h="370840">
                <a:tc>
                  <a:txBody>
                    <a:bodyPr/>
                    <a:lstStyle/>
                    <a:p>
                      <a:pPr algn="l" fontAlgn="t"/>
                      <a:r>
                        <a:rPr lang="en-IN"/>
                        <a:t>Random priming </a:t>
                      </a:r>
                    </a:p>
                  </a:txBody>
                  <a:tcPr/>
                </a:tc>
                <a:tc>
                  <a:txBody>
                    <a:bodyPr/>
                    <a:lstStyle/>
                    <a:p>
                      <a:pPr algn="l" fontAlgn="t"/>
                      <a:r>
                        <a:rPr lang="en-IN"/>
                        <a:t>DNA </a:t>
                      </a:r>
                    </a:p>
                  </a:txBody>
                  <a:tcPr/>
                </a:tc>
                <a:tc>
                  <a:txBody>
                    <a:bodyPr/>
                    <a:lstStyle/>
                    <a:p>
                      <a:pPr algn="l" fontAlgn="t"/>
                      <a:r>
                        <a:rPr lang="en-IN"/>
                        <a:t>Short random primers annealed to denatured DNA and extended by DNA polymerase using labeled nucleotides. Higher specific activity probes than nick translation </a:t>
                      </a:r>
                    </a:p>
                  </a:txBody>
                  <a:tcPr/>
                </a:tc>
              </a:tr>
              <a:tr h="370840">
                <a:tc>
                  <a:txBody>
                    <a:bodyPr/>
                    <a:lstStyle/>
                    <a:p>
                      <a:pPr algn="l" fontAlgn="t"/>
                      <a:r>
                        <a:rPr lang="en-IN"/>
                        <a:t>Primer extension </a:t>
                      </a:r>
                    </a:p>
                  </a:txBody>
                  <a:tcPr/>
                </a:tc>
                <a:tc>
                  <a:txBody>
                    <a:bodyPr/>
                    <a:lstStyle/>
                    <a:p>
                      <a:pPr algn="l" fontAlgn="t"/>
                      <a:r>
                        <a:rPr lang="en-IN"/>
                        <a:t>DNA </a:t>
                      </a:r>
                    </a:p>
                  </a:txBody>
                  <a:tcPr/>
                </a:tc>
                <a:tc>
                  <a:txBody>
                    <a:bodyPr/>
                    <a:lstStyle/>
                    <a:p>
                      <a:pPr algn="l" fontAlgn="t"/>
                      <a:r>
                        <a:rPr lang="en-IN"/>
                        <a:t>As above but using a specific primer. Used to label PCR products during thermal cycling </a:t>
                      </a:r>
                    </a:p>
                  </a:txBody>
                  <a:tcPr/>
                </a:tc>
              </a:tr>
              <a:tr h="370840">
                <a:tc>
                  <a:txBody>
                    <a:bodyPr/>
                    <a:lstStyle/>
                    <a:p>
                      <a:pPr algn="l" fontAlgn="t"/>
                      <a:r>
                        <a:rPr lang="en-IN" i="1"/>
                        <a:t>In vitro </a:t>
                      </a:r>
                      <a:r>
                        <a:rPr lang="en-IN"/>
                        <a:t>transcription </a:t>
                      </a:r>
                    </a:p>
                  </a:txBody>
                  <a:tcPr/>
                </a:tc>
                <a:tc>
                  <a:txBody>
                    <a:bodyPr/>
                    <a:lstStyle/>
                    <a:p>
                      <a:pPr algn="l" fontAlgn="t"/>
                      <a:r>
                        <a:rPr lang="en-IN"/>
                        <a:t>RNA </a:t>
                      </a:r>
                    </a:p>
                  </a:txBody>
                  <a:tcPr/>
                </a:tc>
                <a:tc>
                  <a:txBody>
                    <a:bodyPr/>
                    <a:lstStyle/>
                    <a:p>
                      <a:pPr algn="l" fontAlgn="t"/>
                      <a:r>
                        <a:rPr lang="en-IN" dirty="0"/>
                        <a:t>Single strand RNA produced by </a:t>
                      </a:r>
                      <a:r>
                        <a:rPr lang="en-IN" i="1" dirty="0"/>
                        <a:t>in vitro</a:t>
                      </a:r>
                      <a:r>
                        <a:rPr lang="en-IN" dirty="0"/>
                        <a:t> transcription using </a:t>
                      </a:r>
                      <a:r>
                        <a:rPr lang="en-IN" dirty="0" err="1"/>
                        <a:t>labeled</a:t>
                      </a:r>
                      <a:r>
                        <a:rPr lang="en-IN" dirty="0"/>
                        <a:t> nucleotide </a:t>
                      </a: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ADVANTAGES AND DISADVANTAGES OF HOT  AND COLD PROBES </a:t>
            </a:r>
            <a:endParaRPr lang="en-IN" dirty="0"/>
          </a:p>
        </p:txBody>
      </p:sp>
      <p:sp>
        <p:nvSpPr>
          <p:cNvPr id="3" name="Content Placeholder 2"/>
          <p:cNvSpPr>
            <a:spLocks noGrp="1"/>
          </p:cNvSpPr>
          <p:nvPr>
            <p:ph idx="1"/>
          </p:nvPr>
        </p:nvSpPr>
        <p:spPr/>
        <p:txBody>
          <a:bodyPr>
            <a:normAutofit fontScale="77500" lnSpcReduction="20000"/>
          </a:bodyPr>
          <a:lstStyle/>
          <a:p>
            <a:pPr>
              <a:buNone/>
            </a:pPr>
            <a:r>
              <a:rPr lang="en-IN" b="1" dirty="0" smtClean="0"/>
              <a:t>Hot probes</a:t>
            </a:r>
            <a:endParaRPr lang="en-IN" dirty="0" smtClean="0"/>
          </a:p>
          <a:p>
            <a:pPr>
              <a:buNone/>
            </a:pPr>
            <a:r>
              <a:rPr lang="en-IN" b="1" dirty="0" smtClean="0"/>
              <a:t>Advantages </a:t>
            </a:r>
            <a:endParaRPr lang="en-IN" dirty="0" smtClean="0"/>
          </a:p>
          <a:p>
            <a:r>
              <a:rPr lang="en-IN" dirty="0" smtClean="0"/>
              <a:t>More sensitive in the shortest time. </a:t>
            </a:r>
          </a:p>
          <a:p>
            <a:r>
              <a:rPr lang="en-IN" dirty="0" smtClean="0"/>
              <a:t>More specific in nature. </a:t>
            </a:r>
          </a:p>
          <a:p>
            <a:pPr>
              <a:buNone/>
            </a:pPr>
            <a:r>
              <a:rPr lang="en-IN" b="1" dirty="0" smtClean="0"/>
              <a:t>Disadvantages </a:t>
            </a:r>
            <a:endParaRPr lang="en-IN" dirty="0" smtClean="0"/>
          </a:p>
          <a:p>
            <a:r>
              <a:rPr lang="en-IN" dirty="0" smtClean="0"/>
              <a:t>Short half-life. </a:t>
            </a:r>
          </a:p>
          <a:p>
            <a:r>
              <a:rPr lang="en-IN" dirty="0" smtClean="0"/>
              <a:t>Expensive. </a:t>
            </a:r>
          </a:p>
          <a:p>
            <a:r>
              <a:rPr lang="en-IN" dirty="0" smtClean="0"/>
              <a:t>Inconvenience of disposal. </a:t>
            </a:r>
          </a:p>
          <a:p>
            <a:r>
              <a:rPr lang="en-IN" dirty="0" smtClean="0"/>
              <a:t>Hazards of working with the isotopes are more. </a:t>
            </a:r>
          </a:p>
          <a:p>
            <a:r>
              <a:rPr lang="en-IN" dirty="0" smtClean="0"/>
              <a:t>Carcinogenic. </a:t>
            </a:r>
          </a:p>
          <a:p>
            <a:r>
              <a:rPr lang="en-IN" dirty="0" smtClean="0"/>
              <a:t>Requires sophisticated laboratory facilities.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IN" b="1" dirty="0" smtClean="0"/>
              <a:t>Cold probes</a:t>
            </a:r>
            <a:endParaRPr lang="en-IN" dirty="0" smtClean="0"/>
          </a:p>
          <a:p>
            <a:r>
              <a:rPr lang="en-IN" dirty="0" smtClean="0"/>
              <a:t>Though they are not so sensitive as hot probes, the disadvantages of the hot probes can be avoided. </a:t>
            </a:r>
          </a:p>
          <a:p>
            <a:r>
              <a:rPr lang="en-IN" dirty="0" smtClean="0"/>
              <a:t>Generally probes range in length from 100 to more than 1000bp, although both larger and smaller probes can be used. </a:t>
            </a:r>
          </a:p>
          <a:p>
            <a:r>
              <a:rPr lang="en-IN" dirty="0" smtClean="0"/>
              <a:t>Depending on the conditions of the hybridization reaction, stable binding requires a greater than 80% match within a segment of 50 bases.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APPLICATION OF DNA PROBES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For genetic engineering research. </a:t>
            </a:r>
          </a:p>
          <a:p>
            <a:r>
              <a:rPr lang="en-IN" dirty="0" smtClean="0"/>
              <a:t>For identification of specific plasmids and antibiotic resistant genes from clinical isolates. </a:t>
            </a:r>
          </a:p>
          <a:p>
            <a:r>
              <a:rPr lang="en-IN" dirty="0" smtClean="0"/>
              <a:t>For diagnosis of infectious diseases. </a:t>
            </a:r>
          </a:p>
          <a:p>
            <a:r>
              <a:rPr lang="en-IN" dirty="0" smtClean="0"/>
              <a:t>For identification of food contaminants. </a:t>
            </a:r>
          </a:p>
          <a:p>
            <a:r>
              <a:rPr lang="en-IN" dirty="0" smtClean="0"/>
              <a:t>For forensic investigations. </a:t>
            </a:r>
          </a:p>
          <a:p>
            <a:r>
              <a:rPr lang="en-IN" dirty="0" smtClean="0"/>
              <a:t>For epidemiological studies. </a:t>
            </a:r>
          </a:p>
          <a:p>
            <a:r>
              <a:rPr lang="en-IN" dirty="0" smtClean="0"/>
              <a:t>For distinguishing organisms at species and strain level. </a:t>
            </a:r>
          </a:p>
          <a:p>
            <a:r>
              <a:rPr lang="en-IN" dirty="0" smtClean="0"/>
              <a:t>Ante-natal diagnosis of inherited diseases. </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0" y="3356993"/>
            <a:ext cx="8748464" cy="1728192"/>
          </a:xfrm>
        </p:spPr>
        <p:txBody>
          <a:bodyPr>
            <a:normAutofit/>
          </a:bodyPr>
          <a:lstStyle/>
          <a:p>
            <a:pPr lvl="6" algn="just">
              <a:buNone/>
            </a:pPr>
            <a:r>
              <a:rPr lang="en-IN" sz="3600" b="1" dirty="0" smtClean="0">
                <a:latin typeface="Times New Roman" pitchFamily="18" charset="0"/>
                <a:cs typeface="Times New Roman" pitchFamily="18" charset="0"/>
              </a:rPr>
              <a:t>DNA FINGERPRINTING</a:t>
            </a:r>
            <a:endParaRPr lang="en-I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2172</Words>
  <Application>Microsoft Office PowerPoint</Application>
  <PresentationFormat>On-screen Show (4:3)</PresentationFormat>
  <Paragraphs>120</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DNA PROBES AND DNA FINGERPRINTING</vt:lpstr>
      <vt:lpstr>Slide 2</vt:lpstr>
      <vt:lpstr>Slide 3</vt:lpstr>
      <vt:lpstr>PROBE LABELING </vt:lpstr>
      <vt:lpstr>DIFFERENT WAYS OF GENERATING PROBES </vt:lpstr>
      <vt:lpstr>ADVANTAGES AND DISADVANTAGES OF HOT  AND COLD PROBES </vt:lpstr>
      <vt:lpstr>Slide 7</vt:lpstr>
      <vt:lpstr>APPLICATION OF DNA PROBES </vt:lpstr>
      <vt:lpstr>Slide 9</vt:lpstr>
      <vt:lpstr>Slide 10</vt:lpstr>
      <vt:lpstr>METHODS OF DNA FINGER PRINTING</vt:lpstr>
      <vt:lpstr>RESTRICTION FRAGMENT LENGTH POLYMORPHISM (RFLP)</vt:lpstr>
      <vt:lpstr>Slide 13</vt:lpstr>
      <vt:lpstr>RFLP</vt:lpstr>
      <vt:lpstr>RFLP</vt:lpstr>
      <vt:lpstr>VNTR</vt:lpstr>
      <vt:lpstr>VNTR</vt:lpstr>
      <vt:lpstr>PCR</vt:lpstr>
      <vt:lpstr>AMPLIFIED FRAGMENT LENGTH POLYMORPHISM</vt:lpstr>
      <vt:lpstr>SHORT TANDEM REPEATS</vt:lpstr>
      <vt:lpstr>Applications</vt:lpstr>
      <vt:lpstr>Applications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DNA PROBES AND DNA FINGERPRINTING</dc:title>
  <dc:creator>hp</dc:creator>
  <cp:lastModifiedBy>Dell</cp:lastModifiedBy>
  <cp:revision>10</cp:revision>
  <dcterms:created xsi:type="dcterms:W3CDTF">2016-04-06T08:57:28Z</dcterms:created>
  <dcterms:modified xsi:type="dcterms:W3CDTF">2020-04-25T05:57:30Z</dcterms:modified>
</cp:coreProperties>
</file>