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4"/>
  </p:notesMasterIdLst>
  <p:sldIdLst>
    <p:sldId id="258" r:id="rId2"/>
    <p:sldId id="259" r:id="rId3"/>
    <p:sldId id="277" r:id="rId4"/>
    <p:sldId id="257" r:id="rId5"/>
    <p:sldId id="274" r:id="rId6"/>
    <p:sldId id="260" r:id="rId7"/>
    <p:sldId id="279" r:id="rId8"/>
    <p:sldId id="284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4" autoAdjust="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76F8B-9860-4225-AE40-626CE727D0F7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6BC37-683D-4C5A-843E-A7C2C4E7B11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C28F-7D84-4761-BDB6-7C76F369190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ja-JP"/>
              <a:t>Click to edit Master subtitle style</a:t>
            </a: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B0F933-676B-4444-A62A-4F293B540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82394-531A-49EB-BF4C-C6CE9FFB4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B002E-1DF0-4D35-A7E9-B6F4DB290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F6E88-5F24-43CD-B1B0-D8BD79323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9FBAC-19F1-49A0-90AE-967ACC419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7022E-F2CB-42B8-8100-34747FA7C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D6E47-85B5-4EDC-B465-FF1C8F595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CD134-734D-4761-AF7A-1D6877864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D3EF4-0E51-44CC-99C1-E715095FA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C7F29-5574-4AD5-AD5D-7A142ACBA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0DBC0-CE8E-4C44-AF11-B2BE4C275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  <a:endParaRPr lang="en-US" smtClean="0"/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5F69CD-E762-4375-9EAB-5A63B8ED13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华文细黑" pitchFamily="1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华文细黑" pitchFamily="1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华文细黑" pitchFamily="1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华文细黑" pitchFamily="1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华文细黑" pitchFamily="1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华文细黑" pitchFamily="1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华文细黑" pitchFamily="1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华文细黑" pitchFamily="1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ath.cam.ac.uk/~mrc7/igs/img09.jpe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mune_cell" TargetMode="External"/><Relationship Id="rId7" Type="http://schemas.openxmlformats.org/officeDocument/2006/relationships/hyperlink" Target="http://en.wikipedia.org/wiki/Medicine" TargetMode="External"/><Relationship Id="rId2" Type="http://schemas.openxmlformats.org/officeDocument/2006/relationships/hyperlink" Target="http://en.wikipedia.org/wiki/Antibod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olecular_biology" TargetMode="External"/><Relationship Id="rId5" Type="http://schemas.openxmlformats.org/officeDocument/2006/relationships/hyperlink" Target="http://en.wikipedia.org/wiki/Biochemistry" TargetMode="External"/><Relationship Id="rId4" Type="http://schemas.openxmlformats.org/officeDocument/2006/relationships/hyperlink" Target="http://en.wikipedia.org/wiki/Clone_(genetics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thumb/3/3f/Hybridoma_technology.png/250px-Hybridoma_technology.pn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143116"/>
            <a:ext cx="8537575" cy="3956059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Monoclonal antibodies 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   </a:t>
            </a:r>
            <a:endParaRPr lang="en-US" sz="2800" dirty="0"/>
          </a:p>
        </p:txBody>
      </p:sp>
      <p:pic>
        <p:nvPicPr>
          <p:cNvPr id="14342" name="Picture 6" descr="?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895600"/>
            <a:ext cx="2605088" cy="2327275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458777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VBC-321</a:t>
            </a:r>
            <a:br>
              <a:rPr kumimoji="0" lang="en-IN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Animal Biotechnology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8640"/>
            <a:ext cx="8215064" cy="60486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lvl="0" indent="-274320" algn="just"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Immunization of a mouse</a:t>
            </a:r>
          </a:p>
          <a:p>
            <a:pPr marL="274320" lvl="0" indent="-274320" algn="just"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Immunize a rabbit through repeated injection of a specific antigen for the production of specific antibody, facilitated due to proliferation of the desired B cells</a:t>
            </a:r>
          </a:p>
          <a:p>
            <a:pPr marL="274320" lvl="0" indent="-274320" algn="just"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Produce tumors in a mouse or a rabbit</a:t>
            </a:r>
          </a:p>
          <a:p>
            <a:pPr marL="274320" indent="-274320" algn="just"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Culture separately the spleen cells that produce specific antibodies and the myeloma cells that produce tumors </a:t>
            </a:r>
          </a:p>
          <a:p>
            <a:pPr marL="514350" indent="-514350" algn="just"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www.hopkins-arthritis.org/physician-corner/education/acr/images/mab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52400"/>
            <a:ext cx="3560138" cy="2209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981200" cy="9445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C00000"/>
                </a:solidFill>
              </a:rPr>
              <a:t>Fusion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5867400" cy="5257800"/>
          </a:xfrm>
          <a:prstGeom prst="snip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Fusion of spleen </a:t>
            </a:r>
            <a:r>
              <a:rPr lang="en-US" dirty="0" smtClean="0">
                <a:latin typeface="Arial Narrow" pitchFamily="34" charset="0"/>
              </a:rPr>
              <a:t>cells to myeloma cells is induced  using </a:t>
            </a:r>
            <a:r>
              <a:rPr lang="en-US" dirty="0" smtClean="0">
                <a:solidFill>
                  <a:srgbClr val="CC0099"/>
                </a:solidFill>
                <a:latin typeface="Arial Narrow" pitchFamily="34" charset="0"/>
              </a:rPr>
              <a:t>polyethylene glycol (PEG), </a:t>
            </a:r>
            <a:r>
              <a:rPr lang="en-US" dirty="0" smtClean="0">
                <a:latin typeface="Arial Narrow" pitchFamily="34" charset="0"/>
              </a:rPr>
              <a:t>to produce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hybridoma</a:t>
            </a: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err="1" smtClean="0">
                <a:latin typeface="Arial Narrow" pitchFamily="34" charset="0"/>
              </a:rPr>
              <a:t>Hybridomas</a:t>
            </a:r>
            <a:r>
              <a:rPr lang="en-US" dirty="0" smtClean="0">
                <a:latin typeface="Arial Narrow" pitchFamily="34" charset="0"/>
              </a:rPr>
              <a:t> are grown in selective </a:t>
            </a:r>
            <a:r>
              <a:rPr lang="en-US" dirty="0" smtClean="0">
                <a:solidFill>
                  <a:srgbClr val="FF00FF"/>
                </a:solidFill>
                <a:latin typeface="Arial Narrow" pitchFamily="34" charset="0"/>
              </a:rPr>
              <a:t>hypoxanthine </a:t>
            </a:r>
            <a:r>
              <a:rPr lang="en-US" dirty="0" err="1" smtClean="0">
                <a:solidFill>
                  <a:srgbClr val="FF00FF"/>
                </a:solidFill>
                <a:latin typeface="Arial Narrow" pitchFamily="34" charset="0"/>
              </a:rPr>
              <a:t>aminopterin</a:t>
            </a:r>
            <a:r>
              <a:rPr lang="en-US" dirty="0" smtClean="0">
                <a:solidFill>
                  <a:srgbClr val="FF00FF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Arial Narrow" pitchFamily="34" charset="0"/>
              </a:rPr>
              <a:t>thymidine</a:t>
            </a:r>
            <a:r>
              <a:rPr lang="en-US" dirty="0" smtClean="0">
                <a:solidFill>
                  <a:srgbClr val="FF00FF"/>
                </a:solidFill>
                <a:latin typeface="Arial Narrow" pitchFamily="34" charset="0"/>
              </a:rPr>
              <a:t> (HAT) </a:t>
            </a:r>
            <a:r>
              <a:rPr lang="en-US" dirty="0" smtClean="0">
                <a:latin typeface="Arial Narrow" pitchFamily="34" charset="0"/>
              </a:rPr>
              <a:t>medium. 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Arial Narrow" pitchFamily="34" charset="0"/>
              </a:rPr>
              <a:t>HAT medium contains a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drug,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CC0099"/>
                </a:solidFill>
                <a:latin typeface="Arial Narrow" pitchFamily="34" charset="0"/>
              </a:rPr>
              <a:t>aminopterin</a:t>
            </a:r>
            <a:r>
              <a:rPr lang="en-US" dirty="0" smtClean="0">
                <a:latin typeface="Arial Narrow" pitchFamily="34" charset="0"/>
              </a:rPr>
              <a:t> that blocks one pathway for nucleotide synthesis, making the cells dependent on another pathway that needs HGPRT enzyme, which is absent in myeloma cells. 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Arial Narrow" pitchFamily="34" charset="0"/>
              </a:rPr>
              <a:t>Myeloma cells that do not fuse with B cells will die.</a:t>
            </a:r>
          </a:p>
          <a:p>
            <a:pPr lvl="0"/>
            <a:r>
              <a:rPr lang="en-US" dirty="0" smtClean="0">
                <a:latin typeface="Arial Narrow" pitchFamily="34" charset="0"/>
              </a:rPr>
              <a:t>B cells that do not fuse will also die because they lack </a:t>
            </a:r>
            <a:r>
              <a:rPr lang="en-US" dirty="0" err="1" smtClean="0">
                <a:latin typeface="Arial Narrow" pitchFamily="34" charset="0"/>
              </a:rPr>
              <a:t>tumorigenic</a:t>
            </a:r>
            <a:r>
              <a:rPr lang="en-US" dirty="0" smtClean="0">
                <a:latin typeface="Arial Narrow" pitchFamily="34" charset="0"/>
              </a:rPr>
              <a:t> property of immortal growth. 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1000"/>
            <a:ext cx="3626183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5181600" cy="44958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n-US" sz="2600" dirty="0" smtClean="0">
                <a:latin typeface="Arial Narrow" pitchFamily="34" charset="0"/>
              </a:rPr>
              <a:t>Select desired </a:t>
            </a:r>
            <a:r>
              <a:rPr lang="en-US" sz="2600" dirty="0" err="1" smtClean="0">
                <a:latin typeface="Arial Narrow" pitchFamily="34" charset="0"/>
              </a:rPr>
              <a:t>hybridoma</a:t>
            </a:r>
            <a:r>
              <a:rPr lang="en-US" sz="2600" dirty="0" smtClean="0">
                <a:latin typeface="Arial Narrow" pitchFamily="34" charset="0"/>
              </a:rPr>
              <a:t> for cloning and antibody production</a:t>
            </a:r>
          </a:p>
          <a:p>
            <a:pPr lvl="0"/>
            <a:r>
              <a:rPr lang="en-US" sz="2600" dirty="0" smtClean="0">
                <a:latin typeface="Arial Narrow" pitchFamily="34" charset="0"/>
              </a:rPr>
              <a:t>Prepare </a:t>
            </a:r>
            <a:r>
              <a:rPr lang="en-US" sz="2600" dirty="0" smtClean="0">
                <a:solidFill>
                  <a:srgbClr val="CC0099"/>
                </a:solidFill>
                <a:latin typeface="Arial Narrow" pitchFamily="34" charset="0"/>
              </a:rPr>
              <a:t>single cell colonies </a:t>
            </a:r>
            <a:r>
              <a:rPr lang="en-US" sz="2600" dirty="0" smtClean="0">
                <a:latin typeface="Arial Narrow" pitchFamily="34" charset="0"/>
              </a:rPr>
              <a:t>that can grow and use them to screen of antibody producing </a:t>
            </a:r>
            <a:r>
              <a:rPr lang="en-US" sz="2600" dirty="0" err="1" smtClean="0">
                <a:latin typeface="Arial Narrow" pitchFamily="34" charset="0"/>
              </a:rPr>
              <a:t>hybridomas</a:t>
            </a:r>
            <a:r>
              <a:rPr lang="en-US" sz="2600" dirty="0" smtClean="0">
                <a:latin typeface="Arial Narrow" pitchFamily="34" charset="0"/>
              </a:rPr>
              <a:t> </a:t>
            </a:r>
          </a:p>
          <a:p>
            <a:pPr lvl="0"/>
            <a:r>
              <a:rPr lang="en-US" sz="2600" dirty="0" smtClean="0">
                <a:latin typeface="Arial Narrow" pitchFamily="34" charset="0"/>
              </a:rPr>
              <a:t>Only one in several hundred cell hybrids will produce antibodies of the desired specificity </a:t>
            </a:r>
          </a:p>
          <a:p>
            <a:pPr lvl="0"/>
            <a:r>
              <a:rPr lang="en-US" sz="2600" dirty="0" smtClean="0">
                <a:latin typeface="Arial Narrow" pitchFamily="34" charset="0"/>
              </a:rPr>
              <a:t>Culture selected </a:t>
            </a:r>
            <a:r>
              <a:rPr lang="en-US" sz="2600" dirty="0" err="1" smtClean="0">
                <a:latin typeface="Arial Narrow" pitchFamily="34" charset="0"/>
              </a:rPr>
              <a:t>hybridoma</a:t>
            </a:r>
            <a:r>
              <a:rPr lang="en-US" sz="2600" dirty="0" smtClean="0">
                <a:latin typeface="Arial Narrow" pitchFamily="34" charset="0"/>
              </a:rPr>
              <a:t> cells for the production of monoclonal antibodies in large quantities</a:t>
            </a:r>
          </a:p>
          <a:p>
            <a:pPr lvl="0"/>
            <a:r>
              <a:rPr lang="en-US" sz="2600" dirty="0" err="1" smtClean="0">
                <a:latin typeface="Arial Narrow" pitchFamily="34" charset="0"/>
              </a:rPr>
              <a:t>Hybridoma</a:t>
            </a:r>
            <a:r>
              <a:rPr lang="en-US" sz="2600" dirty="0" smtClean="0">
                <a:latin typeface="Arial Narrow" pitchFamily="34" charset="0"/>
              </a:rPr>
              <a:t> cells can be </a:t>
            </a:r>
            <a:r>
              <a:rPr lang="en-US" sz="2600" dirty="0" smtClean="0">
                <a:solidFill>
                  <a:srgbClr val="CC0099"/>
                </a:solidFill>
                <a:latin typeface="Arial Narrow" pitchFamily="34" charset="0"/>
              </a:rPr>
              <a:t>frozen</a:t>
            </a:r>
            <a:r>
              <a:rPr lang="en-US" sz="2600" dirty="0" smtClean="0">
                <a:latin typeface="Arial Narrow" pitchFamily="34" charset="0"/>
              </a:rPr>
              <a:t> for future use or can be </a:t>
            </a:r>
            <a:r>
              <a:rPr lang="en-US" sz="2600" dirty="0" smtClean="0">
                <a:solidFill>
                  <a:srgbClr val="CC0099"/>
                </a:solidFill>
                <a:latin typeface="Arial Narrow" pitchFamily="34" charset="0"/>
              </a:rPr>
              <a:t>injected</a:t>
            </a:r>
            <a:r>
              <a:rPr lang="en-US" sz="2600" dirty="0" smtClean="0">
                <a:latin typeface="Arial Narrow" pitchFamily="34" charset="0"/>
              </a:rPr>
              <a:t> in the body of an animal,  so that antibodies will be produced in the body and recovered later from the body fluid. </a:t>
            </a:r>
          </a:p>
          <a:p>
            <a:endParaRPr lang="en-US" dirty="0"/>
          </a:p>
        </p:txBody>
      </p:sp>
      <p:pic>
        <p:nvPicPr>
          <p:cNvPr id="23556" name="Picture 4" descr="Prolife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352800"/>
            <a:ext cx="3505200" cy="30284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20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</a:rPr>
              <a:t>Selection and Storage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3250" y="0"/>
            <a:ext cx="8540750" cy="1143000"/>
          </a:xfrm>
        </p:spPr>
        <p:txBody>
          <a:bodyPr/>
          <a:lstStyle/>
          <a:p>
            <a:r>
              <a:rPr lang="en-US" dirty="0" smtClean="0"/>
              <a:t>antibody</a:t>
            </a:r>
            <a:endParaRPr lang="en-US" dirty="0"/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914400"/>
            <a:ext cx="8077200" cy="55626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antibody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protein used by the immune system to identify and neutralize foreign objects like bacteria and viruses. Each antibody recognizes a specific antigen unique to its target.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Monoclonal antibodies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are antibodies that are identical because they were produced by one type of immune cell, all clones of a single parent cell.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Polyclonal antibodies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antibodies that are derived from different cell lines.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Isotypes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2400" dirty="0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According to differences in their heavy chain constant domains, </a:t>
            </a:r>
            <a:r>
              <a:rPr lang="en-US" altLang="zh-CN" sz="2400" dirty="0" err="1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immunoglobulins</a:t>
            </a:r>
            <a:r>
              <a:rPr lang="en-US" altLang="zh-CN" sz="2400" dirty="0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 are grouped into five classes, or </a:t>
            </a:r>
            <a:r>
              <a:rPr lang="en-US" altLang="zh-CN" sz="2400" dirty="0" err="1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isotypes</a:t>
            </a:r>
            <a:r>
              <a:rPr lang="en-US" altLang="zh-CN" sz="2400" dirty="0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: </a:t>
            </a:r>
            <a:r>
              <a:rPr lang="en-US" altLang="zh-CN" sz="2400" i="1" dirty="0" err="1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IgG</a:t>
            </a:r>
            <a:r>
              <a:rPr lang="en-US" altLang="zh-CN" sz="2400" dirty="0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, </a:t>
            </a:r>
            <a:r>
              <a:rPr lang="en-US" altLang="zh-CN" sz="2400" i="1" dirty="0" err="1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IgA</a:t>
            </a:r>
            <a:r>
              <a:rPr lang="en-US" altLang="zh-CN" sz="2400" dirty="0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, </a:t>
            </a:r>
            <a:r>
              <a:rPr lang="en-US" altLang="zh-CN" sz="2400" i="1" dirty="0" err="1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IgM</a:t>
            </a:r>
            <a:r>
              <a:rPr lang="en-US" altLang="zh-CN" sz="2400" dirty="0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, </a:t>
            </a:r>
            <a:r>
              <a:rPr lang="en-US" altLang="zh-CN" sz="2400" i="1" dirty="0" err="1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IgD</a:t>
            </a:r>
            <a:r>
              <a:rPr lang="en-US" altLang="zh-CN" sz="2400" dirty="0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, and </a:t>
            </a:r>
            <a:r>
              <a:rPr lang="en-US" altLang="zh-CN" sz="2400" i="1" dirty="0" err="1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IgE</a:t>
            </a:r>
            <a:r>
              <a:rPr lang="en-US" altLang="zh-CN" sz="2400" dirty="0">
                <a:latin typeface="Times New Roman" pitchFamily="18" charset="0"/>
                <a:ea typeface="宋体" pitchFamily="2" charset="-128"/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altLang="zh-CN" sz="1800" dirty="0">
              <a:latin typeface="Times New Roman" pitchFamily="18" charset="0"/>
              <a:ea typeface="宋体" pitchFamily="2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301625" y="260648"/>
            <a:ext cx="8540750" cy="1080120"/>
          </a:xfrm>
        </p:spPr>
        <p:txBody>
          <a:bodyPr/>
          <a:lstStyle/>
          <a:p>
            <a:r>
              <a:rPr lang="en-US" dirty="0"/>
              <a:t>Monoclonal Antibodies</a:t>
            </a:r>
          </a:p>
        </p:txBody>
      </p:sp>
      <p:sp>
        <p:nvSpPr>
          <p:cNvPr id="98307" name="Rectangle 1027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84784"/>
            <a:ext cx="8540750" cy="4614391"/>
          </a:xfrm>
        </p:spPr>
        <p:txBody>
          <a:bodyPr/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Monoclonal antibodies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mAb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2" tooltip="Antibody"/>
              </a:rPr>
              <a:t>antibodies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that are identical because they were produced by one type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3" tooltip="Immune cell"/>
              </a:rPr>
              <a:t>immune cell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all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4" tooltip="Clone (genetics)"/>
              </a:rPr>
              <a:t>clones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a single parent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cell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(almost) any substance, it is possible to create monoclonal antibodies that specifically bind to that substance; they can then serve to detect or purify 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substance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has become an important tool in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5" tooltip="Biochemistry"/>
              </a:rPr>
              <a:t>biochemistry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6" tooltip="Molecular biology"/>
              </a:rPr>
              <a:t>molecular biology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7" tooltip="Medicine"/>
              </a:rPr>
              <a:t>medicine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540750" cy="1143000"/>
          </a:xfrm>
        </p:spPr>
        <p:txBody>
          <a:bodyPr/>
          <a:lstStyle/>
          <a:p>
            <a:r>
              <a:rPr lang="en-US"/>
              <a:t>The structure of antibodies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sz="1200"/>
          </a:p>
          <a:p>
            <a:endParaRPr lang="en-US" sz="1200"/>
          </a:p>
          <a:p>
            <a:r>
              <a:rPr lang="en-US" sz="1200"/>
              <a:t>http://www.path.cam.ac.uk/~mrc7/igs/mikeimages.html</a:t>
            </a:r>
          </a:p>
        </p:txBody>
      </p:sp>
      <p:pic>
        <p:nvPicPr>
          <p:cNvPr id="6149" name="Picture 5" descr="rocking antibod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2438400" cy="2438400"/>
          </a:xfrm>
          <a:prstGeom prst="rect">
            <a:avLst/>
          </a:prstGeom>
          <a:noFill/>
        </p:spPr>
      </p:pic>
      <p:pic>
        <p:nvPicPr>
          <p:cNvPr id="6151" name="Picture 7" descr="Schematic image of an Ig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19400"/>
            <a:ext cx="4114800" cy="2873375"/>
          </a:xfrm>
          <a:prstGeom prst="rect">
            <a:avLst/>
          </a:prstGeom>
          <a:noFill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990600"/>
            <a:ext cx="404653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E:\Antibody2_files\180px-Antibod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762000"/>
            <a:ext cx="3779838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540750" cy="1143000"/>
          </a:xfrm>
        </p:spPr>
        <p:txBody>
          <a:bodyPr/>
          <a:lstStyle/>
          <a:p>
            <a:r>
              <a:rPr lang="en-US" sz="3200"/>
              <a:t>History of Mab development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90600"/>
            <a:ext cx="8461375" cy="5108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1890 Von Behring and </a:t>
            </a:r>
            <a:r>
              <a:rPr lang="en-US" sz="1800" dirty="0" err="1"/>
              <a:t>Kitasato</a:t>
            </a:r>
            <a:r>
              <a:rPr lang="en-US" sz="1800" dirty="0"/>
              <a:t> discovered the serum of vaccinated persons contained certain substances, termed antibodies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1900 Ehrlich proposed the “ side-chain theory” 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1955 Jerne postulated natural selection theory. Frank Macfarlane Burnet expended. 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Almost the same time, Porter isolated fragment of antigen binding (</a:t>
            </a:r>
            <a:r>
              <a:rPr lang="en-US" sz="1800" dirty="0" err="1"/>
              <a:t>Fab</a:t>
            </a:r>
            <a:r>
              <a:rPr lang="en-US" sz="1800" dirty="0"/>
              <a:t>) and fragment crystalline (</a:t>
            </a:r>
            <a:r>
              <a:rPr lang="en-US" sz="1800" dirty="0" err="1"/>
              <a:t>Fc</a:t>
            </a:r>
            <a:r>
              <a:rPr lang="en-US" sz="1800" dirty="0"/>
              <a:t>) from rabbit y-globulin.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1964 Littlefield developed a way to isolate hybrid cells from 2 parent cell lines using the hypoxanthine-</a:t>
            </a:r>
            <a:r>
              <a:rPr lang="en-US" sz="1800" dirty="0" err="1"/>
              <a:t>aminopterin</a:t>
            </a:r>
            <a:r>
              <a:rPr lang="en-US" sz="1800" dirty="0"/>
              <a:t>-</a:t>
            </a:r>
            <a:r>
              <a:rPr lang="en-US" sz="1800" dirty="0" err="1"/>
              <a:t>thymidine</a:t>
            </a:r>
            <a:r>
              <a:rPr lang="en-US" sz="1800" dirty="0"/>
              <a:t> (HAT) selection media. 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1975 Kohler and Milstein  provided the most outstanding proof of the </a:t>
            </a:r>
            <a:r>
              <a:rPr lang="en-US" sz="1800" dirty="0" err="1"/>
              <a:t>clonal</a:t>
            </a:r>
            <a:r>
              <a:rPr lang="en-US" sz="1800" dirty="0"/>
              <a:t> selection theory by fusion of normal and malignant cells.  This resulted in the first monoclonal antibodies, for which they received the Nobel Prize in 1984.</a:t>
            </a:r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4648200" cy="9144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rgbClr val="C00000"/>
                </a:solidFill>
              </a:rPr>
              <a:t>Hybridoma</a:t>
            </a:r>
            <a:r>
              <a:rPr lang="en-US" sz="3600" dirty="0" smtClean="0">
                <a:solidFill>
                  <a:srgbClr val="C00000"/>
                </a:solidFill>
              </a:rPr>
              <a:t> technology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95400"/>
            <a:ext cx="8136904" cy="487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technique of producing hybrid cell lines called “</a:t>
            </a:r>
            <a:r>
              <a:rPr lang="en-US" sz="2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hybridomas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the fusion of fusing a specific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antibody-producing lymphocyte B cell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a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myeloma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has an ability to grow in tissue culture </a:t>
            </a:r>
          </a:p>
          <a:p>
            <a:pPr algn="just">
              <a:spcAft>
                <a:spcPts val="600"/>
              </a:spcAf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Hydridoma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produce </a:t>
            </a:r>
            <a:r>
              <a:rPr lang="en-US" sz="24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produced that have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single specificity 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called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monoclonal antibodies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technique was discovered </a:t>
            </a:r>
            <a:r>
              <a:rPr lang="en-US" sz="24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Georges Kohler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West Germany, </a:t>
            </a:r>
            <a:r>
              <a:rPr lang="en-US" sz="2400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Cesal</a:t>
            </a:r>
            <a:r>
              <a:rPr lang="en-US" sz="24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Milstein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Argentina and </a:t>
            </a:r>
            <a:r>
              <a:rPr lang="en-US" sz="2400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Niels</a:t>
            </a:r>
            <a:r>
              <a:rPr lang="en-US" sz="24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Jerne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Denmark in 1975.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were awarded Nobel Prize for Physiology and Medicine the 1984 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4624"/>
            <a:ext cx="8540750" cy="1143000"/>
          </a:xfrm>
        </p:spPr>
        <p:txBody>
          <a:bodyPr/>
          <a:lstStyle/>
          <a:p>
            <a:r>
              <a:rPr lang="en-IN" dirty="0" smtClean="0"/>
              <a:t>Principal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196752"/>
            <a:ext cx="8540750" cy="4902423"/>
          </a:xfrm>
        </p:spPr>
        <p:txBody>
          <a:bodyPr/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is based on fusion between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myeoma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cell (malignant plasma cell) and spleen cell from suitable immunised animal.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Spleen can produce antibody but die in short period under culture condition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Myeloma cell are adapted to grow permanently in cell culture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Myeloma cells cannot synthesize antibodies as they lack HGPRT gene required for the synthesize the enzyme, hypoxanthine guanine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phosphoribosyl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transferase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azaquinine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resistant) or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thymidine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bromodeoxy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uridine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resistant)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Mutant myeloma cell can not grow in HAT (Hypoxanthine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Aminopterin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Thymidine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 medium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Only hybrid cell can grow in HAT medium and produce monoclonal antibody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434340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Method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105400" cy="3124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Immunization of a mouse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Isolation of B cells from the spleen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Cultivation of myeloma cells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Fusion of myeloma and B cells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Separation of cell 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Screening of suitable cell 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Arial Narrow" pitchFamily="34" charset="0"/>
              </a:rPr>
              <a:t>in vitro</a:t>
            </a:r>
            <a:r>
              <a:rPr lang="en-US" dirty="0" smtClean="0">
                <a:latin typeface="Arial Narrow" pitchFamily="34" charset="0"/>
              </a:rPr>
              <a:t> (a) or </a:t>
            </a:r>
            <a:r>
              <a:rPr lang="en-US" i="1" dirty="0" smtClean="0">
                <a:latin typeface="Arial Narrow" pitchFamily="34" charset="0"/>
              </a:rPr>
              <a:t>in vivo</a:t>
            </a:r>
            <a:r>
              <a:rPr lang="en-US" dirty="0" smtClean="0">
                <a:latin typeface="Arial Narrow" pitchFamily="34" charset="0"/>
              </a:rPr>
              <a:t> (b) multiplication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Harvesting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15362" name="Picture 2" descr="http://upload.wikimedia.org/wikipedia/commons/thumb/3/3f/Hybridoma_technology.png/250px-Hybridoma_technology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349311" y="0"/>
            <a:ext cx="379468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CDESIGNO</Template>
  <TotalTime>1033</TotalTime>
  <Words>796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诗情画意</vt:lpstr>
      <vt:lpstr>Slide 1</vt:lpstr>
      <vt:lpstr>antibody</vt:lpstr>
      <vt:lpstr>Monoclonal Antibodies</vt:lpstr>
      <vt:lpstr>The structure of antibodies</vt:lpstr>
      <vt:lpstr>Slide 5</vt:lpstr>
      <vt:lpstr>History of Mab development</vt:lpstr>
      <vt:lpstr>Hybridoma technology</vt:lpstr>
      <vt:lpstr>Principal</vt:lpstr>
      <vt:lpstr>Method</vt:lpstr>
      <vt:lpstr>Slide 10</vt:lpstr>
      <vt:lpstr>Fusion</vt:lpstr>
      <vt:lpstr>Selection and Storage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Dell</cp:lastModifiedBy>
  <cp:revision>70</cp:revision>
  <cp:lastPrinted>2009-04-22T19:24:48Z</cp:lastPrinted>
  <dcterms:created xsi:type="dcterms:W3CDTF">2009-04-22T19:24:48Z</dcterms:created>
  <dcterms:modified xsi:type="dcterms:W3CDTF">2020-04-25T06:18:47Z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