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3A53DD-25B5-45A6-9CE0-CE121F086D56}" type="slidenum">
              <a:rPr lang="en-ZA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924B78-DA17-4E1C-A32C-226C14BB042D}" type="slidenum">
              <a:rPr lang="en-ZA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06AC-3F70-4DE3-91C9-F29DE9517066}" type="datetimeFigureOut">
              <a:rPr lang="en-US" smtClean="0"/>
              <a:pPr/>
              <a:t>25-Apr-2020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477E-0ED6-4528-B349-15BF0FAAD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IN" dirty="0" smtClean="0"/>
              <a:t>VBC-321</a:t>
            </a:r>
            <a:br>
              <a:rPr lang="en-IN" dirty="0" smtClean="0"/>
            </a:br>
            <a:r>
              <a:rPr lang="en-IN" dirty="0" smtClean="0"/>
              <a:t>Animal Biotechnology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124200"/>
            <a:ext cx="6934200" cy="17526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Cloning and expression vector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b="1">
                <a:latin typeface="Arial" charset="0"/>
              </a:rPr>
              <a:t>MULTIPLE CLONING SITE</a:t>
            </a:r>
            <a:endParaRPr lang="en-GB" sz="4800" b="1">
              <a:latin typeface="Arial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305050"/>
            <a:ext cx="4032250" cy="3740150"/>
          </a:xfrm>
        </p:spPr>
        <p:txBody>
          <a:bodyPr/>
          <a:lstStyle/>
          <a:p>
            <a:r>
              <a:rPr lang="en-ZA" sz="2800" b="1"/>
              <a:t>Gene to be cloned can be introduced into the cloning vector at one of the restriction sites present in the polylinker</a:t>
            </a:r>
          </a:p>
        </p:txBody>
      </p:sp>
      <p:pic>
        <p:nvPicPr>
          <p:cNvPr id="30727" name="Picture 7" descr="cloning 00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73575" y="2565400"/>
            <a:ext cx="4670425" cy="30956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BR322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712968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npuc18_1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424936" cy="6192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b="1">
                <a:latin typeface="Arial" charset="0"/>
              </a:rPr>
              <a:t>BACTERIOPHAGE LAMBDA</a:t>
            </a:r>
            <a:endParaRPr lang="en-ZA" b="1"/>
          </a:p>
        </p:txBody>
      </p:sp>
      <p:pic>
        <p:nvPicPr>
          <p:cNvPr id="35858" name="Picture 18" descr="phage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3568" y="2371725"/>
            <a:ext cx="4271963" cy="3665538"/>
          </a:xfrm>
          <a:noFill/>
          <a:ln/>
        </p:spPr>
      </p:pic>
      <p:pic>
        <p:nvPicPr>
          <p:cNvPr id="35859" name="Picture 19" descr="ph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5088" y="1916113"/>
            <a:ext cx="3998912" cy="38893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b="1">
                <a:latin typeface="Arial" charset="0"/>
              </a:rPr>
              <a:t>COSMID VECTOR</a:t>
            </a:r>
            <a:endParaRPr lang="en-GB" sz="5400" b="1">
              <a:latin typeface="Arial" charset="0"/>
            </a:endParaRPr>
          </a:p>
        </p:txBody>
      </p:sp>
      <p:sp>
        <p:nvSpPr>
          <p:cNvPr id="10240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ZA" sz="2400" b="1"/>
              <a:t>Purpose:</a:t>
            </a:r>
            <a:br>
              <a:rPr lang="en-ZA" sz="2400" b="1"/>
            </a:br>
            <a:r>
              <a:rPr lang="en-ZA" sz="2400"/>
              <a:t>1. Clone large inserts of DNA: size ~ 45 kb</a:t>
            </a:r>
            <a:endParaRPr lang="en-ZA" sz="2400" b="1"/>
          </a:p>
          <a:p>
            <a:pPr>
              <a:lnSpc>
                <a:spcPct val="80000"/>
              </a:lnSpc>
            </a:pPr>
            <a:r>
              <a:rPr lang="en-ZA" sz="2400" b="1"/>
              <a:t>Features:</a:t>
            </a:r>
            <a:br>
              <a:rPr lang="en-ZA" sz="2400" b="1"/>
            </a:br>
            <a:r>
              <a:rPr lang="en-ZA" sz="2400"/>
              <a:t>Cosmids are Plasmids with one or two Lambda Cos sites.</a:t>
            </a:r>
          </a:p>
          <a:p>
            <a:pPr>
              <a:lnSpc>
                <a:spcPct val="80000"/>
              </a:lnSpc>
            </a:pPr>
            <a:r>
              <a:rPr lang="en-ZA" sz="2400"/>
              <a:t>Presence of the Cos site permits </a:t>
            </a:r>
            <a:r>
              <a:rPr lang="en-ZA" sz="2400" i="1"/>
              <a:t>in vitro</a:t>
            </a:r>
            <a:r>
              <a:rPr lang="en-ZA" sz="2400"/>
              <a:t> packaging of cosmid DNA into Lambda particles </a:t>
            </a:r>
          </a:p>
          <a:p>
            <a:pPr>
              <a:lnSpc>
                <a:spcPct val="80000"/>
              </a:lnSpc>
            </a:pPr>
            <a:endParaRPr lang="en-GB" sz="2000">
              <a:latin typeface="Arial" charset="0"/>
            </a:endParaRPr>
          </a:p>
        </p:txBody>
      </p:sp>
      <p:pic>
        <p:nvPicPr>
          <p:cNvPr id="10240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0175" y="2640013"/>
            <a:ext cx="3678238" cy="28686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b="1">
                <a:latin typeface="Arial" charset="0"/>
              </a:rPr>
              <a:t>COSMID VECTOR</a:t>
            </a:r>
            <a:endParaRPr lang="en-GB" sz="5400" b="1">
              <a:latin typeface="Arial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ZA" sz="2800">
                <a:latin typeface="Arial" charset="0"/>
              </a:rPr>
              <a:t>Thus, have some advantages of Lambda as Cloning Vehicle:</a:t>
            </a:r>
          </a:p>
          <a:p>
            <a:pPr>
              <a:lnSpc>
                <a:spcPct val="80000"/>
              </a:lnSpc>
            </a:pPr>
            <a:r>
              <a:rPr lang="en-ZA" sz="2800">
                <a:latin typeface="Arial" charset="0"/>
              </a:rPr>
              <a:t>Strong selection for cloning of large inserts</a:t>
            </a:r>
          </a:p>
          <a:p>
            <a:pPr>
              <a:lnSpc>
                <a:spcPct val="80000"/>
              </a:lnSpc>
            </a:pPr>
            <a:r>
              <a:rPr lang="en-ZA" sz="2800">
                <a:latin typeface="Arial" charset="0"/>
              </a:rPr>
              <a:t>Infection process rather than transformation for entry of chimeric DNA into </a:t>
            </a:r>
            <a:r>
              <a:rPr lang="en-ZA" sz="2800" i="1">
                <a:latin typeface="Arial" charset="0"/>
              </a:rPr>
              <a:t>E. coli</a:t>
            </a:r>
            <a:r>
              <a:rPr lang="en-ZA" sz="2800">
                <a:latin typeface="Arial" charset="0"/>
              </a:rPr>
              <a:t> host</a:t>
            </a:r>
          </a:p>
          <a:p>
            <a:pPr>
              <a:lnSpc>
                <a:spcPct val="80000"/>
              </a:lnSpc>
            </a:pPr>
            <a:r>
              <a:rPr lang="en-ZA" sz="2800">
                <a:latin typeface="Arial" charset="0"/>
              </a:rPr>
              <a:t>Maintain Cosmids as phage particles in solution</a:t>
            </a:r>
            <a:endParaRPr lang="en-ZA" sz="2800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ZA" sz="2800" b="1">
                <a:latin typeface="Arial" charset="0"/>
              </a:rPr>
              <a:t>But</a:t>
            </a:r>
            <a:r>
              <a:rPr lang="en-ZA" sz="2800">
                <a:latin typeface="Arial" charset="0"/>
              </a:rPr>
              <a:t> Cosmids are Plasmids:</a:t>
            </a:r>
            <a:br>
              <a:rPr lang="en-ZA" sz="2800">
                <a:latin typeface="Arial" charset="0"/>
              </a:rPr>
            </a:br>
            <a:r>
              <a:rPr lang="en-ZA" sz="2800">
                <a:latin typeface="Arial" charset="0"/>
              </a:rPr>
              <a:t>Thus do NOT form plaques but rather cloning proceeds via </a:t>
            </a:r>
            <a:r>
              <a:rPr lang="en-ZA" sz="2800" i="1">
                <a:latin typeface="Arial" charset="0"/>
              </a:rPr>
              <a:t>E. coli</a:t>
            </a:r>
            <a:r>
              <a:rPr lang="en-ZA" sz="2800">
                <a:latin typeface="Arial" charset="0"/>
              </a:rPr>
              <a:t> colony formation</a:t>
            </a:r>
            <a:br>
              <a:rPr lang="en-ZA" sz="2800">
                <a:latin typeface="Arial" charset="0"/>
              </a:rPr>
            </a:br>
            <a:endParaRPr lang="en-ZA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/>
              <a:t>Yeast Artificial Chromosomes</a:t>
            </a:r>
            <a:r>
              <a:rPr lang="en-ZA"/>
              <a:t> </a:t>
            </a:r>
          </a:p>
        </p:txBody>
      </p:sp>
      <p:pic>
        <p:nvPicPr>
          <p:cNvPr id="43014" name="Picture 6" descr="yac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340768"/>
            <a:ext cx="8136904" cy="475205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>
                <a:latin typeface="Arial" charset="0"/>
              </a:rPr>
              <a:t>Yeast Artificial Chromosomes</a:t>
            </a:r>
            <a:r>
              <a:rPr lang="en-ZA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ZA" sz="2800" b="1"/>
              <a:t>Purpose:</a:t>
            </a:r>
          </a:p>
          <a:p>
            <a:pPr>
              <a:lnSpc>
                <a:spcPct val="80000"/>
              </a:lnSpc>
            </a:pPr>
            <a:r>
              <a:rPr lang="en-ZA" sz="2800"/>
              <a:t>Cloning vehicles that propogate in eukaryotic cell hosts as eukaryotic Chromosomes</a:t>
            </a:r>
          </a:p>
          <a:p>
            <a:pPr>
              <a:lnSpc>
                <a:spcPct val="80000"/>
              </a:lnSpc>
            </a:pPr>
            <a:r>
              <a:rPr lang="en-ZA" sz="2800"/>
              <a:t>Clone </a:t>
            </a:r>
            <a:r>
              <a:rPr lang="en-ZA" sz="2800" b="1"/>
              <a:t>very</a:t>
            </a:r>
            <a:r>
              <a:rPr lang="en-ZA" sz="2800"/>
              <a:t> large inserts of DNA: 100 kb - 10 Mb</a:t>
            </a:r>
            <a:endParaRPr lang="en-ZA" sz="2800" b="1"/>
          </a:p>
          <a:p>
            <a:pPr>
              <a:lnSpc>
                <a:spcPct val="80000"/>
              </a:lnSpc>
            </a:pPr>
            <a:r>
              <a:rPr lang="en-ZA" sz="2800" b="1"/>
              <a:t>Features:</a:t>
            </a:r>
            <a:br>
              <a:rPr lang="en-ZA" sz="2800" b="1"/>
            </a:br>
            <a:r>
              <a:rPr lang="en-ZA" sz="2800"/>
              <a:t>YAC cloning vehicles are plasmids </a:t>
            </a:r>
            <a:br>
              <a:rPr lang="en-ZA" sz="2800"/>
            </a:br>
            <a:r>
              <a:rPr lang="en-ZA" sz="2800"/>
              <a:t>Final chimeric DNA is a linear DNA molecule with telomeric ends: </a:t>
            </a:r>
            <a:r>
              <a:rPr lang="en-ZA" sz="2800" b="1"/>
              <a:t>Artificial Chromosome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ZA" b="1"/>
              <a:t>Additional features:</a:t>
            </a:r>
          </a:p>
          <a:p>
            <a:pPr>
              <a:lnSpc>
                <a:spcPct val="90000"/>
              </a:lnSpc>
            </a:pPr>
            <a:r>
              <a:rPr lang="en-ZA"/>
              <a:t>Often have a selection for an insert</a:t>
            </a:r>
          </a:p>
          <a:p>
            <a:pPr>
              <a:lnSpc>
                <a:spcPct val="90000"/>
              </a:lnSpc>
            </a:pPr>
            <a:r>
              <a:rPr lang="en-ZA"/>
              <a:t>YAC cloning vehicles often have a bacterial origin of DNA replication (</a:t>
            </a:r>
            <a:r>
              <a:rPr lang="en-ZA" b="1"/>
              <a:t>ori</a:t>
            </a:r>
            <a:r>
              <a:rPr lang="en-ZA"/>
              <a:t>) and a selection marker for propogation of the YAC through bacteria.</a:t>
            </a:r>
          </a:p>
          <a:p>
            <a:pPr>
              <a:lnSpc>
                <a:spcPct val="90000"/>
              </a:lnSpc>
            </a:pPr>
            <a:r>
              <a:rPr lang="en-ZA"/>
              <a:t>The YAC can use both yeast and bacteria as a host</a:t>
            </a:r>
          </a:p>
          <a:p>
            <a:pPr>
              <a:lnSpc>
                <a:spcPct val="90000"/>
              </a:lnSpc>
            </a:pPr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b="1">
                <a:latin typeface="Arial" charset="0"/>
              </a:rPr>
              <a:t>PACs and BACs</a:t>
            </a:r>
            <a:r>
              <a:rPr lang="en-ZA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017713"/>
            <a:ext cx="4452938" cy="4435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ZA" sz="2000" b="1">
                <a:latin typeface="Arial" charset="0"/>
              </a:rPr>
              <a:t>PACs - P1-derived Artificial Chromosomes</a:t>
            </a:r>
          </a:p>
          <a:p>
            <a:pPr>
              <a:lnSpc>
                <a:spcPct val="80000"/>
              </a:lnSpc>
            </a:pPr>
            <a:r>
              <a:rPr lang="en-ZA" sz="2000" b="1" i="1">
                <a:latin typeface="Arial" charset="0"/>
              </a:rPr>
              <a:t>E. coli</a:t>
            </a:r>
            <a:r>
              <a:rPr lang="en-ZA" sz="2000" b="1">
                <a:latin typeface="Arial" charset="0"/>
              </a:rPr>
              <a:t> bacteriophage P1 is similar to phage lambda in that it can exist in </a:t>
            </a:r>
            <a:r>
              <a:rPr lang="en-ZA" sz="2000" b="1" i="1">
                <a:latin typeface="Arial" charset="0"/>
              </a:rPr>
              <a:t>E. coli</a:t>
            </a:r>
            <a:r>
              <a:rPr lang="en-ZA" sz="2000" b="1">
                <a:latin typeface="Arial" charset="0"/>
              </a:rPr>
              <a:t> in a prophage state.</a:t>
            </a:r>
          </a:p>
          <a:p>
            <a:pPr>
              <a:lnSpc>
                <a:spcPct val="80000"/>
              </a:lnSpc>
            </a:pPr>
            <a:r>
              <a:rPr lang="en-ZA" sz="2000" b="1">
                <a:latin typeface="Arial" charset="0"/>
              </a:rPr>
              <a:t>Exists in the </a:t>
            </a:r>
            <a:r>
              <a:rPr lang="en-ZA" sz="2000" b="1" i="1">
                <a:latin typeface="Arial" charset="0"/>
              </a:rPr>
              <a:t>E. coli</a:t>
            </a:r>
            <a:r>
              <a:rPr lang="en-ZA" sz="2000" b="1">
                <a:latin typeface="Arial" charset="0"/>
              </a:rPr>
              <a:t> cell as a plasmid, NOT integrated into the </a:t>
            </a:r>
            <a:r>
              <a:rPr lang="en-ZA" sz="2000" b="1" i="1">
                <a:latin typeface="Arial" charset="0"/>
              </a:rPr>
              <a:t>E. coli</a:t>
            </a:r>
            <a:r>
              <a:rPr lang="en-ZA" sz="2000" b="1">
                <a:latin typeface="Arial" charset="0"/>
              </a:rPr>
              <a:t> chromosome. </a:t>
            </a:r>
          </a:p>
          <a:p>
            <a:pPr>
              <a:lnSpc>
                <a:spcPct val="80000"/>
              </a:lnSpc>
            </a:pPr>
            <a:r>
              <a:rPr lang="en-ZA" sz="2000" b="1">
                <a:latin typeface="Arial" charset="0"/>
              </a:rPr>
              <a:t> P1 cloning vehicles have been constructed that permit cloning of large DNA fragments- few hundred kb of DNA</a:t>
            </a:r>
          </a:p>
          <a:p>
            <a:pPr>
              <a:lnSpc>
                <a:spcPct val="80000"/>
              </a:lnSpc>
            </a:pPr>
            <a:r>
              <a:rPr lang="en-ZA" sz="2000" b="1">
                <a:latin typeface="Arial" charset="0"/>
              </a:rPr>
              <a:t>Cloning and propogation of the chimeric DNA as a P1 plasmid inside </a:t>
            </a:r>
            <a:r>
              <a:rPr lang="en-ZA" sz="2000" b="1" i="1">
                <a:latin typeface="Arial" charset="0"/>
              </a:rPr>
              <a:t>E. coli</a:t>
            </a:r>
            <a:r>
              <a:rPr lang="en-ZA" sz="2000" b="1">
                <a:latin typeface="Arial" charset="0"/>
              </a:rPr>
              <a:t> cells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2017713"/>
            <a:ext cx="3951288" cy="4579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ZA" sz="2000" b="1">
                <a:latin typeface="Arial" charset="0"/>
              </a:rPr>
              <a:t>BACs - Bacterial Artificial Chromosomes</a:t>
            </a:r>
          </a:p>
          <a:p>
            <a:pPr>
              <a:lnSpc>
                <a:spcPct val="90000"/>
              </a:lnSpc>
            </a:pPr>
            <a:r>
              <a:rPr lang="en-ZA" sz="2000" b="1">
                <a:latin typeface="Arial" charset="0"/>
              </a:rPr>
              <a:t>These chimeric DNA molecules use a naturally-occurring low-copy number bacterial plasmid origin of replication, such as that of F-plasmid in </a:t>
            </a:r>
            <a:r>
              <a:rPr lang="en-ZA" sz="2000" b="1" i="1">
                <a:latin typeface="Arial" charset="0"/>
              </a:rPr>
              <a:t>E. coli</a:t>
            </a:r>
            <a:r>
              <a:rPr lang="en-ZA" sz="2000" b="1">
                <a:latin typeface="Arial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ZA" sz="2000" b="1">
                <a:latin typeface="Arial" charset="0"/>
              </a:rPr>
              <a:t>Can be cloned as a plasmid in a bacterial host, and its natural stability generally permits cloning of large pieces of insert DNA, i.e. up to a few hundred kb of DNA.</a:t>
            </a:r>
          </a:p>
          <a:p>
            <a:pPr>
              <a:lnSpc>
                <a:spcPct val="90000"/>
              </a:lnSpc>
            </a:pPr>
            <a:endParaRPr lang="en-GB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solidFill>
                  <a:srgbClr val="FF0000"/>
                </a:solidFill>
              </a:rPr>
              <a:t>Cloning Vector- </a:t>
            </a:r>
            <a:r>
              <a:rPr lang="en-IN" dirty="0" smtClean="0"/>
              <a:t>A Vector that is used predominantly for efficient molecular cloning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Expression Vector- </a:t>
            </a:r>
            <a:r>
              <a:rPr lang="en-IN" dirty="0" smtClean="0"/>
              <a:t>A Vector that is used for expressing a gene contained within the cloned DNA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b="1">
                <a:latin typeface="Arial" charset="0"/>
              </a:rPr>
              <a:t>RETROVIRAL VECTORS</a:t>
            </a:r>
            <a:endParaRPr lang="en-GB" sz="4800" b="1">
              <a:latin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ZA" sz="2400">
                <a:latin typeface="Arial" charset="0"/>
              </a:rPr>
              <a:t>Retroviral vectors are used to introduce new or altered genes into the genomes of human and animal cells.</a:t>
            </a:r>
          </a:p>
          <a:p>
            <a:pPr>
              <a:lnSpc>
                <a:spcPct val="80000"/>
              </a:lnSpc>
            </a:pPr>
            <a:r>
              <a:rPr lang="en-ZA" sz="2400">
                <a:latin typeface="Arial" charset="0"/>
              </a:rPr>
              <a:t>Retroviruses are RNA viruses. </a:t>
            </a:r>
          </a:p>
          <a:p>
            <a:pPr>
              <a:lnSpc>
                <a:spcPct val="80000"/>
              </a:lnSpc>
            </a:pPr>
            <a:r>
              <a:rPr lang="en-ZA" sz="2400">
                <a:latin typeface="Arial" charset="0"/>
              </a:rPr>
              <a:t>The viral RNA is converted into DNA by the viral reverse transcriptase and then is efficiently integrated into the host genome</a:t>
            </a:r>
          </a:p>
          <a:p>
            <a:pPr>
              <a:lnSpc>
                <a:spcPct val="80000"/>
              </a:lnSpc>
            </a:pPr>
            <a:r>
              <a:rPr lang="en-ZA" sz="2400">
                <a:latin typeface="Arial" charset="0"/>
              </a:rPr>
              <a:t>Any foreign or mutated host gene introduced into the retroviral genome will be integrated into the host chromosome and can reside there practically indefinitely. </a:t>
            </a:r>
          </a:p>
          <a:p>
            <a:pPr>
              <a:lnSpc>
                <a:spcPct val="80000"/>
              </a:lnSpc>
            </a:pPr>
            <a:r>
              <a:rPr lang="en-ZA" sz="2400">
                <a:latin typeface="Arial" charset="0"/>
              </a:rPr>
              <a:t>Retroviral vectors are widely used to study oncogenes and other human genes.</a:t>
            </a:r>
          </a:p>
          <a:p>
            <a:pPr>
              <a:lnSpc>
                <a:spcPct val="80000"/>
              </a:lnSpc>
            </a:pPr>
            <a:endParaRPr lang="en-ZA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800" b="1">
                <a:latin typeface="Arial" charset="0"/>
              </a:rPr>
              <a:t>Types of expression systems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ZA" sz="2400" b="1" dirty="0"/>
          </a:p>
          <a:p>
            <a:pPr>
              <a:lnSpc>
                <a:spcPct val="80000"/>
              </a:lnSpc>
            </a:pPr>
            <a:r>
              <a:rPr lang="en-ZA" sz="2400" dirty="0"/>
              <a:t>Bacterial:  plasmids, </a:t>
            </a:r>
            <a:r>
              <a:rPr lang="en-ZA" sz="2400" dirty="0" err="1"/>
              <a:t>phages</a:t>
            </a:r>
            <a:r>
              <a:rPr lang="en-ZA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ZA" sz="2400" dirty="0"/>
              <a:t>Yeast:  expression vectors:  plasmids, yeast </a:t>
            </a:r>
            <a:r>
              <a:rPr lang="en-ZA" sz="2400" dirty="0" err="1"/>
              <a:t>artifical</a:t>
            </a:r>
            <a:r>
              <a:rPr lang="en-ZA" sz="2400" dirty="0"/>
              <a:t> chromosomes (YACs) </a:t>
            </a:r>
          </a:p>
          <a:p>
            <a:pPr>
              <a:lnSpc>
                <a:spcPct val="80000"/>
              </a:lnSpc>
            </a:pPr>
            <a:r>
              <a:rPr lang="en-ZA" sz="2400" dirty="0"/>
              <a:t>Insect cells:  </a:t>
            </a:r>
            <a:r>
              <a:rPr lang="en-ZA" sz="2400" dirty="0" err="1"/>
              <a:t>baculovirus</a:t>
            </a:r>
            <a:r>
              <a:rPr lang="en-ZA" sz="2400" dirty="0"/>
              <a:t>, plasmids </a:t>
            </a:r>
          </a:p>
          <a:p>
            <a:pPr>
              <a:lnSpc>
                <a:spcPct val="80000"/>
              </a:lnSpc>
            </a:pPr>
            <a:r>
              <a:rPr lang="en-ZA" sz="2400" dirty="0"/>
              <a:t>Mammalian: </a:t>
            </a:r>
          </a:p>
          <a:p>
            <a:pPr lvl="1">
              <a:lnSpc>
                <a:spcPct val="80000"/>
              </a:lnSpc>
            </a:pPr>
            <a:r>
              <a:rPr lang="en-ZA" sz="2000" dirty="0"/>
              <a:t>viral expression vectors (gene therapy): </a:t>
            </a:r>
          </a:p>
          <a:p>
            <a:pPr lvl="2">
              <a:lnSpc>
                <a:spcPct val="80000"/>
              </a:lnSpc>
            </a:pPr>
            <a:r>
              <a:rPr lang="en-ZA" sz="1800" dirty="0"/>
              <a:t>SV40 </a:t>
            </a:r>
          </a:p>
          <a:p>
            <a:pPr lvl="2">
              <a:lnSpc>
                <a:spcPct val="80000"/>
              </a:lnSpc>
            </a:pPr>
            <a:r>
              <a:rPr lang="en-ZA" sz="1800" dirty="0" err="1"/>
              <a:t>vaccinia</a:t>
            </a:r>
            <a:r>
              <a:rPr lang="en-ZA" sz="1800" dirty="0"/>
              <a:t> virus </a:t>
            </a:r>
          </a:p>
          <a:p>
            <a:pPr lvl="2">
              <a:lnSpc>
                <a:spcPct val="80000"/>
              </a:lnSpc>
            </a:pPr>
            <a:r>
              <a:rPr lang="en-ZA" sz="1800" dirty="0"/>
              <a:t>adenovirus </a:t>
            </a:r>
          </a:p>
          <a:p>
            <a:pPr lvl="2">
              <a:lnSpc>
                <a:spcPct val="80000"/>
              </a:lnSpc>
            </a:pPr>
            <a:r>
              <a:rPr lang="en-ZA" sz="1800" dirty="0"/>
              <a:t>retrovirus </a:t>
            </a:r>
          </a:p>
          <a:p>
            <a:pPr>
              <a:lnSpc>
                <a:spcPct val="80000"/>
              </a:lnSpc>
            </a:pPr>
            <a:endParaRPr lang="en-ZA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b="1">
                <a:latin typeface="Arial" charset="0"/>
              </a:rPr>
              <a:t>EXPRESSION VECTORS</a:t>
            </a:r>
            <a:endParaRPr lang="en-GB" sz="4800" b="1">
              <a:latin typeface="Arial" charset="0"/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r>
              <a:rPr lang="en-ZA" b="1">
                <a:latin typeface="Arial" charset="0"/>
              </a:rPr>
              <a:t>Allows a cloned segment of DNA to be translated into protein inside a bacterial or eukaryotic cell.</a:t>
            </a:r>
          </a:p>
          <a:p>
            <a:r>
              <a:rPr lang="en-ZA" b="1">
                <a:latin typeface="Arial" charset="0"/>
              </a:rPr>
              <a:t>Vectors will contain the ff:</a:t>
            </a:r>
          </a:p>
          <a:p>
            <a:r>
              <a:rPr lang="en-ZA" b="1" i="1">
                <a:latin typeface="Arial" charset="0"/>
              </a:rPr>
              <a:t>(a) in vivo</a:t>
            </a:r>
            <a:r>
              <a:rPr lang="en-ZA" b="1">
                <a:latin typeface="Arial" charset="0"/>
              </a:rPr>
              <a:t> promoter</a:t>
            </a:r>
          </a:p>
          <a:p>
            <a:r>
              <a:rPr lang="en-ZA" b="1">
                <a:latin typeface="Arial" charset="0"/>
              </a:rPr>
              <a:t>(b) Ampicillin selection</a:t>
            </a:r>
          </a:p>
          <a:p>
            <a:r>
              <a:rPr lang="en-ZA" b="1">
                <a:latin typeface="Arial" charset="0"/>
              </a:rPr>
              <a:t>(c) Sequencing primers</a:t>
            </a:r>
            <a:endParaRPr lang="en-ZA" b="1" i="1">
              <a:latin typeface="Arial" charset="0"/>
            </a:endParaRPr>
          </a:p>
          <a:p>
            <a:endParaRPr lang="en-GB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b="1">
                <a:latin typeface="Arial" charset="0"/>
              </a:rPr>
              <a:t>EXPRESSION VECTORS</a:t>
            </a:r>
            <a:endParaRPr lang="en-GB" sz="4800" b="1">
              <a:latin typeface="Arial" charset="0"/>
            </a:endParaRP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r>
              <a:rPr lang="en-US" sz="3600"/>
              <a:t>Produces large amounts of a specific protein</a:t>
            </a:r>
          </a:p>
          <a:p>
            <a:r>
              <a:rPr lang="en-US" sz="3600"/>
              <a:t>Permits studies of the structure and function of proteins</a:t>
            </a:r>
          </a:p>
          <a:p>
            <a:r>
              <a:rPr lang="en-US" sz="3600"/>
              <a:t>Can be useful when proteins are rare cellular components or difficult to isolate</a:t>
            </a:r>
          </a:p>
          <a:p>
            <a:endParaRPr lang="en-GB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000" b="1">
                <a:latin typeface="Arial" charset="0"/>
              </a:rPr>
              <a:t>Common problems with bacterial expression systems</a:t>
            </a:r>
            <a:r>
              <a:rPr lang="en-ZA" sz="400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ZA" sz="2000">
                <a:latin typeface="Arial" charset="0"/>
              </a:rPr>
              <a:t>Low expression levels: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2000">
                <a:latin typeface="Arial" charset="0"/>
              </a:rPr>
              <a:t>	 </a:t>
            </a:r>
            <a:r>
              <a:rPr lang="en-ZA" sz="2000">
                <a:solidFill>
                  <a:schemeClr val="hlink"/>
                </a:solidFill>
                <a:latin typeface="Arial" charset="0"/>
                <a:cs typeface="Arial" charset="0"/>
              </a:rPr>
              <a:t>▪</a:t>
            </a:r>
            <a:r>
              <a:rPr lang="en-ZA" sz="2000">
                <a:latin typeface="Arial" charset="0"/>
                <a:cs typeface="Arial" charset="0"/>
              </a:rPr>
              <a:t>  </a:t>
            </a:r>
            <a:r>
              <a:rPr lang="en-ZA" sz="2000">
                <a:latin typeface="Arial" charset="0"/>
              </a:rPr>
              <a:t>change promoter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2000">
                <a:solidFill>
                  <a:schemeClr val="hlink"/>
                </a:solidFill>
                <a:latin typeface="Arial" charset="0"/>
              </a:rPr>
              <a:t>	 </a:t>
            </a:r>
            <a:r>
              <a:rPr lang="en-ZA" sz="2000">
                <a:solidFill>
                  <a:schemeClr val="hlink"/>
                </a:solidFill>
                <a:latin typeface="Arial" charset="0"/>
                <a:cs typeface="Arial" charset="0"/>
              </a:rPr>
              <a:t>▪</a:t>
            </a:r>
            <a:r>
              <a:rPr lang="en-ZA" sz="2000">
                <a:latin typeface="Arial" charset="0"/>
                <a:cs typeface="Arial" charset="0"/>
              </a:rPr>
              <a:t>  </a:t>
            </a:r>
            <a:r>
              <a:rPr lang="en-ZA" sz="2000">
                <a:latin typeface="Arial" charset="0"/>
              </a:rPr>
              <a:t>change plasmid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2000">
                <a:latin typeface="Arial" charset="0"/>
              </a:rPr>
              <a:t>	 </a:t>
            </a:r>
            <a:r>
              <a:rPr lang="en-ZA" sz="2000">
                <a:solidFill>
                  <a:schemeClr val="hlink"/>
                </a:solidFill>
                <a:latin typeface="Arial" charset="0"/>
                <a:cs typeface="Arial" charset="0"/>
              </a:rPr>
              <a:t>▪ </a:t>
            </a:r>
            <a:r>
              <a:rPr lang="en-ZA" sz="2000">
                <a:latin typeface="Arial" charset="0"/>
                <a:cs typeface="Arial" charset="0"/>
              </a:rPr>
              <a:t> </a:t>
            </a:r>
            <a:r>
              <a:rPr lang="en-ZA" sz="2000">
                <a:latin typeface="Arial" charset="0"/>
              </a:rPr>
              <a:t>change cell type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2000">
                <a:latin typeface="Arial" charset="0"/>
              </a:rPr>
              <a:t>	 </a:t>
            </a:r>
            <a:r>
              <a:rPr lang="en-ZA" sz="2000">
                <a:solidFill>
                  <a:schemeClr val="hlink"/>
                </a:solidFill>
                <a:latin typeface="Arial" charset="0"/>
                <a:cs typeface="Arial" charset="0"/>
              </a:rPr>
              <a:t>▪ </a:t>
            </a:r>
            <a:r>
              <a:rPr lang="en-ZA" sz="2000">
                <a:latin typeface="Arial" charset="0"/>
                <a:cs typeface="Arial" charset="0"/>
              </a:rPr>
              <a:t> </a:t>
            </a:r>
            <a:r>
              <a:rPr lang="en-ZA" sz="2000">
                <a:latin typeface="Arial" charset="0"/>
              </a:rPr>
              <a:t>add rare tRNAs for rare codons on second plasmid </a:t>
            </a:r>
          </a:p>
          <a:p>
            <a:pPr>
              <a:lnSpc>
                <a:spcPct val="80000"/>
              </a:lnSpc>
            </a:pPr>
            <a:r>
              <a:rPr lang="en-ZA" sz="2000">
                <a:latin typeface="Arial" charset="0"/>
              </a:rPr>
              <a:t>Severe protein degradation: </a:t>
            </a:r>
          </a:p>
          <a:p>
            <a:pPr lvl="1">
              <a:lnSpc>
                <a:spcPct val="80000"/>
              </a:lnSpc>
            </a:pPr>
            <a:r>
              <a:rPr lang="en-ZA" sz="2000">
                <a:latin typeface="Arial" charset="0"/>
              </a:rPr>
              <a:t>use proteasome inhibitors and other protease inhibitors </a:t>
            </a:r>
          </a:p>
          <a:p>
            <a:pPr lvl="1">
              <a:lnSpc>
                <a:spcPct val="80000"/>
              </a:lnSpc>
            </a:pPr>
            <a:r>
              <a:rPr lang="en-ZA" sz="2000">
                <a:latin typeface="Arial" charset="0"/>
              </a:rPr>
              <a:t>try induction at lower temperature </a:t>
            </a:r>
          </a:p>
          <a:p>
            <a:pPr>
              <a:lnSpc>
                <a:spcPct val="80000"/>
              </a:lnSpc>
            </a:pPr>
            <a:r>
              <a:rPr lang="en-ZA" sz="2000">
                <a:latin typeface="Arial" charset="0"/>
              </a:rPr>
              <a:t>Missing post-translational modification:  co-express with kinases etc. </a:t>
            </a:r>
          </a:p>
          <a:p>
            <a:pPr>
              <a:lnSpc>
                <a:spcPct val="80000"/>
              </a:lnSpc>
            </a:pPr>
            <a:r>
              <a:rPr lang="en-ZA" sz="2000">
                <a:latin typeface="Arial" charset="0"/>
              </a:rPr>
              <a:t>Glycosylation will not be carried out: </a:t>
            </a:r>
          </a:p>
          <a:p>
            <a:pPr lvl="1">
              <a:lnSpc>
                <a:spcPct val="80000"/>
              </a:lnSpc>
            </a:pPr>
            <a:r>
              <a:rPr lang="en-ZA" sz="2000">
                <a:latin typeface="Arial" charset="0"/>
              </a:rPr>
              <a:t>use yeast or mammalian expression system </a:t>
            </a:r>
          </a:p>
          <a:p>
            <a:pPr>
              <a:lnSpc>
                <a:spcPct val="80000"/>
              </a:lnSpc>
            </a:pPr>
            <a:r>
              <a:rPr lang="en-ZA" sz="2000">
                <a:latin typeface="Arial" charset="0"/>
              </a:rPr>
              <a:t>Misfolded protein (inclusion bodies): </a:t>
            </a:r>
          </a:p>
          <a:p>
            <a:pPr lvl="1">
              <a:lnSpc>
                <a:spcPct val="80000"/>
              </a:lnSpc>
            </a:pPr>
            <a:r>
              <a:rPr lang="en-ZA" sz="2000">
                <a:latin typeface="Arial" charset="0"/>
              </a:rPr>
              <a:t>co-express with GroEL, a chaperone </a:t>
            </a:r>
          </a:p>
          <a:p>
            <a:pPr lvl="1">
              <a:lnSpc>
                <a:spcPct val="80000"/>
              </a:lnSpc>
            </a:pPr>
            <a:r>
              <a:rPr lang="en-ZA" sz="2000">
                <a:latin typeface="Arial" charset="0"/>
              </a:rPr>
              <a:t>try refolding buffers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ZA" sz="200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ZA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b="1">
                <a:latin typeface="Arial" charset="0"/>
              </a:rPr>
              <a:t>SHUTTLE VECTORS</a:t>
            </a:r>
            <a:endParaRPr lang="en-GB" sz="5400" b="1">
              <a:latin typeface="Arial" charset="0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ZA" sz="2800" b="1"/>
              <a:t>Shuttle vectors can replicate in two different organisms, e.g. bacteria and yeast, or mammalian cells and bacteria.  </a:t>
            </a:r>
          </a:p>
          <a:p>
            <a:pPr>
              <a:lnSpc>
                <a:spcPct val="80000"/>
              </a:lnSpc>
            </a:pPr>
            <a:r>
              <a:rPr lang="en-ZA" sz="2800" b="1"/>
              <a:t>They have the appropriate origins of replication.  </a:t>
            </a:r>
          </a:p>
          <a:p>
            <a:pPr>
              <a:lnSpc>
                <a:spcPct val="80000"/>
              </a:lnSpc>
            </a:pPr>
            <a:r>
              <a:rPr lang="en-ZA" sz="2800" b="1"/>
              <a:t>Hence one can clone a gene in bacteria, maybe modify it or mutate it in bacteria, and test its function by introducing it into yeast or animal cells.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280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b="1">
                <a:latin typeface="Arial" charset="0"/>
              </a:rPr>
              <a:t>CLONING VECTORS</a:t>
            </a:r>
            <a:endParaRPr lang="en-GB" sz="5400" b="1">
              <a:latin typeface="Arial" charset="0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776"/>
            <a:ext cx="8775700" cy="49418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2400" b="1" dirty="0" smtClean="0">
                <a:latin typeface="Arial" charset="0"/>
              </a:rPr>
              <a:t>     </a:t>
            </a:r>
            <a:endParaRPr lang="en-ZA" sz="24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2400" b="1" dirty="0">
                <a:latin typeface="Arial" charset="0"/>
              </a:rPr>
              <a:t>     </a:t>
            </a:r>
            <a:r>
              <a:rPr lang="en-ZA" sz="2400" b="1" dirty="0">
                <a:solidFill>
                  <a:schemeClr val="tx2"/>
                </a:solidFill>
                <a:latin typeface="Arial" charset="0"/>
              </a:rPr>
              <a:t>Cloning vectors share four common properties</a:t>
            </a:r>
            <a:r>
              <a:rPr lang="en-ZA" sz="2400" b="1" dirty="0">
                <a:latin typeface="Arial" charset="0"/>
              </a:rPr>
              <a:t>:</a:t>
            </a:r>
            <a:br>
              <a:rPr lang="en-ZA" sz="2400" b="1" dirty="0">
                <a:latin typeface="Arial" charset="0"/>
              </a:rPr>
            </a:br>
            <a:endParaRPr lang="en-ZA" sz="24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2400" b="1" dirty="0">
                <a:latin typeface="Arial" charset="0"/>
              </a:rPr>
              <a:t>     1. Ability to promote autonomous </a:t>
            </a:r>
            <a:r>
              <a:rPr lang="en-ZA" sz="2400" b="1" dirty="0" smtClean="0">
                <a:latin typeface="Arial" charset="0"/>
              </a:rPr>
              <a:t>replication</a:t>
            </a:r>
            <a:r>
              <a:rPr lang="en-ZA" sz="2400" b="1" dirty="0">
                <a:latin typeface="Arial" charset="0"/>
              </a:rPr>
              <a:t/>
            </a:r>
            <a:br>
              <a:rPr lang="en-ZA" sz="2400" b="1" dirty="0">
                <a:latin typeface="Arial" charset="0"/>
              </a:rPr>
            </a:br>
            <a:r>
              <a:rPr lang="en-ZA" sz="2400" b="1" dirty="0">
                <a:latin typeface="Arial" charset="0"/>
              </a:rPr>
              <a:t/>
            </a:r>
            <a:br>
              <a:rPr lang="en-ZA" sz="2400" b="1" dirty="0">
                <a:latin typeface="Arial" charset="0"/>
              </a:rPr>
            </a:br>
            <a:r>
              <a:rPr lang="en-ZA" sz="2400" b="1" dirty="0">
                <a:latin typeface="Arial" charset="0"/>
              </a:rPr>
              <a:t>2. Contain a genetic marker (usually dominant) for </a:t>
            </a:r>
            <a:r>
              <a:rPr lang="en-ZA" sz="2400" b="1" dirty="0" smtClean="0">
                <a:latin typeface="Arial" charset="0"/>
              </a:rPr>
              <a:t>selection</a:t>
            </a:r>
            <a:r>
              <a:rPr lang="en-ZA" sz="2400" b="1" dirty="0">
                <a:latin typeface="Arial" charset="0"/>
              </a:rPr>
              <a:t/>
            </a:r>
            <a:br>
              <a:rPr lang="en-ZA" sz="2400" b="1" dirty="0">
                <a:latin typeface="Arial" charset="0"/>
              </a:rPr>
            </a:br>
            <a:r>
              <a:rPr lang="en-ZA" sz="2400" b="1" dirty="0">
                <a:latin typeface="Arial" charset="0"/>
              </a:rPr>
              <a:t/>
            </a:r>
            <a:br>
              <a:rPr lang="en-ZA" sz="2400" b="1" dirty="0">
                <a:latin typeface="Arial" charset="0"/>
              </a:rPr>
            </a:br>
            <a:r>
              <a:rPr lang="en-ZA" sz="2400" b="1" dirty="0">
                <a:latin typeface="Arial" charset="0"/>
              </a:rPr>
              <a:t>3. Unique restriction sites to facilitate cloning of insert </a:t>
            </a:r>
            <a:r>
              <a:rPr lang="en-ZA" sz="2400" b="1" dirty="0" smtClean="0">
                <a:latin typeface="Arial" charset="0"/>
              </a:rPr>
              <a:t>DNA</a:t>
            </a:r>
            <a:r>
              <a:rPr lang="en-ZA" sz="2400" b="1" dirty="0">
                <a:latin typeface="Arial" charset="0"/>
              </a:rPr>
              <a:t/>
            </a:r>
            <a:br>
              <a:rPr lang="en-ZA" sz="2400" b="1" dirty="0">
                <a:latin typeface="Arial" charset="0"/>
              </a:rPr>
            </a:br>
            <a:r>
              <a:rPr lang="en-ZA" sz="2400" b="1" dirty="0">
                <a:latin typeface="Arial" charset="0"/>
              </a:rPr>
              <a:t/>
            </a:r>
            <a:br>
              <a:rPr lang="en-ZA" sz="2400" b="1" dirty="0">
                <a:latin typeface="Arial" charset="0"/>
              </a:rPr>
            </a:br>
            <a:r>
              <a:rPr lang="en-ZA" sz="2400" b="1" dirty="0">
                <a:latin typeface="Arial" charset="0"/>
              </a:rPr>
              <a:t>4. Minimum amount of nonessential DNA to optimize </a:t>
            </a:r>
            <a:r>
              <a:rPr lang="en-ZA" sz="2400" b="1" dirty="0" smtClean="0">
                <a:latin typeface="Arial" charset="0"/>
              </a:rPr>
              <a:t>cloning</a:t>
            </a:r>
            <a:r>
              <a:rPr lang="en-ZA" sz="2400" b="1" dirty="0">
                <a:latin typeface="Arial" charset="0"/>
              </a:rPr>
              <a:t/>
            </a:r>
            <a:br>
              <a:rPr lang="en-ZA" sz="2400" b="1" dirty="0">
                <a:latin typeface="Arial" charset="0"/>
              </a:rPr>
            </a:br>
            <a:endParaRPr lang="en-GB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cloning vector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Plasmid</a:t>
            </a:r>
          </a:p>
          <a:p>
            <a:r>
              <a:rPr lang="en-IN" dirty="0" smtClean="0"/>
              <a:t>Bacteriophage Lambda</a:t>
            </a:r>
          </a:p>
          <a:p>
            <a:r>
              <a:rPr lang="en-IN" dirty="0" err="1" smtClean="0"/>
              <a:t>Cosmid</a:t>
            </a:r>
            <a:endParaRPr lang="en-IN" dirty="0" smtClean="0"/>
          </a:p>
          <a:p>
            <a:r>
              <a:rPr lang="en-IN" dirty="0" smtClean="0"/>
              <a:t>M13</a:t>
            </a:r>
          </a:p>
          <a:p>
            <a:r>
              <a:rPr lang="en-IN" dirty="0" err="1" smtClean="0"/>
              <a:t>Phagemid</a:t>
            </a:r>
            <a:endParaRPr lang="en-IN" dirty="0" smtClean="0"/>
          </a:p>
          <a:p>
            <a:r>
              <a:rPr lang="en-IN" dirty="0" smtClean="0"/>
              <a:t>P1- derived Artificial Chromosome (PAC)</a:t>
            </a:r>
          </a:p>
          <a:p>
            <a:r>
              <a:rPr lang="en-IN" dirty="0" smtClean="0"/>
              <a:t>Bacterial Artificial Chromosome (BAC)</a:t>
            </a:r>
          </a:p>
          <a:p>
            <a:r>
              <a:rPr lang="en-IN" dirty="0" smtClean="0"/>
              <a:t>Yeast Artificial Chromosome (YAC)</a:t>
            </a:r>
          </a:p>
          <a:p>
            <a:r>
              <a:rPr lang="en-IN" dirty="0" smtClean="0"/>
              <a:t>Human Artificial Chromosome (HAC)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 dirty="0">
                <a:latin typeface="Arial" charset="0"/>
              </a:rPr>
              <a:t>PLASMIDS</a:t>
            </a:r>
            <a:endParaRPr lang="en-GB" sz="5400" dirty="0">
              <a:latin typeface="Arial" charset="0"/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sz="quarter" idx="2"/>
          </p:nvPr>
        </p:nvSpPr>
        <p:spPr>
          <a:xfrm>
            <a:off x="5113338" y="2016125"/>
            <a:ext cx="3816350" cy="1944688"/>
          </a:xfrm>
        </p:spPr>
        <p:txBody>
          <a:bodyPr/>
          <a:lstStyle/>
          <a:p>
            <a:endParaRPr lang="en-GB" sz="2400"/>
          </a:p>
        </p:txBody>
      </p:sp>
      <p:sp>
        <p:nvSpPr>
          <p:cNvPr id="16395" name="Rectangle 11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en-GB" sz="2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4213" y="2060575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ZA" sz="2800"/>
              <a:t>Bacterial cells may contain extra-chromosomal DNA called plasmids.</a:t>
            </a:r>
          </a:p>
          <a:p>
            <a:pPr>
              <a:lnSpc>
                <a:spcPct val="90000"/>
              </a:lnSpc>
            </a:pPr>
            <a:r>
              <a:rPr lang="en-ZA" sz="2800"/>
              <a:t>Plasmids are usually represented by small, circular DNA.</a:t>
            </a:r>
          </a:p>
          <a:p>
            <a:pPr>
              <a:lnSpc>
                <a:spcPct val="90000"/>
              </a:lnSpc>
            </a:pPr>
            <a:r>
              <a:rPr lang="en-ZA" sz="2800"/>
              <a:t>Some plasmids are present in multiple copies in the cell </a:t>
            </a:r>
          </a:p>
        </p:txBody>
      </p:sp>
      <p:pic>
        <p:nvPicPr>
          <p:cNvPr id="16391" name="Picture 7" descr="image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060575"/>
            <a:ext cx="3714750" cy="1873250"/>
          </a:xfrm>
          <a:prstGeom prst="rect">
            <a:avLst/>
          </a:prstGeom>
          <a:noFill/>
        </p:spPr>
      </p:pic>
      <p:pic>
        <p:nvPicPr>
          <p:cNvPr id="16397" name="Picture 13" descr="image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8263" y="4221163"/>
            <a:ext cx="3810000" cy="1800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b="1">
                <a:latin typeface="Arial" charset="0"/>
              </a:rPr>
              <a:t>PLASMID VECTORS</a:t>
            </a:r>
            <a:endParaRPr lang="en-GB" sz="4800" b="1">
              <a:latin typeface="Arial" charset="0"/>
            </a:endParaRPr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017713"/>
            <a:ext cx="4668838" cy="45799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ZA" sz="2400" b="1">
                <a:latin typeface="Arial" charset="0"/>
              </a:rPr>
              <a:t>Plasmid vectors are ≈1.2–3kb  and contain: </a:t>
            </a:r>
          </a:p>
          <a:p>
            <a:pPr>
              <a:lnSpc>
                <a:spcPct val="90000"/>
              </a:lnSpc>
            </a:pPr>
            <a:r>
              <a:rPr lang="en-ZA" sz="2400" b="1">
                <a:latin typeface="Arial" charset="0"/>
              </a:rPr>
              <a:t>replication origin (ORI) sequence  </a:t>
            </a:r>
          </a:p>
          <a:p>
            <a:pPr>
              <a:lnSpc>
                <a:spcPct val="90000"/>
              </a:lnSpc>
            </a:pPr>
            <a:r>
              <a:rPr lang="en-ZA" sz="2400" b="1">
                <a:latin typeface="Arial" charset="0"/>
              </a:rPr>
              <a:t>a gene that permits selection, </a:t>
            </a:r>
          </a:p>
          <a:p>
            <a:pPr>
              <a:lnSpc>
                <a:spcPct val="90000"/>
              </a:lnSpc>
            </a:pPr>
            <a:r>
              <a:rPr lang="en-ZA" sz="2400" b="1">
                <a:latin typeface="Arial" charset="0"/>
              </a:rPr>
              <a:t>Here the selective gene is </a:t>
            </a:r>
            <a:r>
              <a:rPr lang="en-ZA" sz="2400" b="1" i="1">
                <a:latin typeface="Arial" charset="0"/>
              </a:rPr>
              <a:t>amp</a:t>
            </a:r>
            <a:r>
              <a:rPr lang="en-ZA" sz="2400" b="1">
                <a:latin typeface="Arial" charset="0"/>
              </a:rPr>
              <a:t>r; it encodes the enzyme b-lactamase, which inactivates ampicillin.</a:t>
            </a:r>
          </a:p>
          <a:p>
            <a:pPr>
              <a:lnSpc>
                <a:spcPct val="90000"/>
              </a:lnSpc>
            </a:pPr>
            <a:r>
              <a:rPr lang="en-ZA" sz="2400" b="1">
                <a:latin typeface="Arial" charset="0"/>
              </a:rPr>
              <a:t>Exogenous DNA can be inserted into the bracketed region .</a:t>
            </a:r>
            <a:endParaRPr lang="en-ZA" sz="2400"/>
          </a:p>
          <a:p>
            <a:pPr>
              <a:lnSpc>
                <a:spcPct val="90000"/>
              </a:lnSpc>
            </a:pPr>
            <a:endParaRPr lang="en-GB" sz="2400"/>
          </a:p>
        </p:txBody>
      </p:sp>
      <p:pic>
        <p:nvPicPr>
          <p:cNvPr id="289799" name="Picture 7" descr="plasmid vecto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2060575"/>
            <a:ext cx="3889375" cy="4032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5400">
                <a:latin typeface="Arial" charset="0"/>
              </a:rPr>
              <a:t>SELECTIVE MARKER</a:t>
            </a:r>
            <a:endParaRPr lang="en-GB" sz="5400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060575"/>
            <a:ext cx="4752975" cy="4067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ZA" sz="2000" b="1">
                <a:latin typeface="Arial" charset="0"/>
              </a:rPr>
              <a:t>Selective marker</a:t>
            </a:r>
            <a:r>
              <a:rPr lang="en-ZA" sz="2000">
                <a:latin typeface="Arial" charset="0"/>
              </a:rPr>
              <a:t> is required for maintenance of plasmid in the cell. </a:t>
            </a:r>
          </a:p>
          <a:p>
            <a:pPr>
              <a:lnSpc>
                <a:spcPct val="80000"/>
              </a:lnSpc>
            </a:pPr>
            <a:r>
              <a:rPr lang="en-ZA" sz="2000">
                <a:latin typeface="Arial" charset="0"/>
              </a:rPr>
              <a:t>Because of the presence of the selective marker the plasmid becomes useful for the cell. </a:t>
            </a:r>
          </a:p>
          <a:p>
            <a:pPr>
              <a:lnSpc>
                <a:spcPct val="80000"/>
              </a:lnSpc>
            </a:pPr>
            <a:r>
              <a:rPr lang="en-ZA" sz="2000">
                <a:latin typeface="Arial" charset="0"/>
              </a:rPr>
              <a:t>Under the selective conditions, only cells that contain plasmids with selectable marker can survive</a:t>
            </a:r>
          </a:p>
          <a:p>
            <a:pPr>
              <a:lnSpc>
                <a:spcPct val="80000"/>
              </a:lnSpc>
            </a:pPr>
            <a:r>
              <a:rPr lang="en-ZA" sz="2000">
                <a:latin typeface="Arial" charset="0"/>
              </a:rPr>
              <a:t>Genes that confer resistance to various antibiotics are used. </a:t>
            </a:r>
          </a:p>
          <a:p>
            <a:pPr>
              <a:lnSpc>
                <a:spcPct val="80000"/>
              </a:lnSpc>
            </a:pPr>
            <a:r>
              <a:rPr lang="en-ZA" sz="2000">
                <a:latin typeface="Arial" charset="0"/>
              </a:rPr>
              <a:t>Genes that make cells resistant to ampicillin, neomycin, or chloramphenicol are used</a:t>
            </a:r>
          </a:p>
        </p:txBody>
      </p:sp>
      <p:pic>
        <p:nvPicPr>
          <p:cNvPr id="22534" name="Picture 6" descr="selectiv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21363" y="2755900"/>
            <a:ext cx="2457450" cy="2638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>
                <a:latin typeface="Arial" charset="0"/>
              </a:rPr>
              <a:t>ORIGIN OF REPLICATION</a:t>
            </a:r>
            <a:endParaRPr lang="en-GB" sz="4800">
              <a:latin typeface="Arial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ZA" sz="2400" b="1"/>
              <a:t>Origin of replication</a:t>
            </a:r>
            <a:r>
              <a:rPr lang="en-ZA" sz="2400"/>
              <a:t> is a DNA segment recognized by the cellular DNA-replication enzymes. </a:t>
            </a:r>
          </a:p>
          <a:p>
            <a:r>
              <a:rPr lang="en-ZA" sz="2400"/>
              <a:t>Without replication origin, DNA cannot be replicated in the cell.</a:t>
            </a:r>
          </a:p>
        </p:txBody>
      </p:sp>
      <p:pic>
        <p:nvPicPr>
          <p:cNvPr id="23559" name="Picture 7" descr="o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68963" y="2603500"/>
            <a:ext cx="2762250" cy="2943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b="1">
                <a:latin typeface="Arial" charset="0"/>
              </a:rPr>
              <a:t>MULTIPLE CLONING SITE</a:t>
            </a:r>
            <a:endParaRPr lang="en-GB" sz="4800" b="1">
              <a:latin typeface="Arial" charset="0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60575"/>
            <a:ext cx="5003800" cy="47974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ZA" sz="2400">
                <a:latin typeface="Arial" charset="0"/>
              </a:rPr>
              <a:t>Many cloning vectors contain a </a:t>
            </a:r>
            <a:r>
              <a:rPr lang="en-ZA" sz="2400" b="1">
                <a:latin typeface="Arial" charset="0"/>
              </a:rPr>
              <a:t>multiple cloning site </a:t>
            </a:r>
            <a:r>
              <a:rPr lang="en-ZA" sz="2400">
                <a:latin typeface="Arial" charset="0"/>
              </a:rPr>
              <a:t>or </a:t>
            </a:r>
            <a:r>
              <a:rPr lang="en-ZA" sz="2400" b="1">
                <a:latin typeface="Arial" charset="0"/>
              </a:rPr>
              <a:t>polylinker</a:t>
            </a:r>
            <a:r>
              <a:rPr lang="en-ZA" sz="2400">
                <a:latin typeface="Arial" charset="0"/>
              </a:rPr>
              <a:t>: a DNA segment with several unique sites for restriction endo- nucleases located next to each other</a:t>
            </a:r>
          </a:p>
          <a:p>
            <a:pPr>
              <a:lnSpc>
                <a:spcPct val="90000"/>
              </a:lnSpc>
            </a:pPr>
            <a:r>
              <a:rPr lang="en-ZA" sz="2400">
                <a:latin typeface="Arial" charset="0"/>
              </a:rPr>
              <a:t>Restriction sites of the polylinker are not present anywhere else in the plasmid.</a:t>
            </a:r>
          </a:p>
          <a:p>
            <a:pPr>
              <a:lnSpc>
                <a:spcPct val="90000"/>
              </a:lnSpc>
            </a:pPr>
            <a:r>
              <a:rPr lang="en-ZA" sz="2400">
                <a:latin typeface="Arial" charset="0"/>
              </a:rPr>
              <a:t>Cutting plasmids with one of the restriction enzymes that recognize a site in the polylinker does not disrupt any of the essential features of the vector</a:t>
            </a:r>
          </a:p>
          <a:p>
            <a:pPr>
              <a:lnSpc>
                <a:spcPct val="90000"/>
              </a:lnSpc>
            </a:pPr>
            <a:endParaRPr lang="en-ZA" sz="2400">
              <a:latin typeface="Arial" charset="0"/>
            </a:endParaRPr>
          </a:p>
        </p:txBody>
      </p:sp>
      <p:pic>
        <p:nvPicPr>
          <p:cNvPr id="18439" name="Picture 7" descr="polylink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5088" y="2820988"/>
            <a:ext cx="3810000" cy="25066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873</Words>
  <Application>Microsoft Office PowerPoint</Application>
  <PresentationFormat>On-screen Show (4:3)</PresentationFormat>
  <Paragraphs>121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VBC-321 Animal Biotechnology</vt:lpstr>
      <vt:lpstr>Vector</vt:lpstr>
      <vt:lpstr>CLONING VECTORS</vt:lpstr>
      <vt:lpstr>Types of cloning vector</vt:lpstr>
      <vt:lpstr>PLASMIDS</vt:lpstr>
      <vt:lpstr>PLASMID VECTORS</vt:lpstr>
      <vt:lpstr>SELECTIVE MARKER</vt:lpstr>
      <vt:lpstr>ORIGIN OF REPLICATION</vt:lpstr>
      <vt:lpstr>MULTIPLE CLONING SITE</vt:lpstr>
      <vt:lpstr>MULTIPLE CLONING SITE</vt:lpstr>
      <vt:lpstr>Slide 11</vt:lpstr>
      <vt:lpstr>Slide 12</vt:lpstr>
      <vt:lpstr>BACTERIOPHAGE LAMBDA</vt:lpstr>
      <vt:lpstr>COSMID VECTOR</vt:lpstr>
      <vt:lpstr>COSMID VECTOR</vt:lpstr>
      <vt:lpstr>Yeast Artificial Chromosomes </vt:lpstr>
      <vt:lpstr>Yeast Artificial Chromosomes </vt:lpstr>
      <vt:lpstr>Slide 18</vt:lpstr>
      <vt:lpstr>PACs and BACs </vt:lpstr>
      <vt:lpstr>RETROVIRAL VECTORS</vt:lpstr>
      <vt:lpstr>Types of expression systems</vt:lpstr>
      <vt:lpstr>EXPRESSION VECTORS</vt:lpstr>
      <vt:lpstr>EXPRESSION VECTORS</vt:lpstr>
      <vt:lpstr>Common problems with bacterial expression systems </vt:lpstr>
      <vt:lpstr>SHUTTLE VECTORS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VBC-321 Animal Biotechnology</dc:title>
  <dc:creator>Dell</dc:creator>
  <cp:lastModifiedBy>Dell</cp:lastModifiedBy>
  <cp:revision>2</cp:revision>
  <dcterms:created xsi:type="dcterms:W3CDTF">2020-04-25T06:05:31Z</dcterms:created>
  <dcterms:modified xsi:type="dcterms:W3CDTF">2020-04-25T06:12:26Z</dcterms:modified>
</cp:coreProperties>
</file>