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8"/>
  </p:notesMasterIdLst>
  <p:sldIdLst>
    <p:sldId id="359" r:id="rId2"/>
    <p:sldId id="360" r:id="rId3"/>
    <p:sldId id="361" r:id="rId4"/>
    <p:sldId id="362" r:id="rId5"/>
    <p:sldId id="482" r:id="rId6"/>
    <p:sldId id="363" r:id="rId7"/>
    <p:sldId id="364" r:id="rId8"/>
    <p:sldId id="365" r:id="rId9"/>
    <p:sldId id="366" r:id="rId10"/>
    <p:sldId id="484" r:id="rId11"/>
    <p:sldId id="485" r:id="rId12"/>
    <p:sldId id="367" r:id="rId13"/>
    <p:sldId id="368" r:id="rId14"/>
    <p:sldId id="369" r:id="rId15"/>
    <p:sldId id="486" r:id="rId16"/>
    <p:sldId id="370" r:id="rId17"/>
    <p:sldId id="487" r:id="rId18"/>
    <p:sldId id="489" r:id="rId19"/>
    <p:sldId id="371" r:id="rId20"/>
    <p:sldId id="372" r:id="rId21"/>
    <p:sldId id="488" r:id="rId22"/>
    <p:sldId id="373" r:id="rId23"/>
    <p:sldId id="374" r:id="rId24"/>
    <p:sldId id="490" r:id="rId25"/>
    <p:sldId id="375" r:id="rId26"/>
    <p:sldId id="376" r:id="rId27"/>
    <p:sldId id="377" r:id="rId28"/>
    <p:sldId id="491" r:id="rId29"/>
    <p:sldId id="378" r:id="rId30"/>
    <p:sldId id="379" r:id="rId31"/>
    <p:sldId id="380" r:id="rId32"/>
    <p:sldId id="381" r:id="rId33"/>
    <p:sldId id="492" r:id="rId34"/>
    <p:sldId id="382" r:id="rId35"/>
    <p:sldId id="493" r:id="rId36"/>
    <p:sldId id="384" r:id="rId37"/>
    <p:sldId id="385" r:id="rId38"/>
    <p:sldId id="494" r:id="rId39"/>
    <p:sldId id="386" r:id="rId40"/>
    <p:sldId id="387" r:id="rId41"/>
    <p:sldId id="388" r:id="rId42"/>
    <p:sldId id="495" r:id="rId43"/>
    <p:sldId id="390" r:id="rId44"/>
    <p:sldId id="391" r:id="rId45"/>
    <p:sldId id="392" r:id="rId46"/>
    <p:sldId id="393" r:id="rId47"/>
    <p:sldId id="496" r:id="rId48"/>
    <p:sldId id="394" r:id="rId49"/>
    <p:sldId id="498" r:id="rId50"/>
    <p:sldId id="395" r:id="rId51"/>
    <p:sldId id="499" r:id="rId52"/>
    <p:sldId id="396" r:id="rId53"/>
    <p:sldId id="399" r:id="rId54"/>
    <p:sldId id="401" r:id="rId55"/>
    <p:sldId id="403" r:id="rId56"/>
    <p:sldId id="481" r:id="rId5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2" y="1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305CE-1D43-474B-BBC8-F0F590FBF8FE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2FEFA-F548-43B9-B3C5-A7A2420B5A8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7046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>
                <a:latin typeface="Arial" pitchFamily="34" charset="0"/>
                <a:cs typeface="Arial" pitchFamily="34" charset="0"/>
              </a:rPr>
              <a:t>Thickening and clouding of Cornea(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Exopthalmia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Corneal ulceration and photophobia.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Rough dry hair coat.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Hyperkeratosis.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Dry Scaly hooves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ROP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Blindness at birth</a:t>
            </a:r>
          </a:p>
          <a:p>
            <a:r>
              <a:rPr lang="en-IN" dirty="0" smtClean="0">
                <a:latin typeface="Arial" pitchFamily="34" charset="0"/>
                <a:cs typeface="Arial" pitchFamily="34" charset="0"/>
              </a:rPr>
              <a:t>Convulsion, seizure and syncope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2FEFA-F548-43B9-B3C5-A7A2420B5A80}" type="slidenum">
              <a:rPr lang="en-IN" smtClean="0"/>
              <a:t>44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156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IN"/>
          </a:p>
        </p:txBody>
      </p:sp>
      <p:sp>
        <p:nvSpPr>
          <p:cNvPr id="10" name="Rectangle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IN"/>
          </a:p>
        </p:txBody>
      </p:sp>
      <p:sp>
        <p:nvSpPr>
          <p:cNvPr id="9" name="Rectangle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126B96-2EFD-4067-8016-8A34DC293149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2287A5-B92A-424D-98B0-A090A64BE2AF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4532" y="1244600"/>
            <a:ext cx="8229600" cy="1894362"/>
          </a:xfrm>
          <a:ln w="571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en-IN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VITAMINS</a:t>
            </a:r>
            <a:br>
              <a:rPr lang="en-IN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IN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Unit-3</a:t>
            </a:r>
            <a:endParaRPr lang="en-IN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9333" y="3580922"/>
            <a:ext cx="4157132" cy="1371600"/>
          </a:xfrm>
        </p:spPr>
        <p:txBody>
          <a:bodyPr>
            <a:normAutofit lnSpcReduction="10000"/>
          </a:bodyPr>
          <a:lstStyle/>
          <a:p>
            <a:pPr algn="r"/>
            <a:r>
              <a:rPr lang="en-IN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By: Dr </a:t>
            </a:r>
            <a:r>
              <a:rPr lang="en-IN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Sonam</a:t>
            </a:r>
            <a:r>
              <a:rPr lang="en-IN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Bhatt</a:t>
            </a:r>
          </a:p>
          <a:p>
            <a:pPr algn="r"/>
            <a:r>
              <a:rPr lang="en-IN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Asstt</a:t>
            </a:r>
            <a:r>
              <a:rPr lang="en-IN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Professor </a:t>
            </a:r>
          </a:p>
          <a:p>
            <a:pPr algn="r"/>
            <a:r>
              <a:rPr lang="en-IN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Veterinary Medicine</a:t>
            </a:r>
          </a:p>
          <a:p>
            <a:pPr algn="r"/>
            <a:r>
              <a:rPr lang="en-IN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endParaRPr lang="en-IN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071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39800" y="3996268"/>
            <a:ext cx="9956800" cy="1803400"/>
          </a:xfrm>
          <a:ln>
            <a:solidFill>
              <a:srgbClr val="FF0000"/>
            </a:solidFill>
            <a:prstDash val="lgDashDotDot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lvl="0" algn="just"/>
            <a:r>
              <a:rPr lang="en-US" dirty="0" smtClean="0">
                <a:latin typeface="Arial" pitchFamily="34" charset="0"/>
                <a:cs typeface="Arial" pitchFamily="34" charset="0"/>
              </a:rPr>
              <a:t>Thiamin </a:t>
            </a:r>
            <a:r>
              <a:rPr lang="en-US" dirty="0">
                <a:latin typeface="Arial" pitchFamily="34" charset="0"/>
                <a:cs typeface="Arial" pitchFamily="34" charset="0"/>
              </a:rPr>
              <a:t>can be given orally for 10 days &amp; dietary abnormalities should be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corrected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n-US" dirty="0">
                <a:latin typeface="Arial" pitchFamily="34" charset="0"/>
                <a:cs typeface="Arial" pitchFamily="34" charset="0"/>
              </a:rPr>
              <a:t>Daily requirement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thiamine </a:t>
            </a:r>
            <a:r>
              <a:rPr lang="en-US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monogastric</a:t>
            </a:r>
            <a:r>
              <a:rPr lang="en-US" dirty="0">
                <a:latin typeface="Arial" pitchFamily="34" charset="0"/>
                <a:cs typeface="Arial" pitchFamily="34" charset="0"/>
              </a:rPr>
              <a:t> animal is 30-60 </a:t>
            </a:r>
            <a:r>
              <a:rPr lang="el-GR" dirty="0">
                <a:latin typeface="Arial" pitchFamily="34" charset="0"/>
                <a:cs typeface="Arial" pitchFamily="34" charset="0"/>
              </a:rPr>
              <a:t>μ</a:t>
            </a:r>
            <a:r>
              <a:rPr lang="en-US" dirty="0">
                <a:latin typeface="Arial" pitchFamily="34" charset="0"/>
                <a:cs typeface="Arial" pitchFamily="34" charset="0"/>
              </a:rPr>
              <a:t>g/kg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0" indent="0" algn="just"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IN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63234" y="168277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TREATMENT 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353733" y="1078973"/>
            <a:ext cx="6421968" cy="2671761"/>
          </a:xfrm>
          <a:prstGeom prst="ellipse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endParaRPr lang="en-US" sz="2000" b="1" dirty="0" smtClean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50000"/>
              </a:lnSpc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Injection 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of Thiamine solution @ 5mg/kg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. at every 6hrs interval give 3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inj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then once in a day for 4-5days. Initially given I/V followed by I/M for 2-4 days</a:t>
            </a:r>
            <a:endParaRPr lang="en-IN" sz="20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en-IN" sz="2000" b="1" dirty="0"/>
          </a:p>
        </p:txBody>
      </p:sp>
    </p:spTree>
    <p:extLst>
      <p:ext uri="{BB962C8B-B14F-4D97-AF65-F5344CB8AC3E}">
        <p14:creationId xmlns:p14="http://schemas.microsoft.com/office/powerpoint/2010/main" val="2718412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28133" y="1519237"/>
            <a:ext cx="9956800" cy="2070630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Riboflavin deficiency/ Vitamin B</a:t>
            </a:r>
            <a:r>
              <a:rPr lang="en-US" sz="40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deficiency/ </a:t>
            </a:r>
            <a:r>
              <a:rPr lang="en-US" sz="4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hyporiboflavinosis</a:t>
            </a:r>
            <a:r>
              <a:rPr 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IN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470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9667" y="922867"/>
            <a:ext cx="9956800" cy="4873752"/>
          </a:xfrm>
          <a:solidFill>
            <a:schemeClr val="bg2"/>
          </a:solidFill>
          <a:ln w="38100"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Riboflavin </a:t>
            </a:r>
            <a:r>
              <a:rPr lang="en-US" dirty="0">
                <a:latin typeface="Arial" pitchFamily="34" charset="0"/>
                <a:cs typeface="Arial" pitchFamily="34" charset="0"/>
              </a:rPr>
              <a:t>is essential for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cellular oxidative process </a:t>
            </a:r>
            <a:r>
              <a:rPr lang="en-US" dirty="0">
                <a:latin typeface="Arial" pitchFamily="34" charset="0"/>
                <a:cs typeface="Arial" pitchFamily="34" charset="0"/>
              </a:rPr>
              <a:t>in all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animals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 natural condition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deficiency is rare 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ctively growing green plants &amp; animal proteins ---good source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Synthesized </a:t>
            </a:r>
            <a:r>
              <a:rPr lang="en-US" dirty="0">
                <a:latin typeface="Arial" pitchFamily="34" charset="0"/>
                <a:cs typeface="Arial" pitchFamily="34" charset="0"/>
              </a:rPr>
              <a:t>in alimentary tract by microflora in all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species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Present in the form of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flavin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mononucleotide </a:t>
            </a:r>
          </a:p>
        </p:txBody>
      </p:sp>
    </p:spTree>
    <p:extLst>
      <p:ext uri="{BB962C8B-B14F-4D97-AF65-F5344CB8AC3E}">
        <p14:creationId xmlns:p14="http://schemas.microsoft.com/office/powerpoint/2010/main" val="2535607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5668" y="956732"/>
            <a:ext cx="5494865" cy="5249335"/>
          </a:xfrm>
          <a:ln w="38100"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US" i="1" dirty="0" smtClean="0">
                <a:latin typeface="Arial" pitchFamily="34" charset="0"/>
                <a:cs typeface="Arial" pitchFamily="34" charset="0"/>
              </a:rPr>
              <a:t>On experimentation:</a:t>
            </a:r>
          </a:p>
          <a:p>
            <a:pPr lvl="0" algn="just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Pigs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Slow growth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Frequent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scouring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Rough skin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Matting </a:t>
            </a:r>
            <a:r>
              <a:rPr lang="en-US" dirty="0">
                <a:latin typeface="Arial" pitchFamily="34" charset="0"/>
                <a:cs typeface="Arial" pitchFamily="34" charset="0"/>
              </a:rPr>
              <a:t>of the hair coat with heavy sebaceous exudates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Peculiar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crippling of legs </a:t>
            </a:r>
            <a:r>
              <a:rPr lang="en-US" dirty="0">
                <a:latin typeface="Arial" pitchFamily="34" charset="0"/>
                <a:cs typeface="Arial" pitchFamily="34" charset="0"/>
              </a:rPr>
              <a:t>with inability to walk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>
                <a:latin typeface="Arial" pitchFamily="34" charset="0"/>
                <a:cs typeface="Arial" pitchFamily="34" charset="0"/>
              </a:rPr>
              <a:t>marked ocular lesion including conjunctivitis, swollen eyelids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cataract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Still birth may be high 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63233" y="83610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Clinical signs  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328833" y="965193"/>
            <a:ext cx="4893733" cy="5207003"/>
          </a:xfrm>
          <a:prstGeom prst="rect">
            <a:avLst/>
          </a:prstGeom>
          <a:ln w="38100">
            <a:solidFill>
              <a:schemeClr val="accent1"/>
            </a:solidFill>
          </a:ln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Calves</a:t>
            </a:r>
            <a:endParaRPr lang="en-IN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Anorexia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Poor growth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Scour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Excessive salivation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Lacrimation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Alopecia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Hyperemia at oral commissures on the edges of the lips &amp; around navel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No ocular lesion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381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51933" y="457201"/>
            <a:ext cx="3699934" cy="6079066"/>
          </a:xfrm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Birds</a:t>
            </a:r>
            <a:endParaRPr lang="en-IN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IN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Curled toe paralysis </a:t>
            </a:r>
            <a:endParaRPr lang="en-IN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Poor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growth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Weakness, emaciation</a:t>
            </a: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Leg muscles- atrophied</a:t>
            </a: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Decrease in egg production</a:t>
            </a: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Poor hatchability</a:t>
            </a:r>
          </a:p>
          <a:p>
            <a:pPr lvl="0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Dead embryo have </a:t>
            </a:r>
            <a:r>
              <a:rPr lang="en-IN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clubbed down feathers</a:t>
            </a:r>
            <a:endParaRPr lang="en-IN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534" y="440267"/>
            <a:ext cx="3420533" cy="2268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3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www.poultrydvm.com/assets/img/photos/chickens/diseases/legs/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21" y="3513247"/>
            <a:ext cx="3214158" cy="2633553"/>
          </a:xfrm>
          <a:prstGeom prst="rect">
            <a:avLst/>
          </a:prstGeom>
          <a:ln>
            <a:solidFill>
              <a:srgbClr val="FFC000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451" y="1752601"/>
            <a:ext cx="4238313" cy="2810513"/>
          </a:xfrm>
          <a:prstGeom prst="ellipse">
            <a:avLst/>
          </a:prstGeom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096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28133" y="1248303"/>
            <a:ext cx="9956800" cy="2976563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Nicotinic acid deficiency/ Niacin/ deficiency/ Vitamin B</a:t>
            </a:r>
            <a:r>
              <a:rPr lang="en-US" sz="40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deficiency/ </a:t>
            </a:r>
            <a:r>
              <a:rPr lang="en-US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hyponiacinosis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IN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48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8001" y="635001"/>
            <a:ext cx="10354733" cy="3242733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pPr lvl="0" algn="just">
              <a:lnSpc>
                <a:spcPct val="16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Essential for normal carbohydrate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metabolism, reduction &amp; oxidation process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Deficiency is important in pigs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----- feeding with 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corn rich diet</a:t>
            </a:r>
          </a:p>
          <a:p>
            <a:pPr lvl="0" algn="just">
              <a:lnSpc>
                <a:spcPct val="16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Pigs </a:t>
            </a:r>
            <a:r>
              <a:rPr lang="en-US" dirty="0">
                <a:latin typeface="Arial" pitchFamily="34" charset="0"/>
                <a:cs typeface="Arial" pitchFamily="34" charset="0"/>
              </a:rPr>
              <a:t>feeding ration high in corn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--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content of niacin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>
                <a:latin typeface="Arial" pitchFamily="34" charset="0"/>
                <a:cs typeface="Arial" pitchFamily="34" charset="0"/>
              </a:rPr>
              <a:t>its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precursor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tryptophan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(precursor of niacin)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 low feeding of protein with maize feeding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also lead </a:t>
            </a:r>
            <a:r>
              <a:rPr lang="en-US" dirty="0">
                <a:latin typeface="Arial" pitchFamily="34" charset="0"/>
                <a:cs typeface="Arial" pitchFamily="34" charset="0"/>
              </a:rPr>
              <a:t>to niacin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deficiency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6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www.worldatlas.com/r/w1200-h630-c1200x630/upload/29/e1/3d/shutterstock-396061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1" y="4030133"/>
            <a:ext cx="4343400" cy="270933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tse1.mm.bing.net/th?id=OIP.Y_AGtpHgzjq1OdFCKi6bDgHaE0&amp;pid=Api&amp;P=0&amp;w=246&amp;h=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242" y="4190999"/>
            <a:ext cx="2343150" cy="1524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5187950"/>
            <a:ext cx="2247900" cy="14859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48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7932" y="677333"/>
            <a:ext cx="10828867" cy="5731934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Nicotinic acid is a derivatives of pyridine &amp; is interchangeable with its amide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nicotinamide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Both forms are equally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active</a:t>
            </a:r>
          </a:p>
          <a:p>
            <a:pPr marL="0" lvl="0" indent="0" algn="just">
              <a:lnSpc>
                <a:spcPct val="150000"/>
              </a:lnSpc>
              <a:buNone/>
            </a:pP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>
                <a:latin typeface="Arial" pitchFamily="34" charset="0"/>
                <a:cs typeface="Arial" pitchFamily="34" charset="0"/>
              </a:rPr>
              <a:t>Nicotinamide</a:t>
            </a:r>
            <a:r>
              <a:rPr lang="en-US" dirty="0">
                <a:latin typeface="Arial" pitchFamily="34" charset="0"/>
                <a:cs typeface="Arial" pitchFamily="34" charset="0"/>
              </a:rPr>
              <a:t> is a component of coenzyme NAD (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Nicotinamide</a:t>
            </a:r>
            <a:r>
              <a:rPr lang="en-US" dirty="0">
                <a:latin typeface="Arial" pitchFamily="34" charset="0"/>
                <a:cs typeface="Arial" pitchFamily="34" charset="0"/>
              </a:rPr>
              <a:t> adenine dinucleotide) and NADP is its phosphate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Nicotinic acid is essential in diet but also formed in small amount in the body from the essential amino acid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IN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1312333"/>
            <a:ext cx="4597400" cy="19812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1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8133" y="660400"/>
            <a:ext cx="9956800" cy="4873752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IN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Deficiency of niacin produces:</a:t>
            </a:r>
          </a:p>
          <a:p>
            <a:pPr marL="0" indent="0">
              <a:lnSpc>
                <a:spcPct val="150000"/>
              </a:lnSpc>
              <a:buNone/>
            </a:pPr>
            <a:endParaRPr lang="en-IN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Black tongue in poultry</a:t>
            </a:r>
          </a:p>
          <a:p>
            <a:pPr algn="ctr">
              <a:lnSpc>
                <a:spcPct val="150000"/>
              </a:lnSpc>
            </a:pPr>
            <a:r>
              <a:rPr lang="en-IN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Black tongue 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 dogs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with ulcerative stomatitis</a:t>
            </a:r>
          </a:p>
          <a:p>
            <a:pPr algn="ctr">
              <a:lnSpc>
                <a:spcPct val="150000"/>
              </a:lnSpc>
            </a:pPr>
            <a:r>
              <a:rPr lang="en-IN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Pellagra (dementia</a:t>
            </a:r>
            <a:r>
              <a:rPr lang="en-IN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N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diarrhoea, &amp; dermatitis – the 3Ds) in humans, pigs &amp; cats</a:t>
            </a:r>
          </a:p>
          <a:p>
            <a:pPr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3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6600" y="828676"/>
            <a:ext cx="9956800" cy="5487457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Pigs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Inappetence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Severe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diarrhea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Dirty yellow skin with severe scabby dermatitis &amp; alopecia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Posterior paralysis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IN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Chicks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Retarded growth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Hock disorder (</a:t>
            </a:r>
            <a:r>
              <a:rPr lang="en-IN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perosis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), swollen hock &amp; bowed legs, lameness</a:t>
            </a: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63233" y="83610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Clinical signs  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5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533" y="304800"/>
            <a:ext cx="8864599" cy="973666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Vitamin B-Complex </a:t>
            </a:r>
            <a:r>
              <a:rPr lang="en-US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deficiency</a:t>
            </a:r>
            <a:endParaRPr lang="en-IN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1" y="1447799"/>
            <a:ext cx="9448800" cy="5037667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Thiamine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Riboflavin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Pantothenic acid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Pyridoxine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Biotin &amp;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Folic </a:t>
            </a:r>
            <a:r>
              <a:rPr lang="en-US" dirty="0">
                <a:latin typeface="Arial" pitchFamily="34" charset="0"/>
                <a:cs typeface="Arial" pitchFamily="34" charset="0"/>
              </a:rPr>
              <a:t>acid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B-Complex Synthesized by other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means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Nicotinic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acid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47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846666"/>
            <a:ext cx="9956800" cy="5350933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Daily </a:t>
            </a:r>
            <a:r>
              <a:rPr lang="en-US" dirty="0">
                <a:latin typeface="Arial" pitchFamily="34" charset="0"/>
                <a:cs typeface="Arial" pitchFamily="34" charset="0"/>
              </a:rPr>
              <a:t>requirement for mature pigs are 0.1-0.4mg/kg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BW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Growing pigs required 0.6-1 mg/kg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BW for </a:t>
            </a:r>
            <a:r>
              <a:rPr lang="en-US" dirty="0">
                <a:latin typeface="Arial" pitchFamily="34" charset="0"/>
                <a:cs typeface="Arial" pitchFamily="34" charset="0"/>
              </a:rPr>
              <a:t>optimum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growth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ral </a:t>
            </a:r>
            <a:r>
              <a:rPr lang="en-US" dirty="0">
                <a:latin typeface="Arial" pitchFamily="34" charset="0"/>
                <a:cs typeface="Arial" pitchFamily="34" charset="0"/>
              </a:rPr>
              <a:t>therapeutic dose rate of nicotinic acid in pigs is 100-200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mg once in a day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Prophylactic dose: 10-20 </a:t>
            </a:r>
            <a:r>
              <a:rPr lang="en-US" dirty="0">
                <a:latin typeface="Arial" pitchFamily="34" charset="0"/>
                <a:cs typeface="Arial" pitchFamily="34" charset="0"/>
              </a:rPr>
              <a:t>gm/tone of feed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(All ages)</a:t>
            </a: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 dogs: 0.5-0.8mg/pup; 0.25-0.4mg/dog</a:t>
            </a: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Chicks : 27mg/kg of feed</a:t>
            </a: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Growers</a:t>
            </a:r>
            <a:r>
              <a:rPr lang="en-US" dirty="0">
                <a:latin typeface="Arial" pitchFamily="34" charset="0"/>
                <a:cs typeface="Arial" pitchFamily="34" charset="0"/>
              </a:rPr>
              <a:t>: 11mg/kg of feed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Layers : 10</a:t>
            </a:r>
            <a:r>
              <a:rPr lang="en-US" dirty="0">
                <a:latin typeface="Arial" pitchFamily="34" charset="0"/>
                <a:cs typeface="Arial" pitchFamily="34" charset="0"/>
              </a:rPr>
              <a:t>mg/kg of feed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63233" y="83610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Treatment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558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N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28133" y="1620836"/>
            <a:ext cx="9956800" cy="1740431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Pyridoxine Deficiency (</a:t>
            </a:r>
            <a:r>
              <a:rPr lang="en-US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VitAMIN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en-US" sz="40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n-IN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07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46668" y="668866"/>
            <a:ext cx="9956800" cy="5638801"/>
          </a:xfr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Deficiency in pigs characterized by</a:t>
            </a:r>
            <a:endParaRPr lang="en-IN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Periodic </a:t>
            </a:r>
            <a:r>
              <a:rPr lang="en-US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epileptiform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convulsions </a:t>
            </a:r>
            <a:endParaRPr lang="en-IN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necropsy: generalized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hemosiderosis</a:t>
            </a:r>
            <a:r>
              <a:rPr lang="en-US" dirty="0">
                <a:latin typeface="Arial" pitchFamily="34" charset="0"/>
                <a:cs typeface="Arial" pitchFamily="34" charset="0"/>
              </a:rPr>
              <a:t> with microcytic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anemia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Hyperplasia of the bone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marrow &amp; fatty </a:t>
            </a:r>
            <a:r>
              <a:rPr lang="en-US" dirty="0">
                <a:latin typeface="Arial" pitchFamily="34" charset="0"/>
                <a:cs typeface="Arial" pitchFamily="34" charset="0"/>
              </a:rPr>
              <a:t>infiltration of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liver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Calves: anorexia</a:t>
            </a:r>
            <a:r>
              <a:rPr lang="en-US" dirty="0">
                <a:latin typeface="Arial" pitchFamily="34" charset="0"/>
                <a:cs typeface="Arial" pitchFamily="34" charset="0"/>
              </a:rPr>
              <a:t>, poor growth apathy, dull coat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alopecia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 severe fatal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epileptiform</a:t>
            </a:r>
            <a:r>
              <a:rPr lang="en-US" dirty="0">
                <a:latin typeface="Arial" pitchFamily="34" charset="0"/>
                <a:cs typeface="Arial" pitchFamily="34" charset="0"/>
              </a:rPr>
              <a:t> seizure occurs in some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animal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Anemia with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poikilocytosis</a:t>
            </a:r>
            <a:r>
              <a:rPr lang="en-US" dirty="0">
                <a:latin typeface="Arial" pitchFamily="34" charset="0"/>
                <a:cs typeface="Arial" pitchFamily="34" charset="0"/>
              </a:rPr>
              <a:t> is characteristic of this deficiency in cows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calves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398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982133"/>
            <a:ext cx="9956800" cy="4873752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Daily requirement of pyridoxine in the pig is 100 microgram/kg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>
                <a:latin typeface="Arial" pitchFamily="34" charset="0"/>
                <a:cs typeface="Arial" pitchFamily="34" charset="0"/>
              </a:rPr>
              <a:t>. or 1 mg/kg of solid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food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846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21266" y="1519236"/>
            <a:ext cx="9956800" cy="1960564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Pantothenic Acid Deficiency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/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VITAMIN B</a:t>
            </a:r>
            <a:r>
              <a:rPr lang="en-US" sz="4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endParaRPr lang="en-IN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880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1201" y="397933"/>
            <a:ext cx="9956800" cy="5731934"/>
          </a:xfrm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Synthesized in rumen of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ruminant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Deficiency recorded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mainly in pigs </a:t>
            </a:r>
            <a:r>
              <a:rPr lang="en-US" dirty="0">
                <a:latin typeface="Arial" pitchFamily="34" charset="0"/>
                <a:cs typeface="Arial" pitchFamily="34" charset="0"/>
              </a:rPr>
              <a:t>on ration based 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corn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Clinical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Signs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Pigs: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Decreased </a:t>
            </a:r>
            <a:r>
              <a:rPr lang="en-US" dirty="0">
                <a:latin typeface="Arial" pitchFamily="34" charset="0"/>
                <a:cs typeface="Arial" pitchFamily="34" charset="0"/>
              </a:rPr>
              <a:t>weight gain due to anorexia and inefficient food utilization.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Dermatitis with dark brown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exudates collecting around eyes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Patchy alopecia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Diarrhea, 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ulcerative colitis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475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Spastic goose-stepping </a:t>
            </a:r>
            <a:r>
              <a:rPr lang="en-US" sz="2475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gait</a:t>
            </a:r>
            <a:endParaRPr lang="en-IN" sz="2475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Degeneration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myelin</a:t>
            </a: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156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63600" y="601134"/>
            <a:ext cx="9956800" cy="4873752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experimental deficiency manifestation by </a:t>
            </a:r>
            <a:endParaRPr lang="en-IN" b="1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Rough coat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Dermatitis under the lower jaw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Excessive nasal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mucous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Anorexia &amp; reduced growth rate &amp; eventually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fatal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1057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762000"/>
            <a:ext cx="9956800" cy="4873752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Ca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Pantothenate</a:t>
            </a:r>
            <a:r>
              <a:rPr lang="en-US" dirty="0">
                <a:latin typeface="Arial" pitchFamily="34" charset="0"/>
                <a:cs typeface="Arial" pitchFamily="34" charset="0"/>
              </a:rPr>
              <a:t> @ 500 micro gram/kg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>
                <a:latin typeface="Arial" pitchFamily="34" charset="0"/>
                <a:cs typeface="Arial" pitchFamily="34" charset="0"/>
              </a:rPr>
              <a:t>. is effective in treatment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prevention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As feed additive 10-12 g/tone 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adequate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31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21266" y="1519236"/>
            <a:ext cx="9956800" cy="1960564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Biotin 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Deficiency / vitamin H </a:t>
            </a:r>
            <a:endParaRPr lang="en-IN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434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2797" y="245534"/>
            <a:ext cx="10253133" cy="5638800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everal </a:t>
            </a:r>
            <a:r>
              <a:rPr lang="en-US" dirty="0">
                <a:latin typeface="Arial" pitchFamily="34" charset="0"/>
                <a:cs typeface="Arial" pitchFamily="34" charset="0"/>
              </a:rPr>
              <a:t>biochemical function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Cofactor in several </a:t>
            </a:r>
            <a:r>
              <a:rPr lang="en-US" dirty="0">
                <a:latin typeface="Arial" pitchFamily="34" charset="0"/>
                <a:cs typeface="Arial" pitchFamily="34" charset="0"/>
              </a:rPr>
              <a:t>enzyme system involved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carbohydrate metabolism, fatty </a:t>
            </a:r>
            <a:r>
              <a:rPr lang="en-US" dirty="0">
                <a:latin typeface="Arial" pitchFamily="34" charset="0"/>
                <a:cs typeface="Arial" pitchFamily="34" charset="0"/>
              </a:rPr>
              <a:t>acid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synthesis, purine </a:t>
            </a:r>
            <a:r>
              <a:rPr lang="en-US" dirty="0">
                <a:latin typeface="Arial" pitchFamily="34" charset="0"/>
                <a:cs typeface="Arial" pitchFamily="34" charset="0"/>
              </a:rPr>
              <a:t>synthesis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</a:t>
            </a:r>
            <a:r>
              <a:rPr lang="en-IN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ucleic </a:t>
            </a:r>
            <a:r>
              <a:rPr lang="en-US" dirty="0">
                <a:latin typeface="Arial" pitchFamily="34" charset="0"/>
                <a:cs typeface="Arial" pitchFamily="34" charset="0"/>
              </a:rPr>
              <a:t>acid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metabolism</a:t>
            </a:r>
          </a:p>
          <a:p>
            <a:pPr lvl="0"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Biotin is present in almost all plants &amp; animal material </a:t>
            </a: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equired </a:t>
            </a:r>
            <a:r>
              <a:rPr lang="en-US" dirty="0">
                <a:latin typeface="Arial" pitchFamily="34" charset="0"/>
                <a:cs typeface="Arial" pitchFamily="34" charset="0"/>
              </a:rPr>
              <a:t>in small amount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Unlikely to be deficient under natural condition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except in </a:t>
            </a:r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pigs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due to its large requirements (300-500µg/kg BW)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1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IN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INTRODUCTION </a:t>
            </a:r>
            <a:endParaRPr lang="en-IN" sz="3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Source: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 significant amount of readily fermentable carbohydrate causes increase synthesis of most of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Vit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B-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complex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I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Degree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synthesis governed by the composition of the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ration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Causes: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Lack of ruminal activity – in young calf &amp;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lamb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Inadequate supply of this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vitamins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Deprived from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colostrum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&amp; milk- good source of water soluble vitamins ( Ewes milk are much richer than cow milk)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Prolong use of antibiotic &amp;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sulphonamide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through oral route causes reduction of bacterial population, alter the synthesis of vitamin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B-complex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255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474133"/>
            <a:ext cx="5012267" cy="5647267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Important </a:t>
            </a:r>
            <a:r>
              <a:rPr lang="en-US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differentiation of epidermal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cells </a:t>
            </a:r>
            <a:r>
              <a:rPr lang="en-US" dirty="0">
                <a:latin typeface="Arial" pitchFamily="34" charset="0"/>
                <a:cs typeface="Arial" pitchFamily="34" charset="0"/>
              </a:rPr>
              <a:t>which required for normal production of keratin, hoof horn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tissue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Act as cofactor of carboxylase enzyme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------- </a:t>
            </a:r>
            <a:r>
              <a:rPr lang="en-US" dirty="0">
                <a:latin typeface="Arial" pitchFamily="34" charset="0"/>
                <a:cs typeface="Arial" pitchFamily="34" charset="0"/>
              </a:rPr>
              <a:t>important for gluconeogenesis and fatty acid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synthesis</a:t>
            </a: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iotin elevates </a:t>
            </a:r>
            <a:r>
              <a:rPr lang="en-US" dirty="0">
                <a:latin typeface="Arial" pitchFamily="34" charset="0"/>
                <a:cs typeface="Arial" pitchFamily="34" charset="0"/>
              </a:rPr>
              <a:t>plasma glucose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lowers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nonesterified</a:t>
            </a:r>
            <a:r>
              <a:rPr lang="en-US" dirty="0">
                <a:latin typeface="Arial" pitchFamily="34" charset="0"/>
                <a:cs typeface="Arial" pitchFamily="34" charset="0"/>
              </a:rPr>
              <a:t> fatty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acid (involved in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hepatic gluconeogenesis)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58933" y="389467"/>
            <a:ext cx="5012267" cy="5647267"/>
          </a:xfrm>
          <a:prstGeom prst="rect">
            <a:avLst/>
          </a:prstGeom>
          <a:ln w="38100" cap="flat" cmpd="sng" algn="ctr">
            <a:solidFill>
              <a:schemeClr val="accent1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en-IN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AVIDIN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Inhibitor of biotin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IN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Eating raw eggs ----deficiency of biotin ( egg </a:t>
            </a:r>
            <a:r>
              <a:rPr lang="en-IN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IN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hite contains a basic protein --- </a:t>
            </a:r>
            <a:r>
              <a:rPr lang="en-IN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avidin</a:t>
            </a:r>
            <a:r>
              <a:rPr lang="en-IN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lnSpc>
                <a:spcPct val="150000"/>
              </a:lnSpc>
            </a:pPr>
            <a:endParaRPr lang="en-IN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542" y="3911600"/>
            <a:ext cx="3184630" cy="200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5604" y="1007532"/>
            <a:ext cx="1544118" cy="1032935"/>
          </a:xfrm>
          <a:prstGeom prst="rect">
            <a:avLst/>
          </a:prstGeom>
          <a:ln w="3810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9247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2665" y="228599"/>
            <a:ext cx="10210802" cy="5901267"/>
          </a:xfrm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CLINICAL SIGNS: 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Pigs</a:t>
            </a:r>
            <a:endParaRPr lang="en-US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Alopecia </a:t>
            </a:r>
            <a:r>
              <a:rPr lang="en-US" dirty="0">
                <a:latin typeface="Arial" pitchFamily="34" charset="0"/>
                <a:cs typeface="Arial" pitchFamily="34" charset="0"/>
              </a:rPr>
              <a:t>dermatitis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painful </a:t>
            </a:r>
            <a:r>
              <a:rPr lang="en-US" dirty="0">
                <a:latin typeface="Arial" pitchFamily="34" charset="0"/>
                <a:cs typeface="Arial" pitchFamily="34" charset="0"/>
              </a:rPr>
              <a:t>cracking of the soles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walls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hooves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Arching of back &amp;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haunched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stance with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hindlegs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positioned forward. This posture is known as </a:t>
            </a:r>
            <a:r>
              <a:rPr lang="en-IN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Kangaroo sitting posture </a:t>
            </a:r>
          </a:p>
          <a:p>
            <a:pPr lvl="0" algn="just">
              <a:lnSpc>
                <a:spcPct val="150000"/>
              </a:lnSpc>
            </a:pPr>
            <a:r>
              <a:rPr lang="en-IN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Birds : </a:t>
            </a:r>
          </a:p>
          <a:p>
            <a:pPr lvl="0"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Congenital deformities like </a:t>
            </a:r>
            <a:r>
              <a:rPr lang="en-IN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chondrodystrophy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IN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micromelia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parrot beak </a:t>
            </a:r>
          </a:p>
          <a:p>
            <a:pPr lvl="0"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Growing birds: broken flight feathers (feather loss), bending of metatarsal, dermatitis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499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8134" y="474134"/>
            <a:ext cx="9956800" cy="4873752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Basic diet for gilt contain 35-50</a:t>
            </a:r>
            <a:r>
              <a:rPr lang="el-GR" dirty="0">
                <a:latin typeface="Arial" pitchFamily="34" charset="0"/>
                <a:cs typeface="Arial" pitchFamily="34" charset="0"/>
              </a:rPr>
              <a:t>μ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g/kg &amp; addition </a:t>
            </a:r>
            <a:r>
              <a:rPr lang="en-US" dirty="0">
                <a:latin typeface="Arial" pitchFamily="34" charset="0"/>
                <a:cs typeface="Arial" pitchFamily="34" charset="0"/>
              </a:rPr>
              <a:t>of 350-500</a:t>
            </a:r>
            <a:r>
              <a:rPr lang="el-GR" dirty="0">
                <a:latin typeface="Arial" pitchFamily="34" charset="0"/>
                <a:cs typeface="Arial" pitchFamily="34" charset="0"/>
              </a:rPr>
              <a:t> μ</a:t>
            </a:r>
            <a:r>
              <a:rPr lang="en-US" dirty="0">
                <a:latin typeface="Arial" pitchFamily="34" charset="0"/>
                <a:cs typeface="Arial" pitchFamily="34" charset="0"/>
              </a:rPr>
              <a:t>g/kg is recommended. This provide a daily intake of 4.0-5.0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mg/sow/day</a:t>
            </a:r>
          </a:p>
          <a:p>
            <a:pPr lvl="0"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Horses: 10-30mg/day </a:t>
            </a:r>
            <a:r>
              <a:rPr lang="en-US" dirty="0">
                <a:latin typeface="Arial" pitchFamily="34" charset="0"/>
                <a:cs typeface="Arial" pitchFamily="34" charset="0"/>
              </a:rPr>
              <a:t>for 6-9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months ---- treatment </a:t>
            </a:r>
            <a:r>
              <a:rPr lang="en-US" dirty="0">
                <a:latin typeface="Arial" pitchFamily="34" charset="0"/>
                <a:cs typeface="Arial" pitchFamily="34" charset="0"/>
              </a:rPr>
              <a:t>of weak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hoof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150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21266" y="1519236"/>
            <a:ext cx="9956800" cy="1960564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FOLIC ACID DEFICIENCY</a:t>
            </a:r>
            <a:endParaRPr lang="en-IN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25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799" y="609600"/>
            <a:ext cx="10422468" cy="5308600"/>
          </a:xfrm>
          <a:ln w="28575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>
                <a:latin typeface="Arial" pitchFamily="34" charset="0"/>
                <a:cs typeface="Arial" pitchFamily="34" charset="0"/>
              </a:rPr>
              <a:t>dietary source is necessary to all species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>
                <a:latin typeface="Arial" pitchFamily="34" charset="0"/>
                <a:cs typeface="Arial" pitchFamily="34" charset="0"/>
              </a:rPr>
              <a:t>an adequate intake is provided by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pasture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Horses in training may require additional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folic </a:t>
            </a:r>
            <a:r>
              <a:rPr lang="en-US" dirty="0">
                <a:latin typeface="Arial" pitchFamily="34" charset="0"/>
                <a:cs typeface="Arial" pitchFamily="34" charset="0"/>
              </a:rPr>
              <a:t>acid on daily basis by oral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route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Folic acid @ 1mg 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>
                <a:latin typeface="Arial" pitchFamily="34" charset="0"/>
                <a:cs typeface="Arial" pitchFamily="34" charset="0"/>
              </a:rPr>
              <a:t>. orally  daily for 2 weeks was used successfully for the treatment of acquired alopecia in 3 weeks old calf but spontaneous recovery was possible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69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78467" y="1459969"/>
            <a:ext cx="9228666" cy="2197632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Cyanocobalamin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deficiency/ VITAMIN B</a:t>
            </a:r>
            <a:r>
              <a:rPr lang="en-US" sz="44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12</a:t>
            </a: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n-IN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5640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9667" y="846666"/>
            <a:ext cx="10160000" cy="4873752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Naturally not occurs because microbial synthesis in rumen in presence of adequate cobalt &amp; in intestine of other herbivores such as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horse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Only in primary dietary deficiency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cobalt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It is dietary essential for pig &amp; young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calf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Animal protein is a good source.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Deficiency syndrome produced in young calves on a synthetic ration.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9062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72067" y="618067"/>
            <a:ext cx="9956800" cy="4873752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Clinical signs </a:t>
            </a:r>
            <a:r>
              <a:rPr lang="en-US" dirty="0">
                <a:latin typeface="Arial" pitchFamily="34" charset="0"/>
                <a:cs typeface="Arial" pitchFamily="34" charset="0"/>
              </a:rPr>
              <a:t>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anorexia, </a:t>
            </a:r>
            <a:r>
              <a:rPr lang="en-US" dirty="0">
                <a:latin typeface="Arial" pitchFamily="34" charset="0"/>
                <a:cs typeface="Arial" pitchFamily="34" charset="0"/>
              </a:rPr>
              <a:t>cessation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growth, </a:t>
            </a:r>
            <a:r>
              <a:rPr lang="en-US" dirty="0">
                <a:latin typeface="Arial" pitchFamily="34" charset="0"/>
                <a:cs typeface="Arial" pitchFamily="34" charset="0"/>
              </a:rPr>
              <a:t>loss of condition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muscular </a:t>
            </a:r>
            <a:r>
              <a:rPr lang="en-US" dirty="0">
                <a:latin typeface="Arial" pitchFamily="34" charset="0"/>
                <a:cs typeface="Arial" pitchFamily="34" charset="0"/>
              </a:rPr>
              <a:t>weakness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The daily requirement in this condition is 20-40</a:t>
            </a:r>
            <a:r>
              <a:rPr lang="el-GR" dirty="0">
                <a:latin typeface="Arial" pitchFamily="34" charset="0"/>
                <a:cs typeface="Arial" pitchFamily="34" charset="0"/>
              </a:rPr>
              <a:t> μ</a:t>
            </a:r>
            <a:r>
              <a:rPr lang="en-US" dirty="0">
                <a:latin typeface="Arial" pitchFamily="34" charset="0"/>
                <a:cs typeface="Arial" pitchFamily="34" charset="0"/>
              </a:rPr>
              <a:t>g/kg of vitamin B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12.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For pig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10-50nmg/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tonn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of feed is considered to be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adequate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The vitamin is used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empirically </a:t>
            </a:r>
            <a:r>
              <a:rPr lang="en-US" dirty="0">
                <a:latin typeface="Arial" pitchFamily="34" charset="0"/>
                <a:cs typeface="Arial" pitchFamily="34" charset="0"/>
              </a:rPr>
              <a:t>in racing horse to alleviate parasitic and dietetic anemia in these animals at dose rate of 2</a:t>
            </a:r>
            <a:r>
              <a:rPr lang="el-GR" dirty="0">
                <a:latin typeface="Arial" pitchFamily="34" charset="0"/>
                <a:cs typeface="Arial" pitchFamily="34" charset="0"/>
              </a:rPr>
              <a:t> μ</a:t>
            </a:r>
            <a:r>
              <a:rPr lang="en-US" dirty="0">
                <a:latin typeface="Arial" pitchFamily="34" charset="0"/>
                <a:cs typeface="Arial" pitchFamily="34" charset="0"/>
              </a:rPr>
              <a:t>g/kg b. wt.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1341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78467" y="1459969"/>
            <a:ext cx="9228666" cy="2197632"/>
          </a:xfrm>
          <a:prstGeom prst="rect">
            <a:avLst/>
          </a:prstGeom>
          <a:ln w="57150">
            <a:solidFill>
              <a:schemeClr val="accent1"/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ASCORBIC ACID deficiency/ VITAMIN C DEFICIENCY</a:t>
            </a:r>
            <a:endParaRPr lang="en-IN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046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77333" y="296332"/>
            <a:ext cx="10456334" cy="6011335"/>
          </a:xfrm>
          <a:ln w="3810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Source: 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ruits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Vegetables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Synthesized in tissues of alimentary tract of all species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ssential </a:t>
            </a:r>
            <a:r>
              <a:rPr lang="en-US" dirty="0">
                <a:latin typeface="Arial" pitchFamily="34" charset="0"/>
                <a:cs typeface="Arial" pitchFamily="34" charset="0"/>
              </a:rPr>
              <a:t>for maintaining the health of connective tissue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>
                <a:latin typeface="Arial" pitchFamily="34" charset="0"/>
                <a:cs typeface="Arial" pitchFamily="34" charset="0"/>
              </a:rPr>
              <a:t>integrity of cell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wall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It is necessary for the synthesis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collagen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Scurvy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Dermatoses in young calf, heavy dandruff followed by waxy crust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Treatment</a:t>
            </a:r>
            <a:r>
              <a:rPr lang="en-US" dirty="0">
                <a:latin typeface="Arial" pitchFamily="34" charset="0"/>
                <a:cs typeface="Arial" pitchFamily="34" charset="0"/>
              </a:rPr>
              <a:t>: Single dose of ascorbic acid @ 3g in young calves is effective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dermatosis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Daily </a:t>
            </a:r>
            <a:r>
              <a:rPr lang="en-US" dirty="0">
                <a:latin typeface="Arial" pitchFamily="34" charset="0"/>
                <a:cs typeface="Arial" pitchFamily="34" charset="0"/>
              </a:rPr>
              <a:t>oral administration of 4.5 g or 20 g ascorbic acid results in significant increase in plasma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concentration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Curative dose is 1-2g I/V or S/C for cow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2g </a:t>
            </a:r>
            <a:r>
              <a:rPr lang="en-US" dirty="0">
                <a:latin typeface="Arial" pitchFamily="34" charset="0"/>
                <a:cs typeface="Arial" pitchFamily="34" charset="0"/>
              </a:rPr>
              <a:t>S/C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horse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906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134" y="1473201"/>
            <a:ext cx="9956800" cy="1837266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Thiamin Deficiency</a:t>
            </a:r>
            <a:r>
              <a:rPr lang="en-US" sz="4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4000" b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Vit</a:t>
            </a:r>
            <a:r>
              <a:rPr lang="en-US" sz="4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B</a:t>
            </a:r>
            <a:r>
              <a:rPr lang="en-US" sz="4000" b="1" baseline="-250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40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 ( </a:t>
            </a:r>
            <a:r>
              <a:rPr lang="en-US" sz="4000" b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Aneurin</a:t>
            </a:r>
            <a:r>
              <a:rPr lang="en-US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en-US" sz="4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endParaRPr lang="en-IN" sz="40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7738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266" y="469371"/>
            <a:ext cx="9956800" cy="1143000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FAT SOLUBLE VITAMIN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1134" y="1752600"/>
            <a:ext cx="9956800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D</a:t>
            </a:r>
          </a:p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E</a:t>
            </a:r>
          </a:p>
          <a:p>
            <a:pPr>
              <a:lnSpc>
                <a:spcPct val="150000"/>
              </a:lnSpc>
            </a:pPr>
            <a:r>
              <a:rPr lang="en-IN" dirty="0">
                <a:latin typeface="Arial" pitchFamily="34" charset="0"/>
                <a:cs typeface="Arial" pitchFamily="34" charset="0"/>
              </a:rPr>
              <a:t>K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6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9666" y="1032934"/>
            <a:ext cx="10075333" cy="4873752"/>
          </a:xfrm>
          <a:ln w="38100"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Dietary deficiency or defective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absorbtion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from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alimetary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canal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Two forms:-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Alcoholic form-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Present in carotene, does not pass placental barrier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Ester form-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Present in fish liver oil, crosses placental barrier &amp;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IN" dirty="0">
                <a:latin typeface="Arial" pitchFamily="34" charset="0"/>
                <a:cs typeface="Arial" pitchFamily="34" charset="0"/>
              </a:rPr>
              <a:t>A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content in foetal liver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Regeneration of visual purple ---- dim light vision 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Bone growth 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Maintenance of normal epithelial tissues   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44699" y="74088"/>
            <a:ext cx="6845301" cy="8403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VITAMIN A DEFICIENCY</a:t>
            </a:r>
          </a:p>
        </p:txBody>
      </p:sp>
    </p:spTree>
    <p:extLst>
      <p:ext uri="{BB962C8B-B14F-4D97-AF65-F5344CB8AC3E}">
        <p14:creationId xmlns:p14="http://schemas.microsoft.com/office/powerpoint/2010/main" val="8793471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9533" y="558800"/>
            <a:ext cx="10414000" cy="5604933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Etiology</a:t>
            </a:r>
            <a:endParaRPr lang="en-IN" sz="2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Primary deficiency ---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absolute deficiency of vitamin A or its precursor carotene in diet</a:t>
            </a:r>
          </a:p>
          <a:p>
            <a:pPr algn="just">
              <a:lnSpc>
                <a:spcPct val="150000"/>
              </a:lnSpc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Secondary deficiency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--- </a:t>
            </a:r>
            <a:r>
              <a:rPr lang="en-IN" dirty="0">
                <a:latin typeface="Arial" pitchFamily="34" charset="0"/>
                <a:cs typeface="Arial" pitchFamily="34" charset="0"/>
              </a:rPr>
              <a:t>Chronic disease of liver- Storage in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liver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IN" dirty="0">
                <a:latin typeface="Arial" pitchFamily="34" charset="0"/>
                <a:cs typeface="Arial" pitchFamily="34" charset="0"/>
              </a:rPr>
              <a:t>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                             Diseases </a:t>
            </a:r>
            <a:r>
              <a:rPr lang="en-IN" dirty="0">
                <a:latin typeface="Arial" pitchFamily="34" charset="0"/>
                <a:cs typeface="Arial" pitchFamily="34" charset="0"/>
              </a:rPr>
              <a:t>of Intestine- Conversion of Carotene to </a:t>
            </a:r>
            <a:r>
              <a:rPr lang="en-IN" dirty="0" err="1">
                <a:latin typeface="Arial" pitchFamily="34" charset="0"/>
                <a:cs typeface="Arial" pitchFamily="34" charset="0"/>
              </a:rPr>
              <a:t>Vit</a:t>
            </a:r>
            <a:r>
              <a:rPr lang="en-IN" dirty="0">
                <a:latin typeface="Arial" pitchFamily="34" charset="0"/>
                <a:cs typeface="Arial" pitchFamily="34" charset="0"/>
              </a:rPr>
              <a:t>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Poisoning with 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highly chlorinated </a:t>
            </a:r>
            <a:r>
              <a:rPr lang="en-IN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napthalene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--- interrupts with conversion of carotene to vitamin A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Long term ingestion of </a:t>
            </a:r>
            <a:r>
              <a:rPr lang="en-IN" b="1" dirty="0" smtClean="0">
                <a:latin typeface="Arial" pitchFamily="34" charset="0"/>
                <a:cs typeface="Arial" pitchFamily="34" charset="0"/>
              </a:rPr>
              <a:t>mineral oil</a:t>
            </a:r>
          </a:p>
          <a:p>
            <a:pPr algn="just">
              <a:lnSpc>
                <a:spcPct val="150000"/>
              </a:lnSpc>
            </a:pP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7071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8" y="220133"/>
            <a:ext cx="9956800" cy="570971"/>
          </a:xfrm>
        </p:spPr>
        <p:txBody>
          <a:bodyPr/>
          <a:lstStyle/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Pathogenesis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24933" y="846665"/>
            <a:ext cx="10617200" cy="5494867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Night Blindness: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A ---- stored as retinol in liver……..converted into pigment rhodopsin  by rod cells …. Responsible for Dim light vision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Oedema, keratinization &amp; ulceration of cornea and ultimate blindness</a:t>
            </a:r>
          </a:p>
          <a:p>
            <a:pPr algn="just">
              <a:lnSpc>
                <a:spcPct val="150000"/>
              </a:lnSpc>
            </a:pP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Increase in CSF/intracranial pressure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--- convulsion and syncope in calves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Deficiency of osteoblast cell --- bending of bones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Atrophy of epithelial cells ---Salivary glands, urogenital tract, Skin (Scale formation &amp;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pityriasis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), placental degeneration, corneal opacity, exophthalmia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Congenital defects </a:t>
            </a: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3047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8066" y="905932"/>
            <a:ext cx="10405533" cy="5469467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Ocular signs: 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congenital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xerosis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bitot’s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spot,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conjuctival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&amp; corneal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xerosis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, night blindness,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xeropthalmia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corneal scar </a:t>
            </a:r>
          </a:p>
          <a:p>
            <a:pPr algn="just">
              <a:lnSpc>
                <a:spcPct val="150000"/>
              </a:lnSpc>
            </a:pPr>
            <a:r>
              <a:rPr lang="en-IN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Changes in skin: 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rough &amp; dry coat with shaggy appearance, keratinization, heavy deposits of bran like scales on the skin; scaly hooves with vertical cracks are seen in horses</a:t>
            </a:r>
          </a:p>
          <a:p>
            <a:pPr algn="just">
              <a:lnSpc>
                <a:spcPct val="150000"/>
              </a:lnSpc>
            </a:pPr>
            <a:r>
              <a:rPr lang="en-IN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Nervous sign: 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convulsion --- encephalopathy associated with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inc.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in CSF pressure – common in calves at 6-8mon of age ; blindness; ocular form of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hypovitaminosis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A occurs usually in yearling cattle (12-18mon)</a:t>
            </a:r>
          </a:p>
          <a:p>
            <a:pPr algn="just">
              <a:lnSpc>
                <a:spcPct val="150000"/>
              </a:lnSpc>
            </a:pPr>
            <a:r>
              <a:rPr lang="en-IN" sz="2200" dirty="0" smtClean="0">
                <a:latin typeface="Arial" pitchFamily="34" charset="0"/>
                <a:cs typeface="Arial" pitchFamily="34" charset="0"/>
              </a:rPr>
              <a:t>Congenital defects: piglets &amp; calves – blindness, encephalopathy; Piglets-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anopthalmos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 or </a:t>
            </a:r>
            <a:r>
              <a:rPr lang="en-IN" sz="2200" dirty="0" err="1" smtClean="0">
                <a:latin typeface="Arial" pitchFamily="34" charset="0"/>
                <a:cs typeface="Arial" pitchFamily="34" charset="0"/>
              </a:rPr>
              <a:t>micropthalmos</a:t>
            </a:r>
            <a:r>
              <a:rPr lang="en-IN" sz="2200" dirty="0" smtClean="0">
                <a:latin typeface="Arial" pitchFamily="34" charset="0"/>
                <a:cs typeface="Arial" pitchFamily="34" charset="0"/>
              </a:rPr>
              <a:t>, presence of cleft palate</a:t>
            </a:r>
          </a:p>
          <a:p>
            <a:pPr algn="just">
              <a:lnSpc>
                <a:spcPct val="150000"/>
              </a:lnSpc>
            </a:pPr>
            <a:endParaRPr lang="en-IN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1868" y="220133"/>
            <a:ext cx="9956800" cy="570971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Clinical signs 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1862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8067" y="1151466"/>
            <a:ext cx="10193865" cy="4873752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Clinical signs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Clinical pathology :</a:t>
            </a:r>
          </a:p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 Plasma level 20µg/dl is minimal conc. of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A</a:t>
            </a:r>
          </a:p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Plasma carotene: in cattle</a:t>
            </a:r>
            <a:r>
              <a:rPr lang="en-IN" dirty="0">
                <a:latin typeface="Arial" pitchFamily="34" charset="0"/>
                <a:cs typeface="Arial" pitchFamily="34" charset="0"/>
              </a:rPr>
              <a:t>: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150µg/dl are optimum (clinical sign develops when level falls to 9µg/dl)</a:t>
            </a:r>
          </a:p>
          <a:p>
            <a:pPr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Increase in CSF pressure 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1868" y="220133"/>
            <a:ext cx="9956800" cy="8128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DIAGNOSIS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407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533" y="186265"/>
            <a:ext cx="9956800" cy="714905"/>
          </a:xfrm>
        </p:spPr>
        <p:txBody>
          <a:bodyPr/>
          <a:lstStyle/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Differential diagnosis 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399" y="990600"/>
            <a:ext cx="9948333" cy="4873752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IN" dirty="0" err="1">
                <a:latin typeface="Arial" pitchFamily="34" charset="0"/>
                <a:cs typeface="Arial" pitchFamily="34" charset="0"/>
              </a:rPr>
              <a:t>H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ypomagnesemic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tetany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Arial" pitchFamily="34" charset="0"/>
                <a:cs typeface="Arial" pitchFamily="34" charset="0"/>
              </a:rPr>
              <a:t>Polioencephalomalacia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Lead poisoning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 Rabies </a:t>
            </a:r>
          </a:p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Arial" pitchFamily="34" charset="0"/>
                <a:cs typeface="Arial" pitchFamily="34" charset="0"/>
              </a:rPr>
              <a:t>Pseudorabies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Organic arsenic poisoning </a:t>
            </a:r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4843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330200"/>
            <a:ext cx="9948333" cy="4873752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en-I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 </a:t>
            </a:r>
          </a:p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Arial" pitchFamily="34" charset="0"/>
                <a:cs typeface="Arial" pitchFamily="34" charset="0"/>
              </a:rPr>
              <a:t>Parentral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injection of vitamin A @ 440IU/kg/BW, IM</a:t>
            </a:r>
          </a:p>
          <a:p>
            <a:pPr algn="just">
              <a:lnSpc>
                <a:spcPct val="150000"/>
              </a:lnSpc>
            </a:pPr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CONTROL :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40IU/KG BW in feed 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5570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799" y="1032932"/>
            <a:ext cx="10193868" cy="4873752"/>
          </a:xfrm>
          <a:ln w="38100">
            <a:solidFill>
              <a:schemeClr val="accent1"/>
            </a:solidFill>
          </a:ln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D --- anti-rachitic factor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Caused by insufficient solar irradiation of animals or their feed. 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Clinically characterised by poor appetite &amp; growth and in advanced cases -- </a:t>
            </a:r>
            <a:r>
              <a:rPr lang="en-IN" dirty="0" err="1" smtClean="0">
                <a:latin typeface="Arial" pitchFamily="34" charset="0"/>
                <a:cs typeface="Arial" pitchFamily="34" charset="0"/>
              </a:rPr>
              <a:t>osteodystrophy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IN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Etiology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: 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Lack of solar irradiation of skin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Indoor keeping of animals, excess carotene in diet, dark skin, long fleece</a:t>
            </a: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44699" y="74088"/>
            <a:ext cx="6845301" cy="8403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VITAMIN </a:t>
            </a:r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 </a:t>
            </a:r>
            <a:r>
              <a:rPr lang="en-I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DEFICIENCY</a:t>
            </a:r>
          </a:p>
        </p:txBody>
      </p:sp>
    </p:spTree>
    <p:extLst>
      <p:ext uri="{BB962C8B-B14F-4D97-AF65-F5344CB8AC3E}">
        <p14:creationId xmlns:p14="http://schemas.microsoft.com/office/powerpoint/2010/main" val="8877232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491065"/>
            <a:ext cx="10405534" cy="563231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Arial" pitchFamily="34" charset="0"/>
                <a:cs typeface="Arial" pitchFamily="34" charset="0"/>
              </a:rPr>
              <a:t>Variety of </a:t>
            </a: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D……D2 &amp; D3 have physiological function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D2 – </a:t>
            </a:r>
            <a:r>
              <a:rPr lang="en-IN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Ergosterol</a:t>
            </a:r>
            <a:r>
              <a:rPr lang="en-IN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; D3– </a:t>
            </a:r>
            <a:r>
              <a:rPr lang="en-IN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Cholecalciferol</a:t>
            </a:r>
            <a:endParaRPr lang="en-IN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D2 --- present in sun cured hay &amp; is produced by UV irradiation of plant sterols 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Arial" pitchFamily="34" charset="0"/>
                <a:cs typeface="Arial" pitchFamily="34" charset="0"/>
              </a:rPr>
              <a:t>Vitamin D2 is formed into D3 under the influence of </a:t>
            </a: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Uv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rays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Arial" pitchFamily="34" charset="0"/>
                <a:cs typeface="Arial" pitchFamily="34" charset="0"/>
              </a:rPr>
              <a:t>Vitamin D3 is synthesized from 7-dehydrocholesterol known as </a:t>
            </a: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provitamin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D3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Provitamin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---- in gut from cholesterol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IN" sz="2400" dirty="0" smtClean="0">
                <a:latin typeface="Arial" pitchFamily="34" charset="0"/>
                <a:cs typeface="Arial" pitchFamily="34" charset="0"/>
              </a:rPr>
              <a:t>Epidermal cells of skin --- large quantity of </a:t>
            </a: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provitamin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---- converted into </a:t>
            </a:r>
            <a:r>
              <a:rPr lang="en-IN" sz="2400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IN" sz="2400" dirty="0" smtClean="0">
                <a:latin typeface="Arial" pitchFamily="34" charset="0"/>
                <a:cs typeface="Arial" pitchFamily="34" charset="0"/>
              </a:rPr>
              <a:t> D3--- presence of light </a:t>
            </a:r>
          </a:p>
        </p:txBody>
      </p:sp>
    </p:spTree>
    <p:extLst>
      <p:ext uri="{BB962C8B-B14F-4D97-AF65-F5344CB8AC3E}">
        <p14:creationId xmlns:p14="http://schemas.microsoft.com/office/powerpoint/2010/main" val="2307313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34533" y="541866"/>
            <a:ext cx="9829800" cy="406400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lvl="0" algn="just">
              <a:lnSpc>
                <a:spcPct val="16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Causes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 Microbial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synthesis in alimentary canal but not sufficient to avoid the dietary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supply</a:t>
            </a:r>
          </a:p>
          <a:p>
            <a:pPr lvl="0" algn="just">
              <a:lnSpc>
                <a:spcPct val="16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Thiamin is relatively unstable &amp; easily destroyed by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cooking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Coccidiostat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amprolium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is 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thiamine antagonist</a:t>
            </a:r>
            <a:endParaRPr lang="en-IN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also occurs in pigs feeding bracken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rhizomes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Also reported in horse when fed large quantity of turnips ( beta vulgaris ) without feeding adequate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grain</a:t>
            </a: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60000"/>
              </a:lnSpc>
            </a:pPr>
            <a:endParaRPr lang="en-IN" sz="20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60000"/>
              </a:lnSpc>
            </a:pPr>
            <a:endParaRPr lang="en-IN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93089" y="4715934"/>
            <a:ext cx="7726950" cy="1631216"/>
          </a:xfrm>
          <a:prstGeom prst="rect">
            <a:avLst/>
          </a:prstGeom>
          <a:solidFill>
            <a:schemeClr val="bg2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Thiaminase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Secondary thiamine deficiency recorded in horse when ingestion of excessive quantity of bracken fern ( 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pteridium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aquilinum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&amp; horse tail </a:t>
            </a:r>
            <a:r>
              <a:rPr lang="en-US" sz="2000" i="1" dirty="0">
                <a:latin typeface="Arial" pitchFamily="34" charset="0"/>
                <a:cs typeface="Arial" pitchFamily="34" charset="0"/>
              </a:rPr>
              <a:t>( Equisetum </a:t>
            </a:r>
            <a:r>
              <a:rPr lang="en-US" sz="2000" i="1" dirty="0" err="1">
                <a:latin typeface="Arial" pitchFamily="34" charset="0"/>
                <a:cs typeface="Arial" pitchFamily="34" charset="0"/>
              </a:rPr>
              <a:t>arvense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 causes nervous sign due to high content of 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thiaminase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in these plants</a:t>
            </a:r>
          </a:p>
          <a:p>
            <a:pPr algn="just"/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7792664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993" y="150337"/>
            <a:ext cx="9956800" cy="660400"/>
          </a:xfrm>
        </p:spPr>
        <p:txBody>
          <a:bodyPr/>
          <a:lstStyle/>
          <a:p>
            <a:pPr algn="just"/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Pathogenesis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0962" y="560280"/>
            <a:ext cx="1993431" cy="52322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N" sz="2800" b="1" dirty="0" smtClean="0">
                <a:latin typeface="Arial" pitchFamily="34" charset="0"/>
                <a:cs typeface="Arial" pitchFamily="34" charset="0"/>
              </a:rPr>
              <a:t>VITAMIN D</a:t>
            </a:r>
            <a:endParaRPr lang="en-IN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87598" y="767478"/>
            <a:ext cx="139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Ingestion </a:t>
            </a:r>
            <a:endParaRPr lang="en-IN" sz="2000" b="1" dirty="0"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7598" y="150337"/>
            <a:ext cx="1162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>
                <a:latin typeface="Arial" pitchFamily="34" charset="0"/>
                <a:cs typeface="Arial" pitchFamily="34" charset="0"/>
              </a:rPr>
              <a:t>Skin</a:t>
            </a:r>
            <a:endParaRPr lang="en-IN" b="1" dirty="0"/>
          </a:p>
        </p:txBody>
      </p:sp>
      <p:sp>
        <p:nvSpPr>
          <p:cNvPr id="8" name="Down Arrow 7"/>
          <p:cNvSpPr/>
          <p:nvPr/>
        </p:nvSpPr>
        <p:spPr>
          <a:xfrm>
            <a:off x="4095361" y="1167588"/>
            <a:ext cx="484632" cy="1263391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7468945" y="1726990"/>
            <a:ext cx="151832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N" b="1" dirty="0" smtClean="0">
                <a:latin typeface="Arial" pitchFamily="34" charset="0"/>
                <a:cs typeface="Arial" pitchFamily="34" charset="0"/>
              </a:rPr>
              <a:t>Transported &amp; stored  </a:t>
            </a:r>
            <a:endParaRPr lang="en-IN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51288" y="2816868"/>
            <a:ext cx="1832489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latin typeface="Arial" pitchFamily="34" charset="0"/>
                <a:cs typeface="Arial" pitchFamily="34" charset="0"/>
              </a:rPr>
              <a:t>KIDNEY   </a:t>
            </a:r>
            <a:endParaRPr lang="en-IN" sz="2800" b="1" dirty="0"/>
          </a:p>
        </p:txBody>
      </p:sp>
      <p:sp>
        <p:nvSpPr>
          <p:cNvPr id="12" name="Down Arrow 11"/>
          <p:cNvSpPr/>
          <p:nvPr/>
        </p:nvSpPr>
        <p:spPr>
          <a:xfrm>
            <a:off x="3419085" y="3477226"/>
            <a:ext cx="484632" cy="89746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Down Arrow 12"/>
          <p:cNvSpPr/>
          <p:nvPr/>
        </p:nvSpPr>
        <p:spPr>
          <a:xfrm>
            <a:off x="5990467" y="3420531"/>
            <a:ext cx="484632" cy="72733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5793412" y="4284129"/>
            <a:ext cx="5126724" cy="1631216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IN" sz="2000" b="1" u="sng" dirty="0" smtClean="0">
                <a:latin typeface="Arial" pitchFamily="34" charset="0"/>
                <a:cs typeface="Arial" pitchFamily="34" charset="0"/>
              </a:rPr>
              <a:t>1,25- </a:t>
            </a:r>
            <a:r>
              <a:rPr lang="en-IN" sz="2000" b="1" u="sng" dirty="0" err="1" smtClean="0">
                <a:latin typeface="Arial" pitchFamily="34" charset="0"/>
                <a:cs typeface="Arial" pitchFamily="34" charset="0"/>
              </a:rPr>
              <a:t>dihydrocholecalciferol</a:t>
            </a:r>
            <a:r>
              <a:rPr lang="en-IN" sz="2000" b="1" u="sng" dirty="0" smtClean="0">
                <a:latin typeface="Arial" pitchFamily="34" charset="0"/>
                <a:cs typeface="Arial" pitchFamily="34" charset="0"/>
              </a:rPr>
              <a:t>(1,25</a:t>
            </a:r>
            <a:r>
              <a:rPr lang="en-IN" sz="2000" b="1" u="sng" dirty="0">
                <a:latin typeface="Arial" pitchFamily="34" charset="0"/>
                <a:cs typeface="Arial" pitchFamily="34" charset="0"/>
              </a:rPr>
              <a:t>, DHCC</a:t>
            </a:r>
            <a:r>
              <a:rPr lang="en-IN" sz="2000" b="1" u="sng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IN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IN" sz="2000" dirty="0" smtClean="0">
                <a:latin typeface="Arial" pitchFamily="34" charset="0"/>
                <a:cs typeface="Arial" pitchFamily="34" charset="0"/>
              </a:rPr>
              <a:t>24, 25- </a:t>
            </a:r>
            <a:r>
              <a:rPr lang="en-IN" sz="2000" dirty="0" err="1" smtClean="0">
                <a:latin typeface="Arial" pitchFamily="34" charset="0"/>
                <a:cs typeface="Arial" pitchFamily="34" charset="0"/>
              </a:rPr>
              <a:t>dihydrocholecalciferol</a:t>
            </a:r>
            <a:r>
              <a:rPr lang="en-IN" sz="2000" dirty="0" smtClean="0">
                <a:latin typeface="Arial" pitchFamily="34" charset="0"/>
                <a:cs typeface="Arial" pitchFamily="34" charset="0"/>
              </a:rPr>
              <a:t>(1,25</a:t>
            </a:r>
            <a:r>
              <a:rPr lang="en-IN" sz="2000" dirty="0">
                <a:latin typeface="Arial" pitchFamily="34" charset="0"/>
                <a:cs typeface="Arial" pitchFamily="34" charset="0"/>
              </a:rPr>
              <a:t>, DHCC)</a:t>
            </a:r>
          </a:p>
          <a:p>
            <a:endParaRPr lang="en-IN" sz="2000" b="1" dirty="0">
              <a:latin typeface="Arial" pitchFamily="34" charset="0"/>
              <a:cs typeface="Arial" pitchFamily="34" charset="0"/>
            </a:endParaRPr>
          </a:p>
          <a:p>
            <a:r>
              <a:rPr lang="en-IN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en-IN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74857" y="4664331"/>
            <a:ext cx="3488455" cy="707886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IN" sz="2000" b="1" dirty="0" smtClean="0">
                <a:latin typeface="Arial" pitchFamily="34" charset="0"/>
                <a:cs typeface="Arial" pitchFamily="34" charset="0"/>
              </a:rPr>
              <a:t>25- </a:t>
            </a:r>
            <a:r>
              <a:rPr lang="en-IN" sz="2000" b="1" dirty="0" err="1" smtClean="0">
                <a:latin typeface="Arial" pitchFamily="34" charset="0"/>
                <a:cs typeface="Arial" pitchFamily="34" charset="0"/>
              </a:rPr>
              <a:t>hydroxy</a:t>
            </a:r>
            <a:r>
              <a:rPr lang="en-IN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IN" sz="2000" b="1" dirty="0" err="1" smtClean="0">
                <a:latin typeface="Arial" pitchFamily="34" charset="0"/>
                <a:cs typeface="Arial" pitchFamily="34" charset="0"/>
              </a:rPr>
              <a:t>cholecalciferol</a:t>
            </a:r>
            <a:endParaRPr lang="en-IN" sz="2000" b="1" dirty="0">
              <a:latin typeface="Arial" pitchFamily="34" charset="0"/>
              <a:cs typeface="Arial" pitchFamily="34" charset="0"/>
            </a:endParaRPr>
          </a:p>
          <a:p>
            <a:r>
              <a:rPr lang="en-IN" sz="2000" b="1" dirty="0" smtClean="0">
                <a:latin typeface="Arial" pitchFamily="34" charset="0"/>
                <a:cs typeface="Arial" pitchFamily="34" charset="0"/>
              </a:rPr>
              <a:t>  </a:t>
            </a:r>
            <a:endParaRPr lang="en-IN" sz="2000" b="1" dirty="0"/>
          </a:p>
        </p:txBody>
      </p:sp>
      <p:cxnSp>
        <p:nvCxnSpPr>
          <p:cNvPr id="20" name="Straight Arrow Connector 19"/>
          <p:cNvCxnSpPr>
            <a:stCxn id="7" idx="1"/>
            <a:endCxn id="2" idx="2"/>
          </p:cNvCxnSpPr>
          <p:nvPr/>
        </p:nvCxnSpPr>
        <p:spPr>
          <a:xfrm flipH="1">
            <a:off x="5334393" y="335003"/>
            <a:ext cx="2053205" cy="475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334393" y="860725"/>
            <a:ext cx="1972340" cy="106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rved Right Arrow 29"/>
          <p:cNvSpPr/>
          <p:nvPr/>
        </p:nvSpPr>
        <p:spPr>
          <a:xfrm>
            <a:off x="2027053" y="1211248"/>
            <a:ext cx="1120515" cy="1677817"/>
          </a:xfrm>
          <a:prstGeom prst="curv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2" name="Curved Left Arrow 31"/>
          <p:cNvSpPr/>
          <p:nvPr/>
        </p:nvSpPr>
        <p:spPr>
          <a:xfrm rot="20117202">
            <a:off x="6203316" y="1166390"/>
            <a:ext cx="1132398" cy="1566053"/>
          </a:xfrm>
          <a:prstGeom prst="curved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47568" y="2779808"/>
            <a:ext cx="1539204" cy="52322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latin typeface="Arial" pitchFamily="34" charset="0"/>
                <a:cs typeface="Arial" pitchFamily="34" charset="0"/>
              </a:rPr>
              <a:t>LIVER   </a:t>
            </a:r>
            <a:endParaRPr lang="en-IN" sz="2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65411" y="1701380"/>
            <a:ext cx="151832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N" b="1" dirty="0" smtClean="0">
                <a:latin typeface="Arial" pitchFamily="34" charset="0"/>
                <a:cs typeface="Arial" pitchFamily="34" charset="0"/>
              </a:rPr>
              <a:t>Transported &amp; stored  </a:t>
            </a:r>
            <a:endParaRPr lang="en-IN" b="1" dirty="0"/>
          </a:p>
        </p:txBody>
      </p:sp>
      <p:pic>
        <p:nvPicPr>
          <p:cNvPr id="3074" name="Picture 2" descr="https://tse2.mm.bing.net/th?id=OIP.gMiMx6NERAIkcSfDPXwTJgHaEw&amp;pid=Api&amp;P=0&amp;w=255&amp;h=1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96" y="2914463"/>
            <a:ext cx="1020272" cy="65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713529" y="2605610"/>
            <a:ext cx="1222668" cy="871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5-Point Star 34"/>
          <p:cNvSpPr/>
          <p:nvPr/>
        </p:nvSpPr>
        <p:spPr>
          <a:xfrm>
            <a:off x="10566068" y="3826929"/>
            <a:ext cx="914400" cy="914400"/>
          </a:xfrm>
          <a:prstGeom prst="star5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/>
          <p:cNvSpPr txBox="1"/>
          <p:nvPr/>
        </p:nvSpPr>
        <p:spPr>
          <a:xfrm>
            <a:off x="9622134" y="3402903"/>
            <a:ext cx="18583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N" b="1" dirty="0" smtClean="0">
                <a:latin typeface="Arial" pitchFamily="34" charset="0"/>
                <a:cs typeface="Arial" pitchFamily="34" charset="0"/>
              </a:rPr>
              <a:t>MOST ACTIVE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48004853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91" y="461962"/>
            <a:ext cx="7889876" cy="4719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09931" y="3945463"/>
            <a:ext cx="3860800" cy="175432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IN" b="1" dirty="0" smtClean="0">
                <a:latin typeface="Arial" pitchFamily="34" charset="0"/>
                <a:cs typeface="Arial" pitchFamily="34" charset="0"/>
              </a:rPr>
              <a:t>Amount of 1, 25- DHCC produced by kidney is controlled by 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PARATHYROID HORMONE </a:t>
            </a:r>
            <a:endParaRPr lang="en-IN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3963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734" y="296332"/>
            <a:ext cx="3479800" cy="613305"/>
          </a:xfrm>
        </p:spPr>
        <p:txBody>
          <a:bodyPr/>
          <a:lstStyle/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Clinical findings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1133" y="1041400"/>
            <a:ext cx="9956800" cy="487375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Stiffness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Lameness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Joint enlargement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Rachitic rosary</a:t>
            </a:r>
          </a:p>
          <a:p>
            <a:pPr algn="just">
              <a:lnSpc>
                <a:spcPct val="150000"/>
              </a:lnSpc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Rickets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en-IN" dirty="0" err="1" smtClean="0">
                <a:latin typeface="Arial" pitchFamily="34" charset="0"/>
                <a:cs typeface="Arial" pitchFamily="34" charset="0"/>
              </a:rPr>
              <a:t>Calciferol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@ 11,000IU/kg BW in cattle</a:t>
            </a:r>
          </a:p>
          <a:p>
            <a:pPr algn="just">
              <a:lnSpc>
                <a:spcPct val="150000"/>
              </a:lnSpc>
            </a:pPr>
            <a:endParaRPr lang="en-IN" dirty="0"/>
          </a:p>
          <a:p>
            <a:pPr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908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6532" y="1041398"/>
            <a:ext cx="10397067" cy="5130801"/>
          </a:xfrm>
        </p:spPr>
        <p:txBody>
          <a:bodyPr/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Plant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Synthesis </a:t>
            </a:r>
            <a:r>
              <a:rPr lang="en-US" dirty="0">
                <a:latin typeface="Arial" pitchFamily="34" charset="0"/>
                <a:cs typeface="Arial" pitchFamily="34" charset="0"/>
              </a:rPr>
              <a:t>by microbial activity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alimentary canal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Normally no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deficiency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Cause: </a:t>
            </a:r>
            <a:r>
              <a:rPr lang="en-US" dirty="0">
                <a:latin typeface="Arial" pitchFamily="34" charset="0"/>
                <a:cs typeface="Arial" pitchFamily="34" charset="0"/>
              </a:rPr>
              <a:t>Impaired Bile Flow- reduces digestion</a:t>
            </a:r>
            <a:r>
              <a:rPr lang="en-IN" dirty="0">
                <a:latin typeface="Arial" pitchFamily="34" charset="0"/>
                <a:cs typeface="Arial" pitchFamily="34" charset="0"/>
              </a:rPr>
              <a:t>,</a:t>
            </a:r>
            <a:r>
              <a:rPr lang="en-US" dirty="0">
                <a:latin typeface="Arial" pitchFamily="34" charset="0"/>
                <a:cs typeface="Arial" pitchFamily="34" charset="0"/>
              </a:rPr>
              <a:t> absorption of fat soluble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vitamin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Characterized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hypersensitivity</a:t>
            </a:r>
            <a:r>
              <a:rPr lang="en-US" dirty="0">
                <a:latin typeface="Arial" pitchFamily="34" charset="0"/>
                <a:cs typeface="Arial" pitchFamily="34" charset="0"/>
              </a:rPr>
              <a:t>, anemia, anorexia, weakness &amp; marked increased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prothrombin</a:t>
            </a:r>
            <a:r>
              <a:rPr lang="en-US" dirty="0">
                <a:latin typeface="Arial" pitchFamily="34" charset="0"/>
                <a:cs typeface="Arial" pitchFamily="34" charset="0"/>
              </a:rPr>
              <a:t> time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83832" y="74088"/>
            <a:ext cx="6845301" cy="8403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VITAMIN K</a:t>
            </a:r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I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DEFICIENCY</a:t>
            </a:r>
          </a:p>
        </p:txBody>
      </p:sp>
    </p:spTree>
    <p:extLst>
      <p:ext uri="{BB962C8B-B14F-4D97-AF65-F5344CB8AC3E}">
        <p14:creationId xmlns:p14="http://schemas.microsoft.com/office/powerpoint/2010/main" val="22238274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77332" y="431800"/>
            <a:ext cx="10270067" cy="5850467"/>
          </a:xfrm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Clinical sign: </a:t>
            </a:r>
            <a:r>
              <a:rPr lang="en-US" dirty="0">
                <a:latin typeface="Arial" pitchFamily="34" charset="0"/>
                <a:cs typeface="Arial" pitchFamily="34" charset="0"/>
              </a:rPr>
              <a:t>Hemorrhagic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disease - in </a:t>
            </a:r>
            <a:r>
              <a:rPr lang="en-US" dirty="0">
                <a:latin typeface="Arial" pitchFamily="34" charset="0"/>
                <a:cs typeface="Arial" pitchFamily="34" charset="0"/>
              </a:rPr>
              <a:t>recently weaned pig (6-15 weeks of age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Excessive </a:t>
            </a:r>
            <a:r>
              <a:rPr lang="en-US" dirty="0">
                <a:latin typeface="Arial" pitchFamily="34" charset="0"/>
                <a:cs typeface="Arial" pitchFamily="34" charset="0"/>
              </a:rPr>
              <a:t>fatal hemorrhage occurs in pigs of 30-40 days of age during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castration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S/C massive hemorrhage is more common in pigs at 40-70 days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age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At necropsy extensive hemorrhage in the muscle of the hind limbs, forelimbs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dirty="0">
                <a:latin typeface="Arial" pitchFamily="34" charset="0"/>
                <a:cs typeface="Arial" pitchFamily="34" charset="0"/>
              </a:rPr>
              <a:t>axillar &amp; mandibular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region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>
                <a:latin typeface="Arial" pitchFamily="34" charset="0"/>
                <a:cs typeface="Arial" pitchFamily="34" charset="0"/>
              </a:rPr>
              <a:t>Prothrombin</a:t>
            </a:r>
            <a:r>
              <a:rPr lang="en-US" dirty="0">
                <a:latin typeface="Arial" pitchFamily="34" charset="0"/>
                <a:cs typeface="Arial" pitchFamily="34" charset="0"/>
              </a:rPr>
              <a:t> time &amp; activated partial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prothrombin</a:t>
            </a:r>
            <a:r>
              <a:rPr lang="en-US" dirty="0">
                <a:latin typeface="Arial" pitchFamily="34" charset="0"/>
                <a:cs typeface="Arial" pitchFamily="34" charset="0"/>
              </a:rPr>
              <a:t> time are prolonged along with decreased level of vitamin K dependent factors II, VII, IX &amp;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54270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599" y="448734"/>
            <a:ext cx="10498668" cy="6155266"/>
          </a:xfrm>
          <a:ln w="38100"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Treatment: 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Minimum requirement  for new born pigs is 5 </a:t>
            </a:r>
            <a:r>
              <a:rPr lang="el-GR" dirty="0">
                <a:latin typeface="Arial" pitchFamily="34" charset="0"/>
                <a:cs typeface="Arial" pitchFamily="34" charset="0"/>
              </a:rPr>
              <a:t>μ</a:t>
            </a:r>
            <a:r>
              <a:rPr lang="en-US" dirty="0">
                <a:latin typeface="Arial" pitchFamily="34" charset="0"/>
                <a:cs typeface="Arial" pitchFamily="34" charset="0"/>
              </a:rPr>
              <a:t>g/kg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>
                <a:latin typeface="Arial" pitchFamily="34" charset="0"/>
                <a:cs typeface="Arial" pitchFamily="34" charset="0"/>
              </a:rPr>
              <a:t>. &amp; curative dose is four times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larger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Vit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K or K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 @ 3 mg/kg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b.wt</a:t>
            </a:r>
            <a:r>
              <a:rPr lang="en-US" dirty="0">
                <a:latin typeface="Arial" pitchFamily="34" charset="0"/>
                <a:cs typeface="Arial" pitchFamily="34" charset="0"/>
              </a:rPr>
              <a:t>. I/M single dose is effective for blood coagulation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defect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Vitamin K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should </a:t>
            </a:r>
            <a:r>
              <a:rPr lang="en-US" dirty="0">
                <a:latin typeface="Arial" pitchFamily="34" charset="0"/>
                <a:cs typeface="Arial" pitchFamily="34" charset="0"/>
              </a:rPr>
              <a:t>be added in feed @ 25 mg/kg for 4 days 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effective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>
                <a:latin typeface="Arial" pitchFamily="34" charset="0"/>
                <a:cs typeface="Arial" pitchFamily="34" charset="0"/>
              </a:rPr>
              <a:t>Vit</a:t>
            </a:r>
            <a:r>
              <a:rPr lang="en-US" dirty="0">
                <a:latin typeface="Arial" pitchFamily="34" charset="0"/>
                <a:cs typeface="Arial" pitchFamily="34" charset="0"/>
              </a:rPr>
              <a:t>. K is used in sweet clover poisoning where toxic quantities of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coumarin</a:t>
            </a:r>
            <a:r>
              <a:rPr lang="en-US" dirty="0">
                <a:latin typeface="Arial" pitchFamily="34" charset="0"/>
                <a:cs typeface="Arial" pitchFamily="34" charset="0"/>
              </a:rPr>
              <a:t> severely depress thrombin level  of blood  &amp; interfere the clotting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mechanism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Industrial poisons used for rodent control contains anticoagulant 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coumarin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latin typeface="Arial" pitchFamily="34" charset="0"/>
                <a:cs typeface="Arial" pitchFamily="34" charset="0"/>
              </a:rPr>
              <a:t>type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eg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Warfarin causes </a:t>
            </a:r>
            <a:r>
              <a:rPr lang="en-US" dirty="0">
                <a:latin typeface="Arial" pitchFamily="34" charset="0"/>
                <a:cs typeface="Arial" pitchFamily="34" charset="0"/>
              </a:rPr>
              <a:t>fatal hypo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thrombinemia</a:t>
            </a:r>
            <a:r>
              <a:rPr lang="en-US" dirty="0">
                <a:latin typeface="Arial" pitchFamily="34" charset="0"/>
                <a:cs typeface="Arial" pitchFamily="34" charset="0"/>
              </a:rPr>
              <a:t> &amp;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Vit</a:t>
            </a:r>
            <a:r>
              <a:rPr lang="en-US" dirty="0">
                <a:latin typeface="Arial" pitchFamily="34" charset="0"/>
                <a:cs typeface="Arial" pitchFamily="34" charset="0"/>
              </a:rPr>
              <a:t> K is effective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antidote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1233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040466" y="1159933"/>
            <a:ext cx="7772400" cy="4114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altLang="en-US" sz="8800" dirty="0" smtClean="0">
              <a:solidFill>
                <a:schemeClr val="accent3"/>
              </a:solidFill>
              <a:latin typeface="Algerian" pitchFamily="82" charset="0"/>
            </a:endParaRPr>
          </a:p>
          <a:p>
            <a:pPr marL="0" indent="0" algn="just">
              <a:buNone/>
            </a:pPr>
            <a:r>
              <a:rPr lang="en-US" altLang="en-US" sz="8800" dirty="0" smtClean="0">
                <a:solidFill>
                  <a:schemeClr val="accent3"/>
                </a:solidFill>
                <a:latin typeface="Algerian" pitchFamily="82" charset="0"/>
              </a:rPr>
              <a:t>THANK </a:t>
            </a:r>
            <a:r>
              <a:rPr lang="en-US" altLang="en-US" sz="8800" dirty="0">
                <a:solidFill>
                  <a:schemeClr val="accent3"/>
                </a:solidFill>
                <a:latin typeface="Algerian" pitchFamily="82" charset="0"/>
              </a:rPr>
              <a:t>YOU</a:t>
            </a:r>
          </a:p>
        </p:txBody>
      </p:sp>
    </p:spTree>
    <p:extLst>
      <p:ext uri="{BB962C8B-B14F-4D97-AF65-F5344CB8AC3E}">
        <p14:creationId xmlns:p14="http://schemas.microsoft.com/office/powerpoint/2010/main" val="5615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3533" y="1100667"/>
            <a:ext cx="6062134" cy="4873752"/>
          </a:xfrm>
          <a:ln w="38100">
            <a:solidFill>
              <a:schemeClr val="accent1"/>
            </a:solidFill>
          </a:ln>
        </p:spPr>
        <p:txBody>
          <a:bodyPr>
            <a:normAutofit fontScale="775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Thiamine </a:t>
            </a:r>
            <a:r>
              <a:rPr lang="en-US" dirty="0">
                <a:latin typeface="Arial" pitchFamily="34" charset="0"/>
                <a:cs typeface="Arial" pitchFamily="34" charset="0"/>
              </a:rPr>
              <a:t>act as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co-carboxylase in the metabolism of fat, carbohydrate &amp; protein</a:t>
            </a:r>
            <a:r>
              <a:rPr lang="en-US" dirty="0">
                <a:latin typeface="Arial" pitchFamily="34" charset="0"/>
                <a:cs typeface="Arial" pitchFamily="34" charset="0"/>
              </a:rPr>
              <a:t> and deficiency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this vitamin leads to accumulation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of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endogenous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pyruvate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(precursor of vitamin B1)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</a:pPr>
            <a:r>
              <a:rPr lang="en-US" dirty="0" err="1">
                <a:latin typeface="Arial" pitchFamily="34" charset="0"/>
                <a:cs typeface="Arial" pitchFamily="34" charset="0"/>
              </a:rPr>
              <a:t>Polioencephalomalacia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has been produced experimentally in pre-ruminant </a:t>
            </a:r>
            <a:r>
              <a:rPr lang="en-US" dirty="0">
                <a:latin typeface="Arial" pitchFamily="34" charset="0"/>
                <a:cs typeface="Arial" pitchFamily="34" charset="0"/>
              </a:rPr>
              <a:t>lamb on thiamin deficient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diet</a:t>
            </a:r>
          </a:p>
          <a:p>
            <a:pPr lvl="0" algn="just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Deficiency causes decrease in erythrocyte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prescursor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&amp; erythrocyte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transketolase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which is responsible for maintenance of alimentary &amp; circulatory system.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emdocs.net/wp-content/uploads/2017/10/Pi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34" y="1538286"/>
            <a:ext cx="4495800" cy="3389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662767" y="168277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PATHOGENESIS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200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70467" y="1015999"/>
            <a:ext cx="9956800" cy="5240867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HORSES</a:t>
            </a:r>
          </a:p>
          <a:p>
            <a:pPr lvl="0" algn="just"/>
            <a:r>
              <a:rPr lang="en-US" dirty="0" smtClean="0">
                <a:latin typeface="Arial" pitchFamily="34" charset="0"/>
                <a:cs typeface="Arial" pitchFamily="34" charset="0"/>
              </a:rPr>
              <a:t>In-coordination </a:t>
            </a:r>
            <a:r>
              <a:rPr lang="en-US" dirty="0">
                <a:latin typeface="Arial" pitchFamily="34" charset="0"/>
                <a:cs typeface="Arial" pitchFamily="34" charset="0"/>
              </a:rPr>
              <a:t>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gait</a:t>
            </a:r>
          </a:p>
          <a:p>
            <a:pPr lvl="0" algn="just"/>
            <a:r>
              <a:rPr lang="en-US" dirty="0">
                <a:latin typeface="Arial" pitchFamily="34" charset="0"/>
                <a:cs typeface="Arial" pitchFamily="34" charset="0"/>
              </a:rPr>
              <a:t>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alling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lvl="0" algn="just"/>
            <a:r>
              <a:rPr lang="en-US" dirty="0" smtClean="0">
                <a:latin typeface="Arial" pitchFamily="34" charset="0"/>
                <a:cs typeface="Arial" pitchFamily="34" charset="0"/>
              </a:rPr>
              <a:t>Bradycardia due to cardiac irregularity</a:t>
            </a:r>
          </a:p>
          <a:p>
            <a:pPr lvl="0" algn="just"/>
            <a:r>
              <a:rPr lang="en-US" dirty="0" smtClean="0">
                <a:latin typeface="Arial" pitchFamily="34" charset="0"/>
                <a:cs typeface="Arial" pitchFamily="34" charset="0"/>
              </a:rPr>
              <a:t> Weakness of cardiac muscle</a:t>
            </a:r>
          </a:p>
          <a:p>
            <a:pPr lvl="0" algn="just"/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lvl="0" indent="0" algn="just"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POULTRY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Anorexia, poor growth, ruffled feathers</a:t>
            </a: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Signs of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polyneuritis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– unsteady gait,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generalised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paralysis may occur</a:t>
            </a:r>
          </a:p>
          <a:p>
            <a:pPr algn="just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hicks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– “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STARGAZING POSTURE”,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convulsion with head retraction called polyneuritis &amp; stargazing </a:t>
            </a:r>
          </a:p>
          <a:p>
            <a:pPr lvl="0" algn="just"/>
            <a:endParaRPr lang="en-IN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718" y="1193798"/>
            <a:ext cx="4272415" cy="2793999"/>
          </a:xfrm>
          <a:prstGeom prst="rect">
            <a:avLst/>
          </a:prstGeom>
          <a:ln w="38100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37834" y="168277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CLINICAL SIGNS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84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6600" y="939800"/>
            <a:ext cx="10430933" cy="222673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Calves</a:t>
            </a:r>
            <a:endParaRPr lang="en-IN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dirty="0" smtClean="0">
                <a:latin typeface="Arial" pitchFamily="34" charset="0"/>
                <a:cs typeface="Arial" pitchFamily="34" charset="0"/>
              </a:rPr>
              <a:t>Anorexia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weakness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in-coordination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onvulsions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etraction of head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evere scouring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dehydration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omnolence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oss of condition &amp; tetanic convulsions </a:t>
            </a:r>
            <a:endParaRPr lang="en-IN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IN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305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6600" y="990600"/>
            <a:ext cx="9956800" cy="48737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History </a:t>
            </a:r>
            <a:r>
              <a:rPr lang="en-US" dirty="0">
                <a:latin typeface="Arial" pitchFamily="34" charset="0"/>
                <a:cs typeface="Arial" pitchFamily="34" charset="0"/>
              </a:rPr>
              <a:t>of diet</a:t>
            </a:r>
            <a:endParaRPr lang="en-IN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Clinical sign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Arial" pitchFamily="34" charset="0"/>
                <a:cs typeface="Arial" pitchFamily="34" charset="0"/>
              </a:rPr>
              <a:t>Clinical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pathology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Increase in concentration of pyruvate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IN" dirty="0">
                <a:latin typeface="Arial" pitchFamily="34" charset="0"/>
                <a:cs typeface="Arial" pitchFamily="34" charset="0"/>
              </a:rPr>
              <a:t>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  (Normal = 2-3µg/dl; Abnormal=  6-8 µg/dl)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I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Thiamine conc. decreases in blood </a:t>
            </a:r>
            <a:r>
              <a:rPr lang="en-IN" dirty="0" smtClean="0">
                <a:latin typeface="Arial" pitchFamily="34" charset="0"/>
                <a:cs typeface="Arial" pitchFamily="34" charset="0"/>
              </a:rPr>
              <a:t>from normal 8-10 µg/dl to 2.5-3µg/dl; in severe cases = 0.5-1µg/dl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r>
              <a:rPr lang="en-IN" dirty="0" smtClean="0">
                <a:latin typeface="Arial" pitchFamily="34" charset="0"/>
                <a:cs typeface="Arial" pitchFamily="34" charset="0"/>
              </a:rPr>
              <a:t>ECG: evidence of myocardial insufficiency 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ü"/>
            </a:pPr>
            <a:endParaRPr lang="en-IN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662767" y="168277"/>
            <a:ext cx="6612467" cy="6736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DIAGNOSIS  </a:t>
            </a:r>
            <a:endParaRPr lang="en-IN" sz="3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636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1001</TotalTime>
  <Words>2435</Words>
  <Application>Microsoft Office PowerPoint</Application>
  <PresentationFormat>Widescreen</PresentationFormat>
  <Paragraphs>328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Algerian</vt:lpstr>
      <vt:lpstr>Arial</vt:lpstr>
      <vt:lpstr>Calibri</vt:lpstr>
      <vt:lpstr>Century Schoolbook</vt:lpstr>
      <vt:lpstr>Wingdings</vt:lpstr>
      <vt:lpstr>Wingdings 2</vt:lpstr>
      <vt:lpstr>Oriel</vt:lpstr>
      <vt:lpstr>VITAMINS Unit-3</vt:lpstr>
      <vt:lpstr>Vitamin B-Complex deficiency</vt:lpstr>
      <vt:lpstr>INTRODUCTION </vt:lpstr>
      <vt:lpstr>Thiamin Deficiency ( Vit. B1) ( Aneurin)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FAT SOLUBLE VITAMIN</vt:lpstr>
      <vt:lpstr>PowerPoint Presentation</vt:lpstr>
      <vt:lpstr>PowerPoint Presentation</vt:lpstr>
      <vt:lpstr>Pathogenesis</vt:lpstr>
      <vt:lpstr>PowerPoint Presentation</vt:lpstr>
      <vt:lpstr>PowerPoint Presentation</vt:lpstr>
      <vt:lpstr>Differential diagnosis </vt:lpstr>
      <vt:lpstr>PowerPoint Presentation</vt:lpstr>
      <vt:lpstr>PowerPoint Presentation</vt:lpstr>
      <vt:lpstr>PowerPoint Presentation</vt:lpstr>
      <vt:lpstr>Pathogenesis</vt:lpstr>
      <vt:lpstr>PowerPoint Presentation</vt:lpstr>
      <vt:lpstr>Clinical findings</vt:lpstr>
      <vt:lpstr>PowerPoint Presentation</vt:lpstr>
      <vt:lpstr>PowerPoint Presentation</vt:lpstr>
      <vt:lpstr>PowerPoint Presentation</vt:lpstr>
      <vt:lpstr>PowerPoint Presentation</vt:lpstr>
    </vt:vector>
  </TitlesOfParts>
  <Company>TEMAOS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60</cp:revision>
  <dcterms:created xsi:type="dcterms:W3CDTF">2020-03-30T05:53:49Z</dcterms:created>
  <dcterms:modified xsi:type="dcterms:W3CDTF">2020-04-02T20:11:13Z</dcterms:modified>
</cp:coreProperties>
</file>