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9" r:id="rId3"/>
    <p:sldId id="280" r:id="rId4"/>
    <p:sldId id="258" r:id="rId5"/>
    <p:sldId id="281" r:id="rId6"/>
    <p:sldId id="259" r:id="rId7"/>
    <p:sldId id="286" r:id="rId8"/>
    <p:sldId id="285" r:id="rId9"/>
    <p:sldId id="287" r:id="rId10"/>
    <p:sldId id="288" r:id="rId11"/>
    <p:sldId id="289" r:id="rId12"/>
    <p:sldId id="290" r:id="rId13"/>
    <p:sldId id="291" r:id="rId14"/>
    <p:sldId id="260" r:id="rId15"/>
    <p:sldId id="294" r:id="rId16"/>
    <p:sldId id="295" r:id="rId17"/>
    <p:sldId id="284" r:id="rId18"/>
    <p:sldId id="261" r:id="rId19"/>
    <p:sldId id="282" r:id="rId20"/>
    <p:sldId id="263" r:id="rId21"/>
    <p:sldId id="292" r:id="rId22"/>
    <p:sldId id="29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ADF0055-AD3E-4342-B4E6-14D9E161B9AC}"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DF0055-AD3E-4342-B4E6-14D9E161B9AC}" type="datetimeFigureOut">
              <a:rPr lang="en-US" smtClean="0"/>
              <a:pPr/>
              <a:t>4/26/2020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ADF0055-AD3E-4342-B4E6-14D9E161B9AC}"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ADF0055-AD3E-4342-B4E6-14D9E161B9AC}" type="datetimeFigureOut">
              <a:rPr lang="en-US" smtClean="0"/>
              <a:pPr/>
              <a:t>4/26/2020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ADF0055-AD3E-4342-B4E6-14D9E161B9AC}" type="datetimeFigureOut">
              <a:rPr lang="en-US" smtClean="0"/>
              <a:pPr/>
              <a:t>4/26/2020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DF0055-AD3E-4342-B4E6-14D9E161B9AC}" type="datetimeFigureOut">
              <a:rPr lang="en-US" smtClean="0"/>
              <a:pPr/>
              <a:t>4/26/2020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F0055-AD3E-4342-B4E6-14D9E161B9AC}"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F0055-AD3E-4342-B4E6-14D9E161B9AC}" type="datetimeFigureOut">
              <a:rPr lang="en-US" smtClean="0"/>
              <a:pPr/>
              <a:t>4/26/2020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0EE7EF9-72A1-40CB-9D99-46AD6D3DC25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F0055-AD3E-4342-B4E6-14D9E161B9AC}" type="datetimeFigureOut">
              <a:rPr lang="en-US" smtClean="0"/>
              <a:pPr/>
              <a:t>4/26/2020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EE7EF9-72A1-40CB-9D99-46AD6D3DC25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Autofit/>
          </a:bodyPr>
          <a:lstStyle/>
          <a:p>
            <a:pPr lvl="0"/>
            <a:r>
              <a:rPr lang="en-US" sz="2800" dirty="0">
                <a:solidFill>
                  <a:schemeClr val="accent1"/>
                </a:solidFill>
                <a:latin typeface="Times New Roman" panose="02020603050405020304" pitchFamily="18" charset="0"/>
                <a:cs typeface="Times New Roman" panose="02020603050405020304" pitchFamily="18" charset="0"/>
              </a:rPr>
              <a:t/>
            </a:r>
            <a:br>
              <a:rPr lang="en-US" sz="2800" dirty="0">
                <a:solidFill>
                  <a:schemeClr val="accent1"/>
                </a:solidFill>
                <a:latin typeface="Times New Roman" panose="02020603050405020304" pitchFamily="18" charset="0"/>
                <a:cs typeface="Times New Roman" panose="02020603050405020304" pitchFamily="18" charset="0"/>
              </a:rPr>
            </a:br>
            <a:r>
              <a:rPr lang="en-US" sz="2800" dirty="0">
                <a:solidFill>
                  <a:schemeClr val="accent1"/>
                </a:solidFill>
                <a:latin typeface="Times New Roman" panose="02020603050405020304" pitchFamily="18" charset="0"/>
                <a:cs typeface="Times New Roman" panose="02020603050405020304" pitchFamily="18" charset="0"/>
              </a:rPr>
              <a:t/>
            </a:r>
            <a:br>
              <a:rPr lang="en-US" sz="2800" dirty="0">
                <a:solidFill>
                  <a:schemeClr val="accent1"/>
                </a:solidFill>
                <a:latin typeface="Times New Roman" panose="02020603050405020304" pitchFamily="18" charset="0"/>
                <a:cs typeface="Times New Roman" panose="02020603050405020304" pitchFamily="18" charset="0"/>
              </a:rPr>
            </a:br>
            <a:r>
              <a:rPr lang="en-US" sz="2800" dirty="0">
                <a:solidFill>
                  <a:srgbClr val="FF0000"/>
                </a:solidFill>
                <a:latin typeface="Times New Roman" panose="02020603050405020304" pitchFamily="18" charset="0"/>
                <a:cs typeface="Times New Roman" panose="02020603050405020304" pitchFamily="18" charset="0"/>
              </a:rPr>
              <a:t>ANIMAL GENETICS &amp; BREEDING </a:t>
            </a:r>
            <a:br>
              <a:rPr lang="en-US" sz="28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UNIT – II </a:t>
            </a:r>
            <a:br>
              <a:rPr lang="en-US" sz="3200" dirty="0">
                <a:solidFill>
                  <a:srgbClr val="FF0000"/>
                </a:solidFill>
                <a:latin typeface="Times New Roman" panose="02020603050405020304" pitchFamily="18" charset="0"/>
                <a:cs typeface="Times New Roman" panose="02020603050405020304" pitchFamily="18" charset="0"/>
              </a:rPr>
            </a:b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Principles of Animal &amp; Population Genetics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Lecture – </a:t>
            </a:r>
            <a:r>
              <a:rPr lang="en-US" sz="2400" dirty="0" smtClean="0">
                <a:solidFill>
                  <a:srgbClr val="FF0000"/>
                </a:solidFill>
                <a:latin typeface="Times New Roman" panose="02020603050405020304" pitchFamily="18" charset="0"/>
                <a:cs typeface="Times New Roman" panose="02020603050405020304" pitchFamily="18" charset="0"/>
              </a:rPr>
              <a:t>5 </a:t>
            </a:r>
            <a:r>
              <a:rPr lang="en-US" sz="2400" dirty="0">
                <a:solidFill>
                  <a:srgbClr val="FF0000"/>
                </a:solidFill>
                <a:latin typeface="Times New Roman" panose="02020603050405020304" pitchFamily="18" charset="0"/>
                <a:cs typeface="Times New Roman" panose="02020603050405020304" pitchFamily="18" charset="0"/>
              </a:rPr>
              <a:t/>
            </a:r>
            <a:br>
              <a:rPr lang="en-US" sz="2400" dirty="0">
                <a:solidFill>
                  <a:srgbClr val="FF0000"/>
                </a:solidFill>
                <a:latin typeface="Times New Roman" panose="02020603050405020304" pitchFamily="18" charset="0"/>
                <a:cs typeface="Times New Roman" panose="02020603050405020304" pitchFamily="18" charset="0"/>
              </a:rPr>
            </a:br>
            <a:r>
              <a:rPr lang="en-US" sz="2400" dirty="0" smtClean="0">
                <a:solidFill>
                  <a:srgbClr val="FF0000"/>
                </a:solidFill>
                <a:latin typeface="Times New Roman" panose="02020603050405020304" pitchFamily="18" charset="0"/>
                <a:cs typeface="Times New Roman" panose="02020603050405020304" pitchFamily="18" charset="0"/>
              </a:rPr>
              <a:t/>
            </a:r>
            <a:br>
              <a:rPr lang="en-US" sz="24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FF0000"/>
                </a:solidFill>
                <a:latin typeface="Times New Roman" panose="02020603050405020304" pitchFamily="18" charset="0"/>
                <a:cs typeface="Times New Roman" panose="02020603050405020304" pitchFamily="18" charset="0"/>
              </a:rPr>
              <a:t>Quantitative Genetics: Values &amp; Means</a:t>
            </a:r>
            <a:br>
              <a:rPr lang="en-US" sz="32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FF0000"/>
                </a:solidFill>
                <a:latin typeface="Times New Roman" panose="02020603050405020304" pitchFamily="18" charset="0"/>
                <a:cs typeface="Times New Roman" panose="02020603050405020304" pitchFamily="18" charset="0"/>
              </a:rPr>
              <a:t> </a:t>
            </a:r>
            <a:br>
              <a:rPr lang="en-US" sz="3200" dirty="0" smtClean="0">
                <a:solidFill>
                  <a:srgbClr val="FF0000"/>
                </a:solidFill>
                <a:latin typeface="Times New Roman" panose="02020603050405020304" pitchFamily="18" charset="0"/>
                <a:cs typeface="Times New Roman" panose="02020603050405020304" pitchFamily="18" charset="0"/>
              </a:rPr>
            </a:br>
            <a:r>
              <a:rPr lang="en-US" sz="3200" dirty="0" smtClean="0">
                <a:solidFill>
                  <a:srgbClr val="FF0000"/>
                </a:solidFill>
                <a:latin typeface="Times New Roman" panose="02020603050405020304" pitchFamily="18" charset="0"/>
                <a:cs typeface="Times New Roman" panose="02020603050405020304" pitchFamily="18" charset="0"/>
              </a:rPr>
              <a:t>Dr K G Mandal</a:t>
            </a:r>
            <a:r>
              <a:rPr lang="en-US" sz="3200" dirty="0">
                <a:solidFill>
                  <a:srgbClr val="FF0000"/>
                </a:solidFill>
                <a:latin typeface="Times New Roman" panose="02020603050405020304" pitchFamily="18" charset="0"/>
                <a:cs typeface="Times New Roman" panose="02020603050405020304" pitchFamily="18" charset="0"/>
              </a:rPr>
              <a:t/>
            </a:r>
            <a:br>
              <a:rPr lang="en-US" sz="32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Department of Animal Genetics &amp; Breeding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Bihar Veterinary College, Patna </a:t>
            </a:r>
            <a:br>
              <a:rPr lang="en-US" sz="2400" dirty="0">
                <a:solidFill>
                  <a:srgbClr val="FF0000"/>
                </a:solidFill>
                <a:latin typeface="Times New Roman" panose="02020603050405020304" pitchFamily="18" charset="0"/>
                <a:cs typeface="Times New Roman" panose="02020603050405020304" pitchFamily="18" charset="0"/>
              </a:rPr>
            </a:br>
            <a:r>
              <a:rPr lang="en-US" sz="2400" dirty="0">
                <a:solidFill>
                  <a:srgbClr val="FF0000"/>
                </a:solidFill>
                <a:latin typeface="Times New Roman" panose="02020603050405020304" pitchFamily="18" charset="0"/>
                <a:cs typeface="Times New Roman" panose="02020603050405020304" pitchFamily="18" charset="0"/>
              </a:rPr>
              <a:t>Bihar Animal Sciences University, Patna </a:t>
            </a:r>
            <a:br>
              <a:rPr lang="en-US" sz="2400" dirty="0">
                <a:solidFill>
                  <a:srgbClr val="FF0000"/>
                </a:solidFill>
                <a:latin typeface="Times New Roman" panose="02020603050405020304" pitchFamily="18" charset="0"/>
                <a:cs typeface="Times New Roman" panose="02020603050405020304" pitchFamily="18" charset="0"/>
              </a:rPr>
            </a:br>
            <a:endParaRPr lang="en-IN" sz="2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Components of Phenotypic Value</a:t>
            </a:r>
            <a:endParaRPr lang="en-IN" dirty="0">
              <a:solidFill>
                <a:srgbClr val="FF0000"/>
              </a:solidFill>
            </a:endParaRPr>
          </a:p>
        </p:txBody>
      </p:sp>
      <p:sp>
        <p:nvSpPr>
          <p:cNvPr id="3" name="Content Placeholder 2"/>
          <p:cNvSpPr>
            <a:spLocks noGrp="1"/>
          </p:cNvSpPr>
          <p:nvPr>
            <p:ph idx="1"/>
          </p:nvPr>
        </p:nvSpPr>
        <p:spPr>
          <a:xfrm>
            <a:off x="428596" y="1285860"/>
            <a:ext cx="8229600" cy="5143536"/>
          </a:xfrm>
        </p:spPr>
        <p:txBody>
          <a:bodyPr>
            <a:normAutofit fontScale="77500" lnSpcReduction="20000"/>
          </a:bodyPr>
          <a:lstStyle/>
          <a:p>
            <a:pPr>
              <a:buNone/>
            </a:pPr>
            <a:r>
              <a:rPr lang="en-IN" dirty="0" smtClean="0">
                <a:solidFill>
                  <a:srgbClr val="002060"/>
                </a:solidFill>
              </a:rPr>
              <a:t>Genotypic Value  &amp; Environmental Deviation</a:t>
            </a:r>
          </a:p>
          <a:p>
            <a:pPr algn="just">
              <a:spcAft>
                <a:spcPts val="1000"/>
              </a:spcAft>
            </a:pPr>
            <a:r>
              <a:rPr lang="en-IN" dirty="0" smtClean="0"/>
              <a:t>In order to analyse the genetic properties of the population, the phenotypic value has to be divided into components attributable to different causes.</a:t>
            </a:r>
          </a:p>
          <a:p>
            <a:pPr algn="just">
              <a:spcAft>
                <a:spcPts val="1000"/>
              </a:spcAft>
            </a:pPr>
            <a:r>
              <a:rPr lang="en-IN" b="1" dirty="0" smtClean="0"/>
              <a:t>Phenotype is the expression of genotype at the cost of environment.</a:t>
            </a:r>
            <a:r>
              <a:rPr lang="en-IN" dirty="0" smtClean="0"/>
              <a:t> Thus, the phenotypic value has to be divided into components attributable to the influence of genotype and environment.</a:t>
            </a:r>
          </a:p>
          <a:p>
            <a:pPr algn="just">
              <a:spcAft>
                <a:spcPts val="1000"/>
              </a:spcAft>
            </a:pPr>
            <a:r>
              <a:rPr lang="en-IN" dirty="0" smtClean="0"/>
              <a:t>The genetic constitution of an individual is known as genotype. </a:t>
            </a:r>
            <a:r>
              <a:rPr lang="en-IN" b="1" dirty="0" smtClean="0"/>
              <a:t>The value of the character attributable to the effect of genes is called genotypic value.</a:t>
            </a:r>
          </a:p>
          <a:p>
            <a:pPr algn="just">
              <a:spcAft>
                <a:spcPts val="1000"/>
              </a:spcAft>
            </a:pPr>
            <a:r>
              <a:rPr lang="en-IN" dirty="0" smtClean="0"/>
              <a:t>All the non-genetic factors that influence the phenotypic value of an individual are called environment.</a:t>
            </a:r>
          </a:p>
          <a:p>
            <a:pPr algn="just">
              <a:spcAft>
                <a:spcPts val="1000"/>
              </a:spcAft>
            </a:pPr>
            <a:endParaRPr lang="en-IN" dirty="0" smtClean="0"/>
          </a:p>
          <a:p>
            <a:pPr algn="just">
              <a:spcAft>
                <a:spcPts val="1000"/>
              </a:spcAft>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pPr algn="just">
              <a:spcAft>
                <a:spcPts val="600"/>
              </a:spcAft>
            </a:pPr>
            <a:r>
              <a:rPr lang="en-IN" dirty="0" smtClean="0"/>
              <a:t>The </a:t>
            </a:r>
            <a:r>
              <a:rPr lang="en-IN" b="1" dirty="0" smtClean="0"/>
              <a:t>environment modifies the effect of genotypic value</a:t>
            </a:r>
            <a:r>
              <a:rPr lang="en-IN" dirty="0" smtClean="0"/>
              <a:t> before the character is finally expressed in the form of phenotypic value.</a:t>
            </a:r>
          </a:p>
          <a:p>
            <a:pPr algn="just">
              <a:spcAft>
                <a:spcPts val="600"/>
              </a:spcAft>
            </a:pPr>
            <a:r>
              <a:rPr lang="en-IN" b="1" dirty="0" smtClean="0"/>
              <a:t>The effect of environment that causes the deviation in  genotypic value is termed as environmental deviation.</a:t>
            </a:r>
          </a:p>
          <a:p>
            <a:pPr algn="just">
              <a:spcAft>
                <a:spcPts val="600"/>
              </a:spcAft>
            </a:pPr>
            <a:r>
              <a:rPr lang="en-IN" dirty="0" smtClean="0"/>
              <a:t>The genotype gives rise to a certain value to the character, and environment changes this value in either direction before the character is expressed by the individual.</a:t>
            </a:r>
          </a:p>
          <a:p>
            <a:pPr algn="just">
              <a:spcAft>
                <a:spcPts val="600"/>
              </a:spcAft>
            </a:pPr>
            <a:r>
              <a:rPr lang="en-IN" dirty="0" smtClean="0"/>
              <a:t>Thus, </a:t>
            </a:r>
            <a:r>
              <a:rPr lang="en-IN" b="1" dirty="0" smtClean="0"/>
              <a:t>there are two components of phenotypic value,</a:t>
            </a:r>
            <a:r>
              <a:rPr lang="en-IN" dirty="0" smtClean="0"/>
              <a:t> the value assumed by the genotype is called </a:t>
            </a:r>
            <a:r>
              <a:rPr lang="en-IN" b="1" dirty="0" smtClean="0"/>
              <a:t>genotypic value</a:t>
            </a:r>
            <a:r>
              <a:rPr lang="en-IN" dirty="0" smtClean="0"/>
              <a:t> and the deviation caused by the environment is called as </a:t>
            </a:r>
            <a:r>
              <a:rPr lang="en-IN" b="1" dirty="0" smtClean="0"/>
              <a:t>environmental deviation.</a:t>
            </a:r>
            <a:endParaRPr lang="en-IN"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86544"/>
          </a:xfrm>
        </p:spPr>
        <p:txBody>
          <a:bodyPr>
            <a:normAutofit fontScale="70000" lnSpcReduction="20000"/>
          </a:bodyPr>
          <a:lstStyle/>
          <a:p>
            <a:pPr algn="just">
              <a:spcAft>
                <a:spcPts val="600"/>
              </a:spcAft>
            </a:pPr>
            <a:r>
              <a:rPr lang="en-IN" sz="3500" dirty="0" smtClean="0"/>
              <a:t>Accordingly,  </a:t>
            </a:r>
            <a:r>
              <a:rPr lang="en-IN" sz="3500" b="1" dirty="0" smtClean="0"/>
              <a:t> P = G + E</a:t>
            </a:r>
          </a:p>
          <a:p>
            <a:pPr algn="just">
              <a:buNone/>
            </a:pPr>
            <a:r>
              <a:rPr lang="en-IN" sz="3500" dirty="0" smtClean="0"/>
              <a:t>	Where, 	P = Phenotypic value</a:t>
            </a:r>
          </a:p>
          <a:p>
            <a:pPr algn="just">
              <a:buNone/>
            </a:pPr>
            <a:r>
              <a:rPr lang="en-IN" sz="3500" dirty="0" smtClean="0"/>
              <a:t>			G = Genotypic value </a:t>
            </a:r>
          </a:p>
          <a:p>
            <a:pPr algn="just">
              <a:buNone/>
            </a:pPr>
            <a:r>
              <a:rPr lang="en-IN" sz="3500" dirty="0" smtClean="0"/>
              <a:t>			E = Environmental deviation in genotypic value.</a:t>
            </a:r>
          </a:p>
          <a:p>
            <a:pPr algn="just">
              <a:spcAft>
                <a:spcPts val="600"/>
              </a:spcAft>
            </a:pPr>
            <a:endParaRPr lang="en-IN" sz="3500" dirty="0" smtClean="0"/>
          </a:p>
          <a:p>
            <a:pPr algn="just">
              <a:spcAft>
                <a:spcPts val="600"/>
              </a:spcAft>
            </a:pPr>
            <a:r>
              <a:rPr lang="en-IN" sz="3500" dirty="0" smtClean="0"/>
              <a:t>The individuals of a population are exposed to different environmental conditions. The good environment favours the genotype while poor environment does not favour the full expression of the genotypic value.</a:t>
            </a:r>
          </a:p>
          <a:p>
            <a:pPr algn="just">
              <a:spcAft>
                <a:spcPts val="600"/>
              </a:spcAft>
            </a:pPr>
            <a:r>
              <a:rPr lang="en-IN" sz="3500" dirty="0" smtClean="0"/>
              <a:t>As such the phenotypic value is expected to be better under favourable environment and poor under poor environmental condition.</a:t>
            </a:r>
          </a:p>
          <a:p>
            <a:pPr algn="just">
              <a:spcAft>
                <a:spcPts val="600"/>
              </a:spcAft>
            </a:pPr>
            <a:r>
              <a:rPr lang="en-IN" sz="3500" dirty="0" smtClean="0"/>
              <a:t>Therefore, the environmental effects are cancelled out in taking average of phenotypic values of all the individuals exposed to different environmental effects, and </a:t>
            </a:r>
            <a:r>
              <a:rPr lang="en-IN" sz="3500" b="1" dirty="0" smtClean="0"/>
              <a:t>the mean environmental deviation in the population as a whole is zero (∑ E = 0).</a:t>
            </a:r>
          </a:p>
          <a:p>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85000" lnSpcReduction="20000"/>
          </a:bodyPr>
          <a:lstStyle/>
          <a:p>
            <a:pPr marL="288000" indent="-324000" algn="just">
              <a:spcBef>
                <a:spcPts val="0"/>
              </a:spcBef>
            </a:pPr>
            <a:r>
              <a:rPr lang="en-IN" dirty="0" smtClean="0"/>
              <a:t>Therefore, the environmental deviation do not contribute to the population mean.</a:t>
            </a:r>
          </a:p>
          <a:p>
            <a:pPr marL="288000" indent="-324000" algn="just">
              <a:spcBef>
                <a:spcPts val="0"/>
              </a:spcBef>
            </a:pPr>
            <a:endParaRPr lang="en-IN" dirty="0" smtClean="0"/>
          </a:p>
          <a:p>
            <a:pPr marL="288000" indent="-324000" algn="just">
              <a:spcBef>
                <a:spcPts val="0"/>
              </a:spcBef>
            </a:pPr>
            <a:r>
              <a:rPr lang="en-IN" dirty="0" smtClean="0"/>
              <a:t>This results the mean phenotypic value equal to the mean genotypic value.</a:t>
            </a:r>
          </a:p>
          <a:p>
            <a:pPr marL="288000" indent="-324000" algn="just">
              <a:spcBef>
                <a:spcPts val="0"/>
              </a:spcBef>
            </a:pPr>
            <a:endParaRPr lang="en-IN" dirty="0" smtClean="0"/>
          </a:p>
          <a:p>
            <a:pPr marL="288000" indent="-324000" algn="just">
              <a:spcBef>
                <a:spcPts val="0"/>
              </a:spcBef>
              <a:buNone/>
            </a:pPr>
            <a:r>
              <a:rPr lang="en-IN" dirty="0" smtClean="0">
                <a:solidFill>
                  <a:srgbClr val="FF0000"/>
                </a:solidFill>
              </a:rPr>
              <a:t>Genotype Environment Interaction</a:t>
            </a:r>
          </a:p>
          <a:p>
            <a:pPr marL="288000" indent="-324000" algn="just">
              <a:spcBef>
                <a:spcPts val="0"/>
              </a:spcBef>
              <a:buNone/>
            </a:pPr>
            <a:endParaRPr lang="en-IN" dirty="0" smtClean="0">
              <a:solidFill>
                <a:srgbClr val="FF0000"/>
              </a:solidFill>
            </a:endParaRPr>
          </a:p>
          <a:p>
            <a:pPr marL="288000" indent="-324000" algn="just">
              <a:spcBef>
                <a:spcPts val="0"/>
              </a:spcBef>
            </a:pPr>
            <a:r>
              <a:rPr lang="en-IN" dirty="0" smtClean="0"/>
              <a:t>Different genotypes may respond differently to different environments. This results in different mean phenotypic value for different genotypes under different environments. This differential response of different genotypes under different environments is called genotype – environment interaction. It is denoted as I</a:t>
            </a:r>
            <a:r>
              <a:rPr lang="en-IN" sz="3000" dirty="0" smtClean="0"/>
              <a:t>GE.</a:t>
            </a:r>
          </a:p>
          <a:p>
            <a:pPr marL="288000" indent="-324000" algn="just">
              <a:spcBef>
                <a:spcPts val="0"/>
              </a:spcBef>
            </a:pPr>
            <a:endParaRPr lang="en-IN" sz="3000" dirty="0" smtClean="0"/>
          </a:p>
          <a:p>
            <a:pPr marL="288000" indent="-324000" algn="just">
              <a:spcBef>
                <a:spcPts val="0"/>
              </a:spcBef>
            </a:pPr>
            <a:r>
              <a:rPr lang="en-IN" sz="3000" dirty="0" smtClean="0"/>
              <a:t>Under such condition, the phenotypic value ,</a:t>
            </a:r>
          </a:p>
          <a:p>
            <a:pPr marL="1088100" lvl="2" indent="-324000" algn="just">
              <a:spcBef>
                <a:spcPts val="0"/>
              </a:spcBef>
            </a:pPr>
            <a:r>
              <a:rPr lang="en-IN" dirty="0" smtClean="0"/>
              <a:t>P = G + E + IGE</a:t>
            </a:r>
          </a:p>
          <a:p>
            <a:pPr marL="288000" indent="-324000" algn="just">
              <a:spcBef>
                <a:spcPts val="0"/>
              </a:spcBef>
            </a:pPr>
            <a:endParaRPr lang="en-IN"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85000" lnSpcReduction="10000"/>
          </a:bodyPr>
          <a:lstStyle/>
          <a:p>
            <a:pPr>
              <a:buNone/>
            </a:pPr>
            <a:r>
              <a:rPr lang="en-US" dirty="0" smtClean="0"/>
              <a:t>		</a:t>
            </a:r>
            <a:r>
              <a:rPr lang="en-US" dirty="0" smtClean="0">
                <a:solidFill>
                  <a:srgbClr val="FF0000"/>
                </a:solidFill>
                <a:latin typeface="Times New Roman" panose="02020603050405020304" pitchFamily="18" charset="0"/>
                <a:cs typeface="Times New Roman" panose="02020603050405020304" pitchFamily="18" charset="0"/>
              </a:rPr>
              <a:t> Values Assigned to the Genotypes</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the purpose of deduction of mean phenotypic value, the different genotypes are assigned with arbitrary genotypic value.</a:t>
            </a:r>
          </a:p>
          <a:p>
            <a:r>
              <a:rPr lang="en-US" dirty="0" smtClean="0">
                <a:latin typeface="Times New Roman" panose="02020603050405020304" pitchFamily="18" charset="0"/>
                <a:cs typeface="Times New Roman" panose="02020603050405020304" pitchFamily="18" charset="0"/>
              </a:rPr>
              <a:t>Genotype		Genotypic value</a:t>
            </a:r>
          </a:p>
          <a:p>
            <a:pPr>
              <a:buNone/>
            </a:pP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			+a</a:t>
            </a:r>
          </a:p>
          <a:p>
            <a:pPr>
              <a:buNone/>
            </a:pPr>
            <a:r>
              <a:rPr lang="en-US" baseline="-25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			  d</a:t>
            </a:r>
          </a:p>
          <a:p>
            <a:pPr>
              <a:buNone/>
            </a:pPr>
            <a:r>
              <a:rPr lang="en-US" baseline="-25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			- a</a:t>
            </a:r>
          </a:p>
          <a:p>
            <a:pPr>
              <a:buNone/>
            </a:pPr>
            <a:r>
              <a:rPr lang="en-US" sz="3900" baseline="-25000" dirty="0" smtClean="0">
                <a:latin typeface="Times New Roman" panose="02020603050405020304" pitchFamily="18" charset="0"/>
                <a:cs typeface="Times New Roman" panose="02020603050405020304" pitchFamily="18" charset="0"/>
              </a:rPr>
              <a:t>Hence, the scale of genotypic values will be as follows :</a:t>
            </a:r>
            <a:endParaRPr lang="en-US" dirty="0" smtClean="0">
              <a:latin typeface="Times New Roman" panose="02020603050405020304" pitchFamily="18" charset="0"/>
              <a:cs typeface="Times New Roman" panose="02020603050405020304" pitchFamily="18" charset="0"/>
            </a:endParaRPr>
          </a:p>
          <a:p>
            <a:pPr algn="ctr">
              <a:buNone/>
            </a:pP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A</a:t>
            </a:r>
            <a:r>
              <a:rPr lang="en-US" baseline="-25000" dirty="0" smtClean="0">
                <a:latin typeface="Times New Roman" panose="02020603050405020304" pitchFamily="18" charset="0"/>
                <a:cs typeface="Times New Roman" panose="02020603050405020304" pitchFamily="18" charset="0"/>
              </a:rPr>
              <a:t>1</a:t>
            </a:r>
          </a:p>
          <a:p>
            <a:pPr algn="ctr">
              <a:buNone/>
            </a:pPr>
            <a:r>
              <a:rPr lang="en-US" dirty="0" smtClean="0">
                <a:latin typeface="Times New Roman" panose="02020603050405020304" pitchFamily="18" charset="0"/>
                <a:cs typeface="Times New Roman" panose="02020603050405020304" pitchFamily="18" charset="0"/>
              </a:rPr>
              <a:t>-a			      0		   d		     +a</a:t>
            </a:r>
            <a:endParaRPr lang="en-IN" dirty="0" smtClean="0">
              <a:latin typeface="Times New Roman" panose="02020603050405020304" pitchFamily="18" charset="0"/>
              <a:cs typeface="Times New Roman" panose="02020603050405020304" pitchFamily="18" charset="0"/>
            </a:endParaRPr>
          </a:p>
          <a:p>
            <a:pPr algn="just">
              <a:buNone/>
            </a:pPr>
            <a:r>
              <a:rPr lang="en-US" dirty="0" smtClean="0">
                <a:latin typeface="Times New Roman" panose="02020603050405020304" pitchFamily="18" charset="0"/>
                <a:cs typeface="Times New Roman" panose="02020603050405020304" pitchFamily="18" charset="0"/>
              </a:rPr>
              <a:t>Suppose A1 allele increases the value. </a:t>
            </a:r>
          </a:p>
          <a:p>
            <a:pPr algn="just">
              <a:buNone/>
            </a:pPr>
            <a:r>
              <a:rPr lang="en-US" dirty="0" smtClean="0">
                <a:latin typeface="Times New Roman" panose="02020603050405020304" pitchFamily="18" charset="0"/>
                <a:cs typeface="Times New Roman" panose="02020603050405020304" pitchFamily="18" charset="0"/>
              </a:rPr>
              <a:t>The origin or point of zero on this scale is the mid-value between the values of two </a:t>
            </a:r>
            <a:r>
              <a:rPr lang="en-US" dirty="0" err="1" smtClean="0">
                <a:latin typeface="Times New Roman" panose="02020603050405020304" pitchFamily="18" charset="0"/>
                <a:cs typeface="Times New Roman" panose="02020603050405020304" pitchFamily="18" charset="0"/>
              </a:rPr>
              <a:t>homozygotes</a:t>
            </a:r>
            <a:r>
              <a:rPr lang="en-US" dirty="0" smtClean="0">
                <a:latin typeface="Times New Roman" panose="02020603050405020304" pitchFamily="18" charset="0"/>
                <a:cs typeface="Times New Roman" panose="02020603050405020304" pitchFamily="18" charset="0"/>
              </a:rPr>
              <a:t>.</a:t>
            </a:r>
          </a:p>
        </p:txBody>
      </p:sp>
      <p:cxnSp>
        <p:nvCxnSpPr>
          <p:cNvPr id="7" name="Straight Connector 6"/>
          <p:cNvCxnSpPr/>
          <p:nvPr/>
        </p:nvCxnSpPr>
        <p:spPr>
          <a:xfrm>
            <a:off x="1357290" y="4857760"/>
            <a:ext cx="6500858"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en-IN" dirty="0" smtClean="0"/>
              <a:t>In heterozygote, the value of ‘d’ depends on  the degree of dominance.</a:t>
            </a:r>
          </a:p>
          <a:p>
            <a:r>
              <a:rPr lang="en-IN" dirty="0" smtClean="0"/>
              <a:t>If there is no dominance, d = 0;</a:t>
            </a:r>
          </a:p>
          <a:p>
            <a:r>
              <a:rPr lang="en-IN" dirty="0" smtClean="0"/>
              <a:t>If A1 is dominant over A2, d is positive;</a:t>
            </a:r>
          </a:p>
          <a:p>
            <a:r>
              <a:rPr lang="en-IN" dirty="0" smtClean="0"/>
              <a:t>If A2 is dominant over A1, d is negative;</a:t>
            </a:r>
          </a:p>
          <a:p>
            <a:r>
              <a:rPr lang="en-IN" dirty="0" smtClean="0"/>
              <a:t>If dominance is complete, d is equal to +a or -a </a:t>
            </a:r>
          </a:p>
          <a:p>
            <a:r>
              <a:rPr lang="en-IN" dirty="0" smtClean="0"/>
              <a:t>If there is </a:t>
            </a:r>
            <a:r>
              <a:rPr lang="en-IN" dirty="0" err="1" smtClean="0"/>
              <a:t>overdominance</a:t>
            </a:r>
            <a:r>
              <a:rPr lang="en-IN" dirty="0" smtClean="0"/>
              <a:t>, d &gt; + a or &lt; -a;</a:t>
            </a:r>
          </a:p>
          <a:p>
            <a:r>
              <a:rPr lang="en-IN" dirty="0" smtClean="0"/>
              <a:t>The degree of dominance may be expressed as d/a.</a:t>
            </a: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r>
              <a:rPr lang="en-IN" sz="2800" dirty="0" smtClean="0"/>
              <a:t>Example: </a:t>
            </a:r>
          </a:p>
          <a:p>
            <a:r>
              <a:rPr lang="en-IN" sz="2800" dirty="0" smtClean="0"/>
              <a:t>Inheritance of dwarfing gene, known as ‘pygmy’ gene (pg) in mouse. This gene reduces the body weight. The body weights of different genotypes of mouse at 6-weeks of age are as follows:</a:t>
            </a:r>
          </a:p>
          <a:p>
            <a:pPr>
              <a:buNone/>
            </a:pPr>
            <a:r>
              <a:rPr lang="en-IN" sz="2800" dirty="0" smtClean="0"/>
              <a:t>				Genotypes					____________________________________</a:t>
            </a:r>
          </a:p>
          <a:p>
            <a:pPr>
              <a:buNone/>
            </a:pPr>
            <a:r>
              <a:rPr lang="en-IN" sz="2800" dirty="0" smtClean="0"/>
              <a:t>				++	+pg			</a:t>
            </a:r>
            <a:r>
              <a:rPr lang="en-IN" sz="2800" dirty="0" err="1" smtClean="0"/>
              <a:t>pgpg</a:t>
            </a:r>
            <a:r>
              <a:rPr lang="en-IN" sz="2800" dirty="0" smtClean="0"/>
              <a:t>		____________________________________</a:t>
            </a:r>
          </a:p>
          <a:p>
            <a:pPr>
              <a:buNone/>
            </a:pPr>
            <a:r>
              <a:rPr lang="en-IN" sz="2800" dirty="0" smtClean="0"/>
              <a:t>Body weight (g)	14	12			6	</a:t>
            </a:r>
          </a:p>
          <a:p>
            <a:pPr>
              <a:buNone/>
            </a:pPr>
            <a:r>
              <a:rPr lang="en-IN" sz="2800" dirty="0" smtClean="0"/>
              <a:t>__________________________________________</a:t>
            </a:r>
          </a:p>
          <a:p>
            <a:pPr>
              <a:buNone/>
            </a:pPr>
            <a:r>
              <a:rPr lang="en-IN" sz="2800" dirty="0" smtClean="0"/>
              <a:t>				14	12	10		6	</a:t>
            </a:r>
          </a:p>
          <a:p>
            <a:pPr>
              <a:buNone/>
            </a:pPr>
            <a:r>
              <a:rPr lang="en-IN" sz="2800" dirty="0" smtClean="0"/>
              <a:t>Values taken as deviation from population mid-value</a:t>
            </a:r>
          </a:p>
          <a:p>
            <a:pPr>
              <a:buNone/>
            </a:pPr>
            <a:r>
              <a:rPr lang="en-IN" sz="2800" dirty="0" smtClean="0"/>
              <a:t>___________________________________________</a:t>
            </a:r>
          </a:p>
          <a:p>
            <a:pPr>
              <a:buNone/>
            </a:pPr>
            <a:r>
              <a:rPr lang="en-IN" sz="2800" dirty="0" smtClean="0"/>
              <a:t>				+ 4	2	0		- 4</a:t>
            </a:r>
          </a:p>
          <a:p>
            <a:pPr lvl="4">
              <a:buNone/>
            </a:pPr>
            <a:endParaRPr lang="en-IN"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428760"/>
          </a:xfrm>
        </p:spPr>
        <p:txBody>
          <a:bodyPr>
            <a:normAutofit fontScale="90000"/>
          </a:bodyPr>
          <a:lstStyle/>
          <a:p>
            <a:pPr algn="l"/>
            <a:r>
              <a:rPr lang="en-US" sz="3200" dirty="0" smtClean="0">
                <a:solidFill>
                  <a:srgbClr val="FF0000"/>
                </a:solidFill>
                <a:latin typeface="Times New Roman" panose="02020603050405020304" pitchFamily="18" charset="0"/>
                <a:cs typeface="Times New Roman" panose="02020603050405020304" pitchFamily="18" charset="0"/>
              </a:rPr>
              <a:t> </a:t>
            </a:r>
            <a:r>
              <a:rPr lang="en-US" sz="3600" dirty="0" smtClean="0">
                <a:solidFill>
                  <a:srgbClr val="FF0000"/>
                </a:solidFill>
                <a:latin typeface="Times New Roman" panose="02020603050405020304" pitchFamily="18" charset="0"/>
                <a:cs typeface="Times New Roman" panose="02020603050405020304" pitchFamily="18" charset="0"/>
              </a:rPr>
              <a:t>Population Mean</a:t>
            </a:r>
            <a:r>
              <a:rPr lang="en-US" sz="3100" dirty="0" smtClean="0">
                <a:solidFill>
                  <a:srgbClr val="FF0000"/>
                </a:solidFill>
                <a:latin typeface="Times New Roman" panose="02020603050405020304" pitchFamily="18" charset="0"/>
                <a:cs typeface="Times New Roman" panose="02020603050405020304" pitchFamily="18" charset="0"/>
              </a:rPr>
              <a:t/>
            </a:r>
            <a:br>
              <a:rPr lang="en-US" sz="3100" dirty="0" smtClean="0">
                <a:solidFill>
                  <a:srgbClr val="FF0000"/>
                </a:solidFill>
                <a:latin typeface="Times New Roman" panose="02020603050405020304" pitchFamily="18" charset="0"/>
                <a:cs typeface="Times New Roman" panose="02020603050405020304" pitchFamily="18" charset="0"/>
              </a:rPr>
            </a:br>
            <a:r>
              <a:rPr lang="en-US" sz="3100" dirty="0" smtClean="0">
                <a:latin typeface="Times New Roman" panose="02020603050405020304" pitchFamily="18" charset="0"/>
                <a:cs typeface="Times New Roman" panose="02020603050405020304" pitchFamily="18" charset="0"/>
              </a:rPr>
              <a:t>Consider a locus with two alleles A1 &amp; A2 with respective frequencies as p and q</a:t>
            </a:r>
            <a:endParaRPr lang="en-IN" sz="3100"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56292354"/>
              </p:ext>
            </p:extLst>
          </p:nvPr>
        </p:nvGraphicFramePr>
        <p:xfrm>
          <a:off x="457200" y="1847871"/>
          <a:ext cx="8229600" cy="472440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928694">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Genotype</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Frequency</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Genotypic Value</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Freq x Value</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509283">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1</a:t>
                      </a: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1</a:t>
                      </a:r>
                      <a:endParaRPr lang="en-IN" sz="28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p</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ap</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509283">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1</a:t>
                      </a: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2</a:t>
                      </a:r>
                      <a:endParaRPr lang="en-IN" sz="28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2pq</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d</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2pqd</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509283">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2</a:t>
                      </a:r>
                      <a:r>
                        <a:rPr lang="en-US" sz="2800" dirty="0" smtClean="0">
                          <a:solidFill>
                            <a:schemeClr val="tx1"/>
                          </a:solidFill>
                          <a:latin typeface="Times New Roman" panose="02020603050405020304" pitchFamily="18" charset="0"/>
                          <a:cs typeface="Times New Roman" panose="02020603050405020304" pitchFamily="18" charset="0"/>
                        </a:rPr>
                        <a:t>A</a:t>
                      </a:r>
                      <a:r>
                        <a:rPr lang="en-US" sz="2800" baseline="-25000" dirty="0" smtClean="0">
                          <a:solidFill>
                            <a:schemeClr val="tx1"/>
                          </a:solidFill>
                          <a:latin typeface="Times New Roman" panose="02020603050405020304" pitchFamily="18" charset="0"/>
                          <a:cs typeface="Times New Roman" panose="02020603050405020304" pitchFamily="18" charset="0"/>
                        </a:rPr>
                        <a:t>2</a:t>
                      </a:r>
                      <a:endParaRPr lang="en-IN" sz="28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q</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800" dirty="0" smtClean="0">
                          <a:solidFill>
                            <a:schemeClr val="tx1"/>
                          </a:solidFill>
                          <a:latin typeface="Times New Roman" panose="02020603050405020304" pitchFamily="18" charset="0"/>
                          <a:cs typeface="Times New Roman" panose="02020603050405020304" pitchFamily="18" charset="0"/>
                        </a:rPr>
                        <a:t>-aq</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IN" sz="2800" baseline="30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2186925">
                <a:tc gridSpan="4">
                  <a:txBody>
                    <a:bodyPr/>
                    <a:lstStyle/>
                    <a:p>
                      <a:pPr algn="r"/>
                      <a:r>
                        <a:rPr lang="en-US" sz="2800" dirty="0" smtClean="0">
                          <a:solidFill>
                            <a:schemeClr val="tx1"/>
                          </a:solidFill>
                          <a:latin typeface="Times New Roman" panose="02020603050405020304" pitchFamily="18" charset="0"/>
                          <a:cs typeface="Times New Roman" panose="02020603050405020304" pitchFamily="18" charset="0"/>
                        </a:rPr>
                        <a:t>Sum =</a:t>
                      </a:r>
                      <a:r>
                        <a:rPr lang="en-US" sz="2800" baseline="0" dirty="0" smtClean="0">
                          <a:solidFill>
                            <a:schemeClr val="tx1"/>
                          </a:solidFill>
                          <a:latin typeface="Times New Roman" panose="02020603050405020304" pitchFamily="18" charset="0"/>
                          <a:cs typeface="Times New Roman" panose="02020603050405020304" pitchFamily="18" charset="0"/>
                        </a:rPr>
                        <a:t> ap</a:t>
                      </a:r>
                      <a:r>
                        <a:rPr lang="en-US" sz="2800" baseline="30000" dirty="0" smtClean="0">
                          <a:solidFill>
                            <a:schemeClr val="tx1"/>
                          </a:solidFill>
                          <a:latin typeface="Times New Roman" panose="02020603050405020304" pitchFamily="18" charset="0"/>
                          <a:cs typeface="Times New Roman" panose="02020603050405020304" pitchFamily="18" charset="0"/>
                        </a:rPr>
                        <a:t>2</a:t>
                      </a:r>
                      <a:r>
                        <a:rPr lang="en-US" sz="2800" baseline="0" dirty="0" smtClean="0">
                          <a:solidFill>
                            <a:schemeClr val="tx1"/>
                          </a:solidFill>
                          <a:latin typeface="Times New Roman" panose="02020603050405020304" pitchFamily="18" charset="0"/>
                          <a:cs typeface="Times New Roman" panose="02020603050405020304" pitchFamily="18" charset="0"/>
                        </a:rPr>
                        <a:t> + 2pqd – aq</a:t>
                      </a:r>
                      <a:r>
                        <a:rPr lang="en-US" sz="2800" baseline="30000" dirty="0" smtClean="0">
                          <a:solidFill>
                            <a:schemeClr val="tx1"/>
                          </a:solidFill>
                          <a:latin typeface="Times New Roman" panose="02020603050405020304" pitchFamily="18" charset="0"/>
                          <a:cs typeface="Times New Roman" panose="02020603050405020304" pitchFamily="18" charset="0"/>
                        </a:rPr>
                        <a:t>2</a:t>
                      </a:r>
                      <a:endParaRPr lang="en-US" sz="2800" baseline="0" dirty="0" smtClean="0">
                        <a:solidFill>
                          <a:schemeClr val="tx1"/>
                        </a:solidFill>
                        <a:latin typeface="Times New Roman" panose="02020603050405020304" pitchFamily="18" charset="0"/>
                        <a:cs typeface="Times New Roman" panose="02020603050405020304" pitchFamily="18" charset="0"/>
                      </a:endParaRPr>
                    </a:p>
                    <a:p>
                      <a:pPr algn="r"/>
                      <a:r>
                        <a:rPr lang="en-US" sz="2800" baseline="0" dirty="0" smtClean="0">
                          <a:solidFill>
                            <a:schemeClr val="tx1"/>
                          </a:solidFill>
                          <a:latin typeface="Times New Roman" panose="02020603050405020304" pitchFamily="18" charset="0"/>
                          <a:cs typeface="Times New Roman" panose="02020603050405020304" pitchFamily="18" charset="0"/>
                        </a:rPr>
                        <a:t>= ap2 – aq2 +2pqd</a:t>
                      </a:r>
                    </a:p>
                    <a:p>
                      <a:pPr algn="r"/>
                      <a:r>
                        <a:rPr lang="en-US" sz="2800" baseline="0" dirty="0" smtClean="0">
                          <a:solidFill>
                            <a:schemeClr val="tx1"/>
                          </a:solidFill>
                          <a:latin typeface="Times New Roman" panose="02020603050405020304" pitchFamily="18" charset="0"/>
                          <a:cs typeface="Times New Roman" panose="02020603050405020304" pitchFamily="18" charset="0"/>
                        </a:rPr>
                        <a:t>= a(p2 – q2) + 2pqd</a:t>
                      </a:r>
                    </a:p>
                    <a:p>
                      <a:pPr algn="r"/>
                      <a:r>
                        <a:rPr lang="en-US" sz="2800" baseline="0" dirty="0" smtClean="0">
                          <a:solidFill>
                            <a:schemeClr val="tx1"/>
                          </a:solidFill>
                          <a:latin typeface="Times New Roman" panose="02020603050405020304" pitchFamily="18" charset="0"/>
                          <a:cs typeface="Times New Roman" panose="02020603050405020304" pitchFamily="18" charset="0"/>
                        </a:rPr>
                        <a:t>= a(</a:t>
                      </a:r>
                      <a:r>
                        <a:rPr lang="en-US" sz="2800" baseline="0" dirty="0" err="1" smtClean="0">
                          <a:solidFill>
                            <a:schemeClr val="tx1"/>
                          </a:solidFill>
                          <a:latin typeface="Times New Roman" panose="02020603050405020304" pitchFamily="18" charset="0"/>
                          <a:cs typeface="Times New Roman" panose="02020603050405020304" pitchFamily="18" charset="0"/>
                        </a:rPr>
                        <a:t>p+q</a:t>
                      </a:r>
                      <a:r>
                        <a:rPr lang="en-US" sz="2800" baseline="0" dirty="0" smtClean="0">
                          <a:solidFill>
                            <a:schemeClr val="tx1"/>
                          </a:solidFill>
                          <a:latin typeface="Times New Roman" panose="02020603050405020304" pitchFamily="18" charset="0"/>
                          <a:cs typeface="Times New Roman" panose="02020603050405020304" pitchFamily="18" charset="0"/>
                        </a:rPr>
                        <a:t>)(p-q) +2pqd</a:t>
                      </a:r>
                    </a:p>
                    <a:p>
                      <a:pPr algn="r"/>
                      <a:r>
                        <a:rPr lang="en-US" sz="2800" baseline="0" dirty="0" smtClean="0">
                          <a:solidFill>
                            <a:schemeClr val="tx1"/>
                          </a:solidFill>
                          <a:latin typeface="Times New Roman" panose="02020603050405020304" pitchFamily="18" charset="0"/>
                          <a:cs typeface="Times New Roman" panose="02020603050405020304" pitchFamily="18" charset="0"/>
                        </a:rPr>
                        <a:t>= a(p- q) + 2pqd </a:t>
                      </a:r>
                      <a:endParaRPr lang="en-IN" sz="2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IN"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401080" cy="6072230"/>
          </a:xfrm>
        </p:spPr>
        <p:txBody>
          <a:bodyPr>
            <a:normAutofit/>
          </a:bodyPr>
          <a:lstStyle/>
          <a:p>
            <a:pPr algn="just">
              <a:buNone/>
            </a:pPr>
            <a:r>
              <a:rPr lang="en-US" dirty="0" smtClean="0">
                <a:latin typeface="Times New Roman" panose="02020603050405020304" pitchFamily="18" charset="0"/>
                <a:cs typeface="Times New Roman" panose="02020603050405020304" pitchFamily="18" charset="0"/>
              </a:rPr>
              <a:t>For a single locus M = a(p - q) + 2pqd      	</a:t>
            </a:r>
          </a:p>
          <a:p>
            <a:pPr algn="just">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Where,</a:t>
            </a:r>
          </a:p>
          <a:p>
            <a:pPr algn="just">
              <a:buNone/>
            </a:pPr>
            <a:r>
              <a:rPr lang="en-US" sz="2800" dirty="0" smtClean="0">
                <a:latin typeface="Times New Roman" panose="02020603050405020304" pitchFamily="18" charset="0"/>
                <a:cs typeface="Times New Roman" panose="02020603050405020304" pitchFamily="18" charset="0"/>
              </a:rPr>
              <a:t>	M = population mean</a:t>
            </a:r>
          </a:p>
          <a:p>
            <a:pPr algn="just">
              <a:buNone/>
            </a:pPr>
            <a:r>
              <a:rPr lang="en-US"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 = assigned genotype value of </a:t>
            </a:r>
            <a:r>
              <a:rPr lang="en-US" sz="2800" dirty="0" err="1" smtClean="0">
                <a:latin typeface="Times New Roman" panose="02020603050405020304" pitchFamily="18" charset="0"/>
                <a:cs typeface="Times New Roman" panose="02020603050405020304" pitchFamily="18" charset="0"/>
              </a:rPr>
              <a:t>homozygotes</a:t>
            </a:r>
            <a:r>
              <a:rPr lang="en-US" sz="2800" dirty="0" smtClean="0">
                <a:latin typeface="Times New Roman" panose="02020603050405020304" pitchFamily="18" charset="0"/>
                <a:cs typeface="Times New Roman" panose="02020603050405020304" pitchFamily="18" charset="0"/>
              </a:rPr>
              <a:t>.</a:t>
            </a:r>
          </a:p>
          <a:p>
            <a:pPr algn="just">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 = degree of dominance assigned to heterozygote.</a:t>
            </a:r>
          </a:p>
          <a:p>
            <a:pPr algn="just">
              <a:buNone/>
            </a:pPr>
            <a:r>
              <a:rPr lang="en-US" dirty="0" smtClean="0">
                <a:latin typeface="Times New Roman" panose="02020603050405020304" pitchFamily="18" charset="0"/>
                <a:cs typeface="Times New Roman" panose="02020603050405020304" pitchFamily="18" charset="0"/>
              </a:rPr>
              <a:t>   </a:t>
            </a:r>
          </a:p>
          <a:p>
            <a:pPr algn="just">
              <a:buNone/>
            </a:pPr>
            <a:r>
              <a:rPr lang="en-US" dirty="0" smtClean="0">
                <a:latin typeface="Times New Roman" panose="02020603050405020304" pitchFamily="18" charset="0"/>
                <a:cs typeface="Times New Roman" panose="02020603050405020304" pitchFamily="18" charset="0"/>
              </a:rPr>
              <a:t>if d = 0, then M = a (1 – 2q)</a:t>
            </a:r>
          </a:p>
          <a:p>
            <a:pPr algn="just">
              <a:buNone/>
            </a:pPr>
            <a:r>
              <a:rPr lang="en-US" dirty="0" smtClean="0">
                <a:latin typeface="Times New Roman" panose="02020603050405020304" pitchFamily="18" charset="0"/>
                <a:cs typeface="Times New Roman" panose="02020603050405020304" pitchFamily="18" charset="0"/>
              </a:rPr>
              <a:t>if d = a, then M = a (1 – 2q</a:t>
            </a:r>
            <a:r>
              <a:rPr lang="en-US" baseline="30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a:t>
            </a:r>
          </a:p>
          <a:p>
            <a:pPr algn="just">
              <a:buNone/>
            </a:pPr>
            <a:r>
              <a:rPr lang="en-US" dirty="0" smtClean="0">
                <a:latin typeface="Times New Roman" panose="02020603050405020304" pitchFamily="18" charset="0"/>
                <a:cs typeface="Times New Roman" panose="02020603050405020304" pitchFamily="18" charset="0"/>
              </a:rPr>
              <a:t>if A</a:t>
            </a:r>
            <a:r>
              <a:rPr lang="en-US" baseline="-25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is fixed (p = 1), then M = a</a:t>
            </a:r>
          </a:p>
          <a:p>
            <a:pPr algn="just">
              <a:buNone/>
            </a:pPr>
            <a:r>
              <a:rPr lang="en-US" dirty="0" smtClean="0">
                <a:latin typeface="Times New Roman" panose="02020603050405020304" pitchFamily="18" charset="0"/>
                <a:cs typeface="Times New Roman" panose="02020603050405020304" pitchFamily="18" charset="0"/>
              </a:rPr>
              <a:t>if  A</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is fixed (q = 1), then M =  -a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marL="0" indent="0" algn="just">
              <a:buNone/>
            </a:pPr>
            <a:r>
              <a:rPr lang="en-US" dirty="0" smtClean="0">
                <a:latin typeface="Times New Roman" panose="02020603050405020304" pitchFamily="18" charset="0"/>
                <a:cs typeface="Times New Roman" panose="02020603050405020304" pitchFamily="18" charset="0"/>
              </a:rPr>
              <a:t>Since, quantitative traits are influenced by the genes situated at many loci then, M = ∑a(p – q) + 2∑pqd. </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If all the genes that increase the value are fixed, then population mean, </a:t>
            </a:r>
          </a:p>
          <a:p>
            <a:pPr marL="0" indent="0" algn="just">
              <a:buNone/>
            </a:pPr>
            <a:r>
              <a:rPr lang="en-US" dirty="0" smtClean="0">
                <a:latin typeface="Times New Roman" panose="02020603050405020304" pitchFamily="18" charset="0"/>
                <a:cs typeface="Times New Roman" panose="02020603050405020304" pitchFamily="18" charset="0"/>
              </a:rPr>
              <a:t> M = ∑a(p – q) + 2∑pqd</a:t>
            </a:r>
          </a:p>
          <a:p>
            <a:pPr marL="0" indent="0" algn="just">
              <a:buNone/>
            </a:pPr>
            <a:r>
              <a:rPr lang="en-US" dirty="0" smtClean="0">
                <a:latin typeface="Times New Roman" panose="02020603050405020304" pitchFamily="18" charset="0"/>
                <a:cs typeface="Times New Roman" panose="02020603050405020304" pitchFamily="18" charset="0"/>
              </a:rPr>
              <a:t>	 M = ∑a(1 – 0) + 2∑1x0xd. </a:t>
            </a:r>
          </a:p>
          <a:p>
            <a:pPr marL="0" indent="0" algn="just">
              <a:buNone/>
            </a:pPr>
            <a:r>
              <a:rPr lang="en-US" dirty="0" smtClean="0">
                <a:latin typeface="Times New Roman" panose="02020603050405020304" pitchFamily="18" charset="0"/>
                <a:cs typeface="Times New Roman" panose="02020603050405020304" pitchFamily="18" charset="0"/>
              </a:rPr>
              <a:t>	     = +∑a and vice versa , (M = -∑a).</a:t>
            </a:r>
            <a:endParaRPr lang="en-IN" dirty="0" smtClean="0">
              <a:latin typeface="Times New Roman" panose="02020603050405020304" pitchFamily="18" charset="0"/>
              <a:cs typeface="Times New Roman" panose="02020603050405020304" pitchFamily="18" charset="0"/>
            </a:endParaRPr>
          </a:p>
          <a:p>
            <a:pPr>
              <a:buNone/>
            </a:pP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solidFill>
                  <a:srgbClr val="FF0000"/>
                </a:solidFill>
                <a:latin typeface="Times New Roman" panose="02020603050405020304" pitchFamily="18" charset="0"/>
                <a:cs typeface="Times New Roman" panose="02020603050405020304" pitchFamily="18" charset="0"/>
              </a:rPr>
              <a:t>Qualitative vs. Quantitative Genetics</a:t>
            </a:r>
            <a:endParaRPr lang="en-IN" sz="31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4043362" cy="4829195"/>
          </a:xfrm>
        </p:spPr>
        <p:txBody>
          <a:bodyPr>
            <a:normAutofit/>
          </a:bodyPr>
          <a:lstStyle/>
          <a:p>
            <a:pPr marL="514350" indent="-514350" algn="just">
              <a:buFont typeface="+mj-lt"/>
              <a:buAutoNum type="arabicPeriod"/>
            </a:pPr>
            <a:r>
              <a:rPr lang="en-US" sz="2800" dirty="0" smtClean="0">
                <a:latin typeface="Times New Roman" panose="02020603050405020304" pitchFamily="18" charset="0"/>
                <a:cs typeface="Times New Roman" panose="02020603050405020304" pitchFamily="18" charset="0"/>
              </a:rPr>
              <a:t>Qualitative Genetics is the study of inheritance of those characters which are qualitative in nature.</a:t>
            </a:r>
          </a:p>
          <a:p>
            <a:pPr marL="514350" indent="-514350" algn="just">
              <a:buFont typeface="+mj-lt"/>
              <a:buAutoNum type="arabicPeriod"/>
            </a:pPr>
            <a:endParaRPr lang="en-US" sz="2800" dirty="0" smtClean="0">
              <a:latin typeface="Times New Roman" panose="02020603050405020304" pitchFamily="18" charset="0"/>
              <a:cs typeface="Times New Roman" panose="02020603050405020304" pitchFamily="18" charset="0"/>
            </a:endParaRPr>
          </a:p>
          <a:p>
            <a:pPr marL="514350" indent="-514350" algn="just">
              <a:buNone/>
            </a:pPr>
            <a:endParaRPr lang="en-US" sz="2800" dirty="0" smtClean="0">
              <a:latin typeface="Times New Roman" panose="02020603050405020304" pitchFamily="18" charset="0"/>
              <a:cs typeface="Times New Roman" panose="02020603050405020304" pitchFamily="18" charset="0"/>
            </a:endParaRPr>
          </a:p>
          <a:p>
            <a:pPr marL="514350" indent="-514350" algn="just">
              <a:buNone/>
            </a:pPr>
            <a:r>
              <a:rPr lang="en-US" sz="2800" dirty="0" smtClean="0">
                <a:latin typeface="Times New Roman" panose="02020603050405020304" pitchFamily="18" charset="0"/>
                <a:cs typeface="Times New Roman" panose="02020603050405020304" pitchFamily="18" charset="0"/>
              </a:rPr>
              <a:t>2. Qualitative characters follow discontinuous variation</a:t>
            </a:r>
          </a:p>
        </p:txBody>
      </p:sp>
      <p:sp>
        <p:nvSpPr>
          <p:cNvPr id="4" name="Content Placeholder 2"/>
          <p:cNvSpPr txBox="1">
            <a:spLocks/>
          </p:cNvSpPr>
          <p:nvPr/>
        </p:nvSpPr>
        <p:spPr>
          <a:xfrm>
            <a:off x="4714876" y="1571612"/>
            <a:ext cx="3971924" cy="5286388"/>
          </a:xfrm>
          <a:prstGeom prst="rect">
            <a:avLst/>
          </a:prstGeom>
        </p:spPr>
        <p:txBody>
          <a:bodyPr vert="horz" lIns="91440" tIns="45720" rIns="91440" bIns="45720" rtlCol="0">
            <a:normAutofit/>
          </a:bodyPr>
          <a:lstStyle/>
          <a:p>
            <a:pPr marL="514350" indent="-514350" algn="just">
              <a:buFont typeface="+mj-lt"/>
              <a:buAutoNum type="arabicPeriod"/>
            </a:pPr>
            <a:r>
              <a:rPr lang="en-US" sz="2800" dirty="0" smtClean="0">
                <a:latin typeface="Times New Roman" panose="02020603050405020304" pitchFamily="18" charset="0"/>
                <a:cs typeface="Times New Roman" panose="02020603050405020304" pitchFamily="18" charset="0"/>
              </a:rPr>
              <a:t> Quantitative Genetics is the study of inheritance of those differences between individuals which are of degree rather than kind, quantitative rather than qualitative.</a:t>
            </a:r>
          </a:p>
          <a:p>
            <a:pPr marL="514350" indent="-514350" algn="just"/>
            <a:endParaRPr lang="en-US" sz="2800" dirty="0" smtClean="0">
              <a:latin typeface="Times New Roman" panose="02020603050405020304" pitchFamily="18" charset="0"/>
              <a:cs typeface="Times New Roman" panose="02020603050405020304" pitchFamily="18" charset="0"/>
            </a:endParaRPr>
          </a:p>
          <a:p>
            <a:pPr marL="514350" indent="-514350" algn="just"/>
            <a:r>
              <a:rPr lang="en-US" sz="2800" dirty="0" smtClean="0">
                <a:latin typeface="Times New Roman" panose="02020603050405020304" pitchFamily="18" charset="0"/>
                <a:cs typeface="Times New Roman" panose="02020603050405020304" pitchFamily="18" charset="0"/>
              </a:rPr>
              <a:t>2. Quantitative characters follow continuous variation.</a:t>
            </a:r>
          </a:p>
          <a:p>
            <a:pPr marL="514350" indent="-514350"/>
            <a:endParaRPr lang="en-IN" sz="2800" dirty="0"/>
          </a:p>
        </p:txBody>
      </p:sp>
    </p:spTree>
    <p:extLst>
      <p:ext uri="{BB962C8B-B14F-4D97-AF65-F5344CB8AC3E}">
        <p14:creationId xmlns:p14="http://schemas.microsoft.com/office/powerpoint/2010/main" xmlns="" val="28987983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solidFill>
                  <a:srgbClr val="FF0000"/>
                </a:solidFill>
                <a:latin typeface="Times New Roman" panose="02020603050405020304" pitchFamily="18" charset="0"/>
                <a:cs typeface="Times New Roman" panose="02020603050405020304" pitchFamily="18" charset="0"/>
              </a:rPr>
              <a:t>Genotypic valu</a:t>
            </a:r>
            <a:r>
              <a:rPr lang="en-US" sz="3400" dirty="0" smtClean="0">
                <a:solidFill>
                  <a:srgbClr val="FF0000"/>
                </a:solidFill>
              </a:rPr>
              <a:t>e</a:t>
            </a:r>
            <a:endParaRPr lang="en-IN" sz="3400" dirty="0">
              <a:solidFill>
                <a:srgbClr val="FF0000"/>
              </a:solidFill>
            </a:endParaRPr>
          </a:p>
        </p:txBody>
      </p:sp>
      <p:sp>
        <p:nvSpPr>
          <p:cNvPr id="3" name="Content Placeholder 2"/>
          <p:cNvSpPr>
            <a:spLocks noGrp="1"/>
          </p:cNvSpPr>
          <p:nvPr>
            <p:ph idx="1"/>
          </p:nvPr>
        </p:nvSpPr>
        <p:spPr>
          <a:xfrm>
            <a:off x="457200" y="1600200"/>
            <a:ext cx="8229600" cy="4900634"/>
          </a:xfrm>
        </p:spPr>
        <p:txBody>
          <a:bodyPr>
            <a:normAutofit fontScale="85000" lnSpcReduction="10000"/>
          </a:bodyPr>
          <a:lstStyle/>
          <a:p>
            <a:pPr marL="0" indent="0" algn="just">
              <a:buNone/>
            </a:pPr>
            <a:r>
              <a:rPr lang="en-US" dirty="0" smtClean="0">
                <a:latin typeface="Times New Roman" panose="02020603050405020304" pitchFamily="18" charset="0"/>
                <a:cs typeface="Times New Roman" panose="02020603050405020304" pitchFamily="18" charset="0"/>
              </a:rPr>
              <a:t>It is measured as a deviation from the population mean</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Mean genotypic value = 0 (zero)</a:t>
            </a:r>
          </a:p>
          <a:p>
            <a:pPr marL="0" indent="0" algn="just">
              <a:buNone/>
            </a:pPr>
            <a:endParaRPr lang="en-US" dirty="0" smtClean="0">
              <a:latin typeface="Times New Roman" panose="02020603050405020304" pitchFamily="18" charset="0"/>
              <a:cs typeface="Times New Roman" panose="02020603050405020304" pitchFamily="18" charset="0"/>
            </a:endParaRPr>
          </a:p>
          <a:p>
            <a:pPr marL="0" indent="0" algn="just">
              <a:buNone/>
            </a:pP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xmlns="" val="2032500704"/>
              </p:ext>
            </p:extLst>
          </p:nvPr>
        </p:nvGraphicFramePr>
        <p:xfrm>
          <a:off x="571472" y="2143116"/>
          <a:ext cx="7929618" cy="3291840"/>
        </p:xfrm>
        <a:graphic>
          <a:graphicData uri="http://schemas.openxmlformats.org/drawingml/2006/table">
            <a:tbl>
              <a:tblPr firstRow="1" bandRow="1">
                <a:tableStyleId>{5C22544A-7EE6-4342-B048-85BDC9FD1C3A}</a:tableStyleId>
              </a:tblPr>
              <a:tblGrid>
                <a:gridCol w="1500198">
                  <a:extLst>
                    <a:ext uri="{9D8B030D-6E8A-4147-A177-3AD203B41FA5}">
                      <a16:colId xmlns:a16="http://schemas.microsoft.com/office/drawing/2014/main" xmlns="" val="20000"/>
                    </a:ext>
                  </a:extLst>
                </a:gridCol>
                <a:gridCol w="1714512">
                  <a:extLst>
                    <a:ext uri="{9D8B030D-6E8A-4147-A177-3AD203B41FA5}">
                      <a16:colId xmlns:a16="http://schemas.microsoft.com/office/drawing/2014/main" xmlns="" val="20001"/>
                    </a:ext>
                  </a:extLst>
                </a:gridCol>
                <a:gridCol w="4714908">
                  <a:extLst>
                    <a:ext uri="{9D8B030D-6E8A-4147-A177-3AD203B41FA5}">
                      <a16:colId xmlns:a16="http://schemas.microsoft.com/office/drawing/2014/main" xmlns="" val="20002"/>
                    </a:ext>
                  </a:extLst>
                </a:gridCol>
              </a:tblGrid>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Genotype</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Assigned Values</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GV deviated from population</a:t>
                      </a:r>
                      <a:r>
                        <a:rPr lang="en-US" sz="2400" baseline="0" dirty="0" smtClean="0">
                          <a:solidFill>
                            <a:schemeClr val="tx1"/>
                          </a:solidFill>
                          <a:latin typeface="Times New Roman" panose="02020603050405020304" pitchFamily="18" charset="0"/>
                          <a:cs typeface="Times New Roman" panose="02020603050405020304" pitchFamily="18" charset="0"/>
                        </a:rPr>
                        <a:t> mean</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0" dirty="0" smtClean="0">
                          <a:solidFill>
                            <a:schemeClr val="tx1"/>
                          </a:solidFill>
                          <a:latin typeface="Times New Roman" panose="02020603050405020304" pitchFamily="18" charset="0"/>
                          <a:cs typeface="Times New Roman" panose="02020603050405020304" pitchFamily="18" charset="0"/>
                        </a:rPr>
                        <a:t> – M= a – [a(p – q) + 2pqd] </a:t>
                      </a:r>
                    </a:p>
                    <a:p>
                      <a:r>
                        <a:rPr lang="en-US" sz="2400" baseline="0" dirty="0" smtClean="0">
                          <a:solidFill>
                            <a:schemeClr val="tx1"/>
                          </a:solidFill>
                          <a:latin typeface="Times New Roman" panose="02020603050405020304" pitchFamily="18" charset="0"/>
                          <a:cs typeface="Times New Roman" panose="02020603050405020304" pitchFamily="18" charset="0"/>
                        </a:rPr>
                        <a:t>= 2q ( a – pd)</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1</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d</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d – M = d – [a(p– q) + 2pqd]</a:t>
                      </a:r>
                    </a:p>
                    <a:p>
                      <a:r>
                        <a:rPr lang="en-US" sz="2400" dirty="0" smtClean="0">
                          <a:solidFill>
                            <a:schemeClr val="tx1"/>
                          </a:solidFill>
                          <a:latin typeface="Times New Roman" panose="02020603050405020304" pitchFamily="18" charset="0"/>
                          <a:cs typeface="Times New Roman" panose="02020603050405020304" pitchFamily="18" charset="0"/>
                        </a:rPr>
                        <a:t> = a (q – p) + d (1</a:t>
                      </a:r>
                      <a:r>
                        <a:rPr lang="en-US" sz="2400" baseline="0" dirty="0" smtClean="0">
                          <a:solidFill>
                            <a:schemeClr val="tx1"/>
                          </a:solidFill>
                          <a:latin typeface="Times New Roman" panose="02020603050405020304" pitchFamily="18" charset="0"/>
                          <a:cs typeface="Times New Roman" panose="02020603050405020304" pitchFamily="18" charset="0"/>
                        </a:rPr>
                        <a:t> – 2pq)</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732240">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r>
                        <a:rPr lang="en-US" sz="2400" dirty="0" smtClean="0">
                          <a:solidFill>
                            <a:schemeClr val="tx1"/>
                          </a:solidFill>
                          <a:latin typeface="Times New Roman" panose="02020603050405020304" pitchFamily="18" charset="0"/>
                          <a:cs typeface="Times New Roman" panose="02020603050405020304" pitchFamily="18" charset="0"/>
                        </a:rPr>
                        <a:t>A</a:t>
                      </a:r>
                      <a:r>
                        <a:rPr lang="en-US" sz="2400" baseline="-25000" dirty="0" smtClean="0">
                          <a:solidFill>
                            <a:schemeClr val="tx1"/>
                          </a:solidFill>
                          <a:latin typeface="Times New Roman" panose="02020603050405020304" pitchFamily="18" charset="0"/>
                          <a:cs typeface="Times New Roman" panose="02020603050405020304" pitchFamily="18" charset="0"/>
                        </a:rPr>
                        <a:t>2</a:t>
                      </a:r>
                      <a:endParaRPr lang="en-IN" sz="2400" baseline="-250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Times New Roman" panose="02020603050405020304" pitchFamily="18" charset="0"/>
                          <a:cs typeface="Times New Roman" panose="02020603050405020304" pitchFamily="18" charset="0"/>
                        </a:rPr>
                        <a:t>-a</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400" dirty="0" smtClean="0">
                          <a:solidFill>
                            <a:schemeClr val="tx1"/>
                          </a:solidFill>
                          <a:latin typeface="Times New Roman" panose="02020603050405020304" pitchFamily="18" charset="0"/>
                          <a:cs typeface="Times New Roman" panose="02020603050405020304" pitchFamily="18" charset="0"/>
                        </a:rPr>
                        <a:t>-a –M = -a – [a(p</a:t>
                      </a:r>
                      <a:r>
                        <a:rPr lang="en-US" sz="2400" baseline="0" dirty="0" smtClean="0">
                          <a:solidFill>
                            <a:schemeClr val="tx1"/>
                          </a:solidFill>
                          <a:latin typeface="Times New Roman" panose="02020603050405020304" pitchFamily="18" charset="0"/>
                          <a:cs typeface="Times New Roman" panose="02020603050405020304" pitchFamily="18" charset="0"/>
                        </a:rPr>
                        <a:t> – q) + 2pqd]</a:t>
                      </a:r>
                    </a:p>
                    <a:p>
                      <a:r>
                        <a:rPr lang="en-US" sz="2400" baseline="0" dirty="0" smtClean="0">
                          <a:solidFill>
                            <a:schemeClr val="tx1"/>
                          </a:solidFill>
                          <a:latin typeface="Times New Roman" panose="02020603050405020304" pitchFamily="18" charset="0"/>
                          <a:cs typeface="Times New Roman" panose="02020603050405020304" pitchFamily="18" charset="0"/>
                        </a:rPr>
                        <a:t> = -2p (a +</a:t>
                      </a:r>
                      <a:r>
                        <a:rPr lang="en-US" sz="2400" baseline="0" dirty="0" err="1" smtClean="0">
                          <a:solidFill>
                            <a:schemeClr val="tx1"/>
                          </a:solidFill>
                          <a:latin typeface="Times New Roman" panose="02020603050405020304" pitchFamily="18" charset="0"/>
                          <a:cs typeface="Times New Roman" panose="02020603050405020304" pitchFamily="18" charset="0"/>
                        </a:rPr>
                        <a:t>qd</a:t>
                      </a:r>
                      <a:r>
                        <a:rPr lang="en-US" sz="2400" baseline="0" dirty="0" smtClean="0">
                          <a:solidFill>
                            <a:schemeClr val="tx1"/>
                          </a:solidFill>
                          <a:latin typeface="Times New Roman" panose="02020603050405020304" pitchFamily="18" charset="0"/>
                          <a:cs typeface="Times New Roman" panose="02020603050405020304" pitchFamily="18" charset="0"/>
                        </a:rPr>
                        <a:t>)</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r>
              <a:rPr lang="en-IN" dirty="0" smtClean="0"/>
              <a:t>Genotypic value of A1A1</a:t>
            </a:r>
          </a:p>
          <a:p>
            <a:pPr>
              <a:buNone/>
            </a:pPr>
            <a:r>
              <a:rPr lang="en-IN" dirty="0" smtClean="0"/>
              <a:t>		= a – [a(p – q) + 2pqd]</a:t>
            </a:r>
          </a:p>
          <a:p>
            <a:pPr>
              <a:buNone/>
            </a:pPr>
            <a:r>
              <a:rPr lang="en-IN" dirty="0" smtClean="0"/>
              <a:t>		= a(1 – p +q) – 2pqd</a:t>
            </a:r>
          </a:p>
          <a:p>
            <a:pPr>
              <a:buNone/>
            </a:pPr>
            <a:r>
              <a:rPr lang="en-IN" dirty="0" smtClean="0"/>
              <a:t>		= a(p + q – p +q) – 2pqd</a:t>
            </a:r>
          </a:p>
          <a:p>
            <a:pPr>
              <a:buNone/>
            </a:pPr>
            <a:r>
              <a:rPr lang="en-IN" dirty="0" smtClean="0"/>
              <a:t>		= a(2q) – 2pqd</a:t>
            </a:r>
          </a:p>
          <a:p>
            <a:pPr>
              <a:buNone/>
            </a:pPr>
            <a:r>
              <a:rPr lang="en-IN" dirty="0" smtClean="0"/>
              <a:t>		= 2q(a – pd)</a:t>
            </a:r>
          </a:p>
          <a:p>
            <a:pPr>
              <a:buNone/>
            </a:pPr>
            <a:endParaRPr lang="en-IN" dirty="0" smtClean="0"/>
          </a:p>
          <a:p>
            <a:r>
              <a:rPr lang="en-IN" dirty="0" smtClean="0"/>
              <a:t>Genotypic value of A2A2</a:t>
            </a:r>
          </a:p>
          <a:p>
            <a:pPr>
              <a:buNone/>
            </a:pPr>
            <a:r>
              <a:rPr lang="en-IN" dirty="0" smtClean="0"/>
              <a:t>		= -a -  [a(p – q) + 2pqd]</a:t>
            </a:r>
          </a:p>
          <a:p>
            <a:pPr>
              <a:buNone/>
            </a:pPr>
            <a:r>
              <a:rPr lang="en-IN" dirty="0" smtClean="0"/>
              <a:t>		= -a(1 + p – q) - 2pqd</a:t>
            </a:r>
          </a:p>
          <a:p>
            <a:pPr>
              <a:buNone/>
            </a:pPr>
            <a:r>
              <a:rPr lang="en-IN" dirty="0" smtClean="0"/>
              <a:t>		= -a(p + q + p – q) - 2pqd</a:t>
            </a:r>
          </a:p>
          <a:p>
            <a:pPr>
              <a:buNone/>
            </a:pPr>
            <a:r>
              <a:rPr lang="en-IN" dirty="0" smtClean="0"/>
              <a:t>		= -a(2p) - 2pqd</a:t>
            </a:r>
          </a:p>
          <a:p>
            <a:pPr>
              <a:buNone/>
            </a:pPr>
            <a:r>
              <a:rPr lang="en-IN" dirty="0" smtClean="0"/>
              <a:t>		= - 2p(a + </a:t>
            </a:r>
            <a:r>
              <a:rPr lang="en-IN" dirty="0" err="1" smtClean="0"/>
              <a:t>qd</a:t>
            </a:r>
            <a:r>
              <a:rPr lang="en-IN" dirty="0" smtClean="0"/>
              <a:t>)</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85728"/>
            <a:ext cx="8715436" cy="6143668"/>
          </a:xfrm>
        </p:spPr>
        <p:txBody>
          <a:bodyPr>
            <a:normAutofit fontScale="92500"/>
          </a:bodyPr>
          <a:lstStyle/>
          <a:p>
            <a:pPr>
              <a:buNone/>
            </a:pPr>
            <a:r>
              <a:rPr lang="en-IN" b="1" dirty="0" smtClean="0"/>
              <a:t>Mean Genotypic Value</a:t>
            </a:r>
          </a:p>
          <a:p>
            <a:pPr algn="just">
              <a:spcAft>
                <a:spcPts val="600"/>
              </a:spcAft>
            </a:pPr>
            <a:r>
              <a:rPr lang="en-IN" sz="2400" dirty="0" smtClean="0"/>
              <a:t>Since the genotypic values are taken as deviation from the population mean, </a:t>
            </a:r>
            <a:r>
              <a:rPr lang="en-IN" sz="2400" b="1" dirty="0" smtClean="0"/>
              <a:t>the mean genotypic value of the population would be zero. </a:t>
            </a:r>
          </a:p>
          <a:p>
            <a:pPr algn="just">
              <a:spcAft>
                <a:spcPts val="600"/>
              </a:spcAft>
            </a:pPr>
            <a:r>
              <a:rPr lang="en-IN" sz="2400" dirty="0" smtClean="0"/>
              <a:t>The mean genotypic value = sum of product between genotypic value and frequency of respective genotypes.</a:t>
            </a:r>
          </a:p>
          <a:p>
            <a:pPr algn="just">
              <a:spcAft>
                <a:spcPts val="600"/>
              </a:spcAft>
            </a:pPr>
            <a:r>
              <a:rPr lang="en-IN" sz="2400" dirty="0" smtClean="0"/>
              <a:t>Thus, mean genotypic value</a:t>
            </a:r>
          </a:p>
          <a:p>
            <a:pPr algn="just">
              <a:buNone/>
            </a:pPr>
            <a:r>
              <a:rPr lang="en-IN" sz="2400" dirty="0" smtClean="0"/>
              <a:t>	=  p2[2q(a – pd)] + 2pq[a(q – p) + d(1 – 2pq] + q2[ - 2p(a + </a:t>
            </a:r>
            <a:r>
              <a:rPr lang="en-IN" sz="2400" dirty="0" err="1" smtClean="0"/>
              <a:t>qd</a:t>
            </a:r>
            <a:r>
              <a:rPr lang="en-IN" sz="2400" dirty="0" smtClean="0"/>
              <a:t>)]</a:t>
            </a:r>
          </a:p>
          <a:p>
            <a:pPr algn="just">
              <a:buNone/>
            </a:pPr>
            <a:r>
              <a:rPr lang="en-IN" sz="2400" dirty="0" smtClean="0"/>
              <a:t>	= 2p2q(a – pd) + 2pqa(q – p) + 2pqd – 4p2q2d – 2pq2a – 2pq3d</a:t>
            </a:r>
          </a:p>
          <a:p>
            <a:pPr algn="just">
              <a:buNone/>
            </a:pPr>
            <a:r>
              <a:rPr lang="en-IN" sz="2400" dirty="0" smtClean="0"/>
              <a:t>	= 2p2qa – 2p3qd + 2pq2a – 2p2qa + 2pqd – 4p2q2d – 2pq2a -  2pq3d </a:t>
            </a:r>
          </a:p>
          <a:p>
            <a:pPr algn="just">
              <a:buNone/>
            </a:pPr>
            <a:r>
              <a:rPr lang="en-IN" sz="2400" dirty="0" smtClean="0"/>
              <a:t>	= – 2p3qd + 2pqd – 4p2q2d – 2pq3d</a:t>
            </a:r>
          </a:p>
          <a:p>
            <a:pPr algn="just">
              <a:buNone/>
            </a:pPr>
            <a:r>
              <a:rPr lang="en-IN" sz="2400" dirty="0" smtClean="0"/>
              <a:t>	= - 2pqd[p2 – 1 + 2pq + q2]</a:t>
            </a:r>
          </a:p>
          <a:p>
            <a:pPr algn="just">
              <a:buNone/>
            </a:pPr>
            <a:r>
              <a:rPr lang="en-IN" sz="2400" dirty="0" smtClean="0"/>
              <a:t>	= -2pqd[ p2 + 2pq +q2 – 1]</a:t>
            </a:r>
          </a:p>
          <a:p>
            <a:pPr algn="just">
              <a:buNone/>
            </a:pPr>
            <a:r>
              <a:rPr lang="en-IN" sz="2400" dirty="0" smtClean="0"/>
              <a:t>	= -2pqd[1 – 1]</a:t>
            </a:r>
          </a:p>
          <a:p>
            <a:pPr algn="just">
              <a:buNone/>
            </a:pPr>
            <a:r>
              <a:rPr lang="en-IN" sz="2400" dirty="0" smtClean="0"/>
              <a:t>	=  </a:t>
            </a:r>
            <a:r>
              <a:rPr lang="en-IN" sz="2400" b="1" dirty="0" smtClean="0"/>
              <a:t>0</a:t>
            </a:r>
          </a:p>
          <a:p>
            <a:pPr algn="just">
              <a:buNone/>
            </a:pPr>
            <a:endParaRPr lang="en-IN" sz="2400" dirty="0" smtClean="0"/>
          </a:p>
          <a:p>
            <a:pPr algn="just">
              <a:buNone/>
            </a:pP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000108"/>
            <a:ext cx="4186238" cy="5126055"/>
          </a:xfrm>
        </p:spPr>
        <p:txBody>
          <a:bodyPr>
            <a:normAutofit/>
          </a:bodyPr>
          <a:lstStyle/>
          <a:p>
            <a:pPr marL="514350" indent="-514350" algn="just">
              <a:buNone/>
            </a:pPr>
            <a:r>
              <a:rPr lang="en-US" sz="2400" dirty="0" smtClean="0">
                <a:latin typeface="Times New Roman" panose="02020603050405020304" pitchFamily="18" charset="0"/>
                <a:cs typeface="Times New Roman" panose="02020603050405020304" pitchFamily="18" charset="0"/>
              </a:rPr>
              <a:t>3. Inheritance of qualitative characters is controlled by one, two or a very few number of genes.</a:t>
            </a: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r>
              <a:rPr lang="en-US" sz="2400" dirty="0" smtClean="0">
                <a:latin typeface="Times New Roman" panose="02020603050405020304" pitchFamily="18" charset="0"/>
                <a:cs typeface="Times New Roman" panose="02020603050405020304" pitchFamily="18" charset="0"/>
              </a:rPr>
              <a:t>4. Effect of individual gene is so prominent that its presence can be visible in the trait, for which those genes are called major gene.</a:t>
            </a:r>
            <a:endParaRPr lang="en-IN" sz="2400" baseline="30000" dirty="0" smtClean="0">
              <a:latin typeface="Times New Roman" panose="02020603050405020304" pitchFamily="18" charset="0"/>
              <a:cs typeface="Times New Roman" panose="02020603050405020304" pitchFamily="18" charset="0"/>
            </a:endParaRPr>
          </a:p>
        </p:txBody>
      </p:sp>
      <p:sp>
        <p:nvSpPr>
          <p:cNvPr id="5" name="Content Placeholder 2"/>
          <p:cNvSpPr txBox="1">
            <a:spLocks/>
          </p:cNvSpPr>
          <p:nvPr/>
        </p:nvSpPr>
        <p:spPr>
          <a:xfrm>
            <a:off x="4714876" y="928670"/>
            <a:ext cx="3971924" cy="5715040"/>
          </a:xfrm>
          <a:prstGeom prst="rect">
            <a:avLst/>
          </a:prstGeom>
        </p:spPr>
        <p:txBody>
          <a:bodyPr vert="horz" lIns="91440" tIns="45720" rIns="91440" bIns="45720" rtlCol="0">
            <a:normAutofit/>
          </a:bodyPr>
          <a:lstStyle/>
          <a:p>
            <a:pPr marL="514350" indent="-514350" algn="just"/>
            <a:r>
              <a:rPr lang="en-US" sz="2400" dirty="0" smtClean="0">
                <a:latin typeface="Times New Roman" panose="02020603050405020304" pitchFamily="18" charset="0"/>
                <a:cs typeface="Times New Roman" panose="02020603050405020304" pitchFamily="18" charset="0"/>
              </a:rPr>
              <a:t>3. Inheritance of quantitative characters is controlled by a large number of genes called </a:t>
            </a:r>
            <a:r>
              <a:rPr lang="en-US" sz="2400" dirty="0" err="1" smtClean="0">
                <a:latin typeface="Times New Roman" panose="02020603050405020304" pitchFamily="18" charset="0"/>
                <a:cs typeface="Times New Roman" panose="02020603050405020304" pitchFamily="18" charset="0"/>
              </a:rPr>
              <a:t>polygenes</a:t>
            </a:r>
            <a:r>
              <a:rPr lang="en-US" sz="2400" dirty="0" smtClean="0">
                <a:latin typeface="Times New Roman" panose="02020603050405020304" pitchFamily="18" charset="0"/>
                <a:cs typeface="Times New Roman" panose="02020603050405020304" pitchFamily="18" charset="0"/>
              </a:rPr>
              <a:t>, hence character are called polygenic traits.</a:t>
            </a:r>
          </a:p>
          <a:p>
            <a:pPr marL="514350" indent="-514350" algn="just"/>
            <a:endParaRPr lang="en-US" sz="2400" dirty="0" smtClean="0">
              <a:latin typeface="Times New Roman" panose="02020603050405020304" pitchFamily="18" charset="0"/>
              <a:cs typeface="Times New Roman" panose="02020603050405020304" pitchFamily="18" charset="0"/>
            </a:endParaRPr>
          </a:p>
          <a:p>
            <a:pPr marL="514350" indent="-514350" algn="just"/>
            <a:r>
              <a:rPr lang="en-US" sz="2400" dirty="0" smtClean="0">
                <a:latin typeface="Times New Roman" panose="02020603050405020304" pitchFamily="18" charset="0"/>
                <a:cs typeface="Times New Roman" panose="02020603050405020304" pitchFamily="18" charset="0"/>
              </a:rPr>
              <a:t>4. Effect of individual gene is very small and not appreciable. cumulative effect of all the genes exhibits  in the character, for which the </a:t>
            </a:r>
            <a:r>
              <a:rPr lang="en-US" sz="2400" dirty="0" err="1" smtClean="0">
                <a:latin typeface="Times New Roman" panose="02020603050405020304" pitchFamily="18" charset="0"/>
                <a:cs typeface="Times New Roman" panose="02020603050405020304" pitchFamily="18" charset="0"/>
              </a:rPr>
              <a:t>polygenes</a:t>
            </a:r>
            <a:r>
              <a:rPr lang="en-US" sz="2400" dirty="0" smtClean="0">
                <a:latin typeface="Times New Roman" panose="02020603050405020304" pitchFamily="18" charset="0"/>
                <a:cs typeface="Times New Roman" panose="02020603050405020304" pitchFamily="18" charset="0"/>
              </a:rPr>
              <a:t> are also called minor genes.</a:t>
            </a:r>
          </a:p>
          <a:p>
            <a:pPr marL="514350" indent="-514350">
              <a:buFont typeface="+mj-lt"/>
              <a:buAutoNum type="arabicPeriod"/>
            </a:pPr>
            <a:endParaRPr lang="en-IN"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600200"/>
            <a:ext cx="4043362" cy="4829195"/>
          </a:xfrm>
        </p:spPr>
        <p:txBody>
          <a:bodyPr>
            <a:normAutofit/>
          </a:bodyPr>
          <a:lstStyle/>
          <a:p>
            <a:pPr marL="514350" indent="-514350" algn="just">
              <a:buFont typeface="+mj-lt"/>
              <a:buAutoNum type="arabicPeriod" startAt="5"/>
            </a:pPr>
            <a:r>
              <a:rPr lang="en-US" sz="2400" dirty="0" smtClean="0">
                <a:latin typeface="Times New Roman" panose="02020603050405020304" pitchFamily="18" charset="0"/>
                <a:cs typeface="Times New Roman" panose="02020603050405020304" pitchFamily="18" charset="0"/>
              </a:rPr>
              <a:t>Qualitative traits can not be measured.</a:t>
            </a: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Font typeface="+mj-lt"/>
              <a:buAutoNum type="arabicPeriod" startAt="5"/>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endParaRPr lang="en-US" sz="2400" dirty="0" smtClean="0">
              <a:latin typeface="Times New Roman" panose="02020603050405020304" pitchFamily="18" charset="0"/>
              <a:cs typeface="Times New Roman" panose="02020603050405020304" pitchFamily="18" charset="0"/>
            </a:endParaRPr>
          </a:p>
          <a:p>
            <a:pPr marL="514350" indent="-514350" algn="just">
              <a:buNone/>
            </a:pPr>
            <a:r>
              <a:rPr lang="en-US" sz="2400" dirty="0" smtClean="0">
                <a:latin typeface="Times New Roman" panose="02020603050405020304" pitchFamily="18" charset="0"/>
                <a:cs typeface="Times New Roman" panose="02020603050405020304" pitchFamily="18" charset="0"/>
              </a:rPr>
              <a:t>6. Qualitative traits can be </a:t>
            </a:r>
            <a:r>
              <a:rPr lang="en-US" sz="2400" dirty="0" err="1" smtClean="0">
                <a:latin typeface="Times New Roman" panose="02020603050405020304" pitchFamily="18" charset="0"/>
                <a:cs typeface="Times New Roman" panose="02020603050405020304" pitchFamily="18" charset="0"/>
              </a:rPr>
              <a:t>analysed</a:t>
            </a:r>
            <a:r>
              <a:rPr lang="en-US" sz="2400" dirty="0" smtClean="0">
                <a:latin typeface="Times New Roman" panose="02020603050405020304" pitchFamily="18" charset="0"/>
                <a:cs typeface="Times New Roman" panose="02020603050405020304" pitchFamily="18" charset="0"/>
              </a:rPr>
              <a:t> through chi-square test only.</a:t>
            </a:r>
          </a:p>
          <a:p>
            <a:pPr marL="514350" indent="-514350" algn="just">
              <a:buNone/>
            </a:pPr>
            <a:endParaRPr lang="en-IN" baseline="30000" dirty="0" smtClean="0"/>
          </a:p>
        </p:txBody>
      </p:sp>
      <p:sp>
        <p:nvSpPr>
          <p:cNvPr id="6" name="Content Placeholder 2"/>
          <p:cNvSpPr txBox="1">
            <a:spLocks/>
          </p:cNvSpPr>
          <p:nvPr/>
        </p:nvSpPr>
        <p:spPr>
          <a:xfrm>
            <a:off x="4714876" y="1571612"/>
            <a:ext cx="3971924" cy="4857784"/>
          </a:xfrm>
          <a:prstGeom prst="rect">
            <a:avLst/>
          </a:prstGeom>
        </p:spPr>
        <p:txBody>
          <a:bodyPr vert="horz" lIns="91440" tIns="45720" rIns="91440" bIns="45720" rtlCol="0">
            <a:noAutofit/>
          </a:bodyPr>
          <a:lstStyle/>
          <a:p>
            <a:pPr marL="514350" indent="-514350" algn="just">
              <a:buFont typeface="+mj-lt"/>
              <a:buAutoNum type="arabicPeriod" startAt="5"/>
            </a:pPr>
            <a:r>
              <a:rPr lang="en-US" sz="2200" dirty="0" smtClean="0">
                <a:latin typeface="Times New Roman" panose="02020603050405020304" pitchFamily="18" charset="0"/>
                <a:cs typeface="Times New Roman" panose="02020603050405020304" pitchFamily="18" charset="0"/>
              </a:rPr>
              <a:t>Quantitative traits can be measured/quantified through metric units (Kg., g., ml, mm, cm, </a:t>
            </a:r>
            <a:r>
              <a:rPr lang="en-US" sz="2200" dirty="0" err="1" smtClean="0">
                <a:latin typeface="Times New Roman" panose="02020603050405020304" pitchFamily="18" charset="0"/>
                <a:cs typeface="Times New Roman" panose="02020603050405020304" pitchFamily="18" charset="0"/>
              </a:rPr>
              <a:t>ltr</a:t>
            </a:r>
            <a:r>
              <a:rPr lang="en-US" sz="2200" dirty="0" smtClean="0">
                <a:latin typeface="Times New Roman" panose="02020603050405020304" pitchFamily="18" charset="0"/>
                <a:cs typeface="Times New Roman" panose="02020603050405020304" pitchFamily="18" charset="0"/>
              </a:rPr>
              <a:t>, etc.) for which they are also known as quantitative  traits/biometric traits.</a:t>
            </a:r>
          </a:p>
          <a:p>
            <a:pPr marL="514350" indent="-514350" algn="just"/>
            <a:endParaRPr lang="en-US" sz="2200" dirty="0" smtClean="0">
              <a:latin typeface="Times New Roman" panose="02020603050405020304" pitchFamily="18" charset="0"/>
              <a:cs typeface="Times New Roman" panose="02020603050405020304" pitchFamily="18" charset="0"/>
            </a:endParaRPr>
          </a:p>
          <a:p>
            <a:pPr marL="514350" indent="-514350" algn="just"/>
            <a:r>
              <a:rPr lang="en-US" sz="2200" dirty="0" smtClean="0">
                <a:latin typeface="Times New Roman" panose="02020603050405020304" pitchFamily="18" charset="0"/>
                <a:cs typeface="Times New Roman" panose="02020603050405020304" pitchFamily="18" charset="0"/>
              </a:rPr>
              <a:t>6. Quantitative traits are </a:t>
            </a:r>
            <a:r>
              <a:rPr lang="en-US" sz="2200" dirty="0" err="1" smtClean="0">
                <a:latin typeface="Times New Roman" panose="02020603050405020304" pitchFamily="18" charset="0"/>
                <a:cs typeface="Times New Roman" panose="02020603050405020304" pitchFamily="18" charset="0"/>
              </a:rPr>
              <a:t>analysed</a:t>
            </a:r>
            <a:r>
              <a:rPr lang="en-US" sz="2200" dirty="0" smtClean="0">
                <a:latin typeface="Times New Roman" panose="02020603050405020304" pitchFamily="18" charset="0"/>
                <a:cs typeface="Times New Roman" panose="02020603050405020304" pitchFamily="18" charset="0"/>
              </a:rPr>
              <a:t> through statistical tools, like mean, variance, SD, SE, correlation, regression, ANOVA etc.</a:t>
            </a:r>
          </a:p>
        </p:txBody>
      </p:sp>
      <p:sp>
        <p:nvSpPr>
          <p:cNvPr id="7" name="Rectangle 6"/>
          <p:cNvSpPr/>
          <p:nvPr/>
        </p:nvSpPr>
        <p:spPr>
          <a:xfrm>
            <a:off x="8262370" y="6370608"/>
            <a:ext cx="248786" cy="400110"/>
          </a:xfrm>
          <a:prstGeom prst="rect">
            <a:avLst/>
          </a:prstGeom>
        </p:spPr>
        <p:txBody>
          <a:bodyPr wrap="none">
            <a:spAutoFit/>
          </a:bodyPr>
          <a:lstStyle/>
          <a:p>
            <a:r>
              <a:rPr lang="en-US" sz="2000" dirty="0" smtClean="0">
                <a:solidFill>
                  <a:prstClr val="black"/>
                </a:solidFill>
                <a:latin typeface="Times New Roman" panose="02020603050405020304" pitchFamily="18" charset="0"/>
                <a:cs typeface="Times New Roman" panose="02020603050405020304" pitchFamily="18" charset="0"/>
              </a:rPr>
              <a:t> </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42984"/>
            <a:ext cx="3829048" cy="4983179"/>
          </a:xfrm>
        </p:spPr>
        <p:txBody>
          <a:bodyPr>
            <a:normAutofit/>
          </a:bodyPr>
          <a:lstStyle/>
          <a:p>
            <a:pPr marL="514350" indent="-514350" algn="just">
              <a:buNone/>
            </a:pPr>
            <a:r>
              <a:rPr lang="en-US" sz="2600" dirty="0" smtClean="0">
                <a:latin typeface="Times New Roman" panose="02020603050405020304" pitchFamily="18" charset="0"/>
                <a:cs typeface="Times New Roman" panose="02020603050405020304" pitchFamily="18" charset="0"/>
              </a:rPr>
              <a:t>7. The classical mendelian phenotypic ratios can be seen between groups due to effect of a </a:t>
            </a:r>
            <a:r>
              <a:rPr lang="en-US" sz="2600" dirty="0">
                <a:latin typeface="Times New Roman" panose="02020603050405020304" pitchFamily="18" charset="0"/>
                <a:cs typeface="Times New Roman" panose="02020603050405020304" pitchFamily="18" charset="0"/>
              </a:rPr>
              <a:t>s</a:t>
            </a:r>
            <a:r>
              <a:rPr lang="en-US" sz="2600" dirty="0" smtClean="0">
                <a:latin typeface="Times New Roman" panose="02020603050405020304" pitchFamily="18" charset="0"/>
                <a:cs typeface="Times New Roman" panose="02020603050405020304" pitchFamily="18" charset="0"/>
              </a:rPr>
              <a:t>ingle gene difference at a given locus.</a:t>
            </a:r>
          </a:p>
          <a:p>
            <a:pPr marL="514350" indent="-514350" algn="just">
              <a:buNone/>
            </a:pPr>
            <a:r>
              <a:rPr lang="en-US" sz="2600" dirty="0" smtClean="0">
                <a:latin typeface="Times New Roman" panose="02020603050405020304" pitchFamily="18" charset="0"/>
                <a:cs typeface="Times New Roman" panose="02020603050405020304" pitchFamily="18" charset="0"/>
              </a:rPr>
              <a:t>8. Does not influence by environment.</a:t>
            </a:r>
          </a:p>
          <a:p>
            <a:pPr marL="514350" indent="-514350" algn="just">
              <a:buFont typeface="+mj-lt"/>
              <a:buAutoNum type="arabicPeriod" startAt="5"/>
            </a:pPr>
            <a:endParaRPr lang="en-IN" sz="2600" baseline="30000" dirty="0" smtClean="0"/>
          </a:p>
        </p:txBody>
      </p:sp>
      <p:sp>
        <p:nvSpPr>
          <p:cNvPr id="5" name="Content Placeholder 2"/>
          <p:cNvSpPr txBox="1">
            <a:spLocks/>
          </p:cNvSpPr>
          <p:nvPr/>
        </p:nvSpPr>
        <p:spPr>
          <a:xfrm>
            <a:off x="4929190" y="1071546"/>
            <a:ext cx="3757610" cy="5357850"/>
          </a:xfrm>
          <a:prstGeom prst="rect">
            <a:avLst/>
          </a:prstGeom>
        </p:spPr>
        <p:txBody>
          <a:bodyPr vert="horz" lIns="91440" tIns="45720" rIns="91440" bIns="45720" rtlCol="0">
            <a:noAutofit/>
          </a:bodyPr>
          <a:lstStyle/>
          <a:p>
            <a:pPr marL="514350" indent="-514350" algn="just"/>
            <a:r>
              <a:rPr lang="en-US" sz="3000" dirty="0" smtClean="0">
                <a:latin typeface="Times New Roman" panose="02020603050405020304" pitchFamily="18" charset="0"/>
                <a:cs typeface="Times New Roman" panose="02020603050405020304" pitchFamily="18" charset="0"/>
              </a:rPr>
              <a:t>7. Classical medallion phenotypic ratios can not be seen.</a:t>
            </a: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endParaRPr lang="en-US" sz="3000" dirty="0" smtClean="0">
              <a:latin typeface="Times New Roman" panose="02020603050405020304" pitchFamily="18" charset="0"/>
              <a:cs typeface="Times New Roman" panose="02020603050405020304" pitchFamily="18" charset="0"/>
            </a:endParaRPr>
          </a:p>
          <a:p>
            <a:pPr marL="514350" indent="-514350" algn="just"/>
            <a:r>
              <a:rPr lang="en-US" sz="3000" dirty="0" smtClean="0">
                <a:latin typeface="Times New Roman" panose="02020603050405020304" pitchFamily="18" charset="0"/>
                <a:cs typeface="Times New Roman" panose="02020603050405020304" pitchFamily="18" charset="0"/>
              </a:rPr>
              <a:t>8. Influenced through the effect of environment.</a:t>
            </a:r>
            <a:endParaRPr lang="en-IN" sz="3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US" sz="3100" b="1" dirty="0" smtClean="0">
                <a:solidFill>
                  <a:srgbClr val="FF0000"/>
                </a:solidFill>
                <a:latin typeface="Times New Roman" panose="02020603050405020304" pitchFamily="18" charset="0"/>
                <a:cs typeface="Times New Roman" panose="02020603050405020304" pitchFamily="18" charset="0"/>
              </a:rPr>
              <a:t>Qualitative </a:t>
            </a:r>
            <a:r>
              <a:rPr lang="en-US" sz="3100" b="1" dirty="0" err="1" smtClean="0">
                <a:solidFill>
                  <a:srgbClr val="FF0000"/>
                </a:solidFill>
                <a:latin typeface="Times New Roman" panose="02020603050405020304" pitchFamily="18" charset="0"/>
                <a:cs typeface="Times New Roman" panose="02020603050405020304" pitchFamily="18" charset="0"/>
              </a:rPr>
              <a:t>vs</a:t>
            </a:r>
            <a:r>
              <a:rPr lang="en-US" sz="3100" b="1" dirty="0" smtClean="0">
                <a:solidFill>
                  <a:srgbClr val="FF0000"/>
                </a:solidFill>
                <a:latin typeface="Times New Roman" panose="02020603050405020304" pitchFamily="18" charset="0"/>
                <a:cs typeface="Times New Roman" panose="02020603050405020304" pitchFamily="18" charset="0"/>
              </a:rPr>
              <a:t> Quantitative Genet</a:t>
            </a:r>
            <a:r>
              <a:rPr lang="en-US" sz="3100" b="1" dirty="0" smtClean="0">
                <a:solidFill>
                  <a:srgbClr val="FF0000"/>
                </a:solidFill>
              </a:rPr>
              <a:t>ics</a:t>
            </a:r>
            <a:endParaRPr lang="en-IN" sz="3100" b="1" dirty="0">
              <a:solidFill>
                <a:srgbClr val="FF0000"/>
              </a:solidFill>
            </a:endParaRPr>
          </a:p>
        </p:txBody>
      </p:sp>
      <p:sp>
        <p:nvSpPr>
          <p:cNvPr id="3" name="Content Placeholder 2"/>
          <p:cNvSpPr>
            <a:spLocks noGrp="1"/>
          </p:cNvSpPr>
          <p:nvPr>
            <p:ph idx="1"/>
          </p:nvPr>
        </p:nvSpPr>
        <p:spPr>
          <a:xfrm>
            <a:off x="214282" y="1600200"/>
            <a:ext cx="8643998" cy="4525963"/>
          </a:xfrm>
        </p:spPr>
        <p:txBody>
          <a:bodyPr>
            <a:normAutofit/>
          </a:bodyPr>
          <a:lstStyle/>
          <a:p>
            <a:pPr>
              <a:buNone/>
            </a:pPr>
            <a:endParaRPr lang="en-US" sz="2200" dirty="0" smtClean="0">
              <a:latin typeface="Times New Roman" panose="02020603050405020304" pitchFamily="18" charset="0"/>
              <a:cs typeface="Times New Roman" panose="02020603050405020304" pitchFamily="18" charset="0"/>
            </a:endParaRPr>
          </a:p>
          <a:p>
            <a:pPr>
              <a:spcBef>
                <a:spcPts val="600"/>
              </a:spcBef>
              <a:spcAft>
                <a:spcPts val="600"/>
              </a:spcAft>
              <a:buFont typeface="Wingdings" pitchFamily="2" charset="2"/>
              <a:buChar char="v"/>
            </a:pPr>
            <a:r>
              <a:rPr lang="en-US" sz="2200" dirty="0" smtClean="0">
                <a:latin typeface="Times New Roman" panose="02020603050405020304" pitchFamily="18" charset="0"/>
                <a:cs typeface="Times New Roman" panose="02020603050405020304" pitchFamily="18" charset="0"/>
              </a:rPr>
              <a:t>Measurement of characters      :	 Non-Biometric / Biometric.</a:t>
            </a:r>
          </a:p>
          <a:p>
            <a:pPr>
              <a:spcBef>
                <a:spcPts val="600"/>
              </a:spcBef>
              <a:spcAft>
                <a:spcPts val="600"/>
              </a:spcAft>
              <a:buFont typeface="Wingdings" pitchFamily="2" charset="2"/>
              <a:buChar char="v"/>
            </a:pPr>
            <a:r>
              <a:rPr lang="en-US" sz="2200" dirty="0" smtClean="0">
                <a:latin typeface="Times New Roman" panose="02020603050405020304" pitchFamily="18" charset="0"/>
                <a:cs typeface="Times New Roman" panose="02020603050405020304" pitchFamily="18" charset="0"/>
              </a:rPr>
              <a:t>No. of genes involved	  : 	One or Two / Polygene</a:t>
            </a:r>
          </a:p>
          <a:p>
            <a:pPr>
              <a:spcBef>
                <a:spcPts val="600"/>
              </a:spcBef>
              <a:spcAft>
                <a:spcPts val="600"/>
              </a:spcAft>
              <a:buFont typeface="Wingdings" pitchFamily="2" charset="2"/>
              <a:buChar char="v"/>
            </a:pPr>
            <a:r>
              <a:rPr lang="en-US" sz="2200" dirty="0" smtClean="0">
                <a:latin typeface="Times New Roman" panose="02020603050405020304" pitchFamily="18" charset="0"/>
                <a:cs typeface="Times New Roman" panose="02020603050405020304" pitchFamily="18" charset="0"/>
              </a:rPr>
              <a:t>Effect of genes 		  :	 Major / Minor</a:t>
            </a:r>
          </a:p>
          <a:p>
            <a:pPr>
              <a:spcBef>
                <a:spcPts val="600"/>
              </a:spcBef>
              <a:spcAft>
                <a:spcPts val="600"/>
              </a:spcAft>
              <a:buFont typeface="Wingdings" pitchFamily="2" charset="2"/>
              <a:buChar char="v"/>
            </a:pPr>
            <a:r>
              <a:rPr lang="en-US" sz="2200" dirty="0" smtClean="0">
                <a:latin typeface="Times New Roman" panose="02020603050405020304" pitchFamily="18" charset="0"/>
                <a:cs typeface="Times New Roman" panose="02020603050405020304" pitchFamily="18" charset="0"/>
              </a:rPr>
              <a:t>Types of variation 		  :	 Discontinuous / continuous</a:t>
            </a:r>
          </a:p>
          <a:p>
            <a:pPr>
              <a:spcBef>
                <a:spcPts val="600"/>
              </a:spcBef>
              <a:spcAft>
                <a:spcPts val="600"/>
              </a:spcAft>
              <a:buFont typeface="Wingdings" pitchFamily="2" charset="2"/>
              <a:buChar char="v"/>
            </a:pPr>
            <a:r>
              <a:rPr lang="en-US" sz="2200" dirty="0" smtClean="0">
                <a:latin typeface="Times New Roman" panose="02020603050405020304" pitchFamily="18" charset="0"/>
                <a:cs typeface="Times New Roman" panose="02020603050405020304" pitchFamily="18" charset="0"/>
              </a:rPr>
              <a:t>Distribution 			  :	  Binominal/ Normal</a:t>
            </a:r>
          </a:p>
          <a:p>
            <a:pPr>
              <a:spcBef>
                <a:spcPts val="600"/>
              </a:spcBef>
              <a:spcAft>
                <a:spcPts val="600"/>
              </a:spcAft>
              <a:buFont typeface="Wingdings" pitchFamily="2" charset="2"/>
              <a:buChar char="v"/>
            </a:pPr>
            <a:r>
              <a:rPr lang="en-US" sz="2200" dirty="0" smtClean="0">
                <a:latin typeface="Times New Roman" panose="02020603050405020304" pitchFamily="18" charset="0"/>
                <a:cs typeface="Times New Roman" panose="02020603050405020304" pitchFamily="18" charset="0"/>
              </a:rPr>
              <a:t>Causes of variation 		  :	 Genetic /genetic &amp; environment</a:t>
            </a:r>
          </a:p>
          <a:p>
            <a:pPr>
              <a:spcBef>
                <a:spcPts val="600"/>
              </a:spcBef>
              <a:spcAft>
                <a:spcPts val="600"/>
              </a:spcAft>
              <a:buFont typeface="Wingdings" pitchFamily="2" charset="2"/>
              <a:buChar char="v"/>
            </a:pPr>
            <a:r>
              <a:rPr lang="en-US" sz="2200" dirty="0" smtClean="0">
                <a:latin typeface="Times New Roman" panose="02020603050405020304" pitchFamily="18" charset="0"/>
                <a:cs typeface="Times New Roman" panose="02020603050405020304" pitchFamily="18" charset="0"/>
              </a:rPr>
              <a:t>Method of analysis		  :	Chi-square/Mean, variance and 						covariance, </a:t>
            </a:r>
            <a:r>
              <a:rPr lang="en-US" sz="2200" dirty="0" err="1" smtClean="0">
                <a:latin typeface="Times New Roman" panose="02020603050405020304" pitchFamily="18" charset="0"/>
                <a:cs typeface="Times New Roman" panose="02020603050405020304" pitchFamily="18" charset="0"/>
              </a:rPr>
              <a:t>Correlation,regression</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Values and Means</a:t>
            </a:r>
            <a:endParaRPr lang="en-IN"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r>
              <a:rPr lang="en-IN" sz="2800" dirty="0" smtClean="0"/>
              <a:t>Introduction</a:t>
            </a:r>
          </a:p>
          <a:p>
            <a:pPr algn="just"/>
            <a:r>
              <a:rPr lang="en-IN" sz="2800" dirty="0" smtClean="0"/>
              <a:t>The objective of the study of population genetics is trait specific :</a:t>
            </a:r>
          </a:p>
          <a:p>
            <a:pPr lvl="1" algn="just"/>
            <a:r>
              <a:rPr lang="en-IN" dirty="0" smtClean="0"/>
              <a:t>-  Qualitative traits</a:t>
            </a:r>
          </a:p>
          <a:p>
            <a:pPr lvl="1" algn="just"/>
            <a:r>
              <a:rPr lang="en-IN" dirty="0" smtClean="0"/>
              <a:t>-  Quantitative traits</a:t>
            </a:r>
          </a:p>
          <a:p>
            <a:pPr algn="just"/>
            <a:r>
              <a:rPr lang="en-IN" sz="2800" dirty="0" smtClean="0"/>
              <a:t>The genetic variation for qualitative traits has been studied with the arrays of gene frequencies and genotype frequencies.</a:t>
            </a:r>
          </a:p>
          <a:p>
            <a:pPr algn="just"/>
            <a:r>
              <a:rPr lang="en-IN" dirty="0" smtClean="0"/>
              <a:t>In quantitative traits it cannot be studied with the arrays of gene frequencies and genotype frequencies since it is not possible to know that how many number of gene loci affecting a metric trait.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71480"/>
            <a:ext cx="8429684" cy="5786478"/>
          </a:xfrm>
        </p:spPr>
        <p:txBody>
          <a:bodyPr>
            <a:normAutofit fontScale="85000" lnSpcReduction="10000"/>
          </a:bodyPr>
          <a:lstStyle/>
          <a:p>
            <a:pPr algn="just">
              <a:spcAft>
                <a:spcPts val="600"/>
              </a:spcAft>
            </a:pPr>
            <a:r>
              <a:rPr lang="en-IN" dirty="0" smtClean="0"/>
              <a:t>The mode of inheritance of quantitative traits in a population is the subject of quantitative genetics.</a:t>
            </a:r>
          </a:p>
          <a:p>
            <a:pPr algn="just">
              <a:spcAft>
                <a:spcPts val="600"/>
              </a:spcAft>
            </a:pPr>
            <a:r>
              <a:rPr lang="en-IN" dirty="0" smtClean="0"/>
              <a:t>Quantitative genetics is the study of inheritance of those differences between individuals that are of degree rather than kind, quantitative rather than qualitative.</a:t>
            </a:r>
          </a:p>
          <a:p>
            <a:pPr algn="just">
              <a:spcAft>
                <a:spcPts val="600"/>
              </a:spcAft>
            </a:pPr>
            <a:r>
              <a:rPr lang="en-IN" dirty="0" smtClean="0"/>
              <a:t>The properties of a population in connection with the metric characters are means, variances and </a:t>
            </a:r>
            <a:r>
              <a:rPr lang="en-IN" dirty="0" err="1" smtClean="0"/>
              <a:t>covariances</a:t>
            </a:r>
            <a:r>
              <a:rPr lang="en-IN" dirty="0" smtClean="0"/>
              <a:t>. These are called as observable properties of a population for a metric trait.</a:t>
            </a:r>
          </a:p>
          <a:p>
            <a:pPr algn="just">
              <a:spcAft>
                <a:spcPts val="600"/>
              </a:spcAft>
            </a:pPr>
            <a:r>
              <a:rPr lang="en-IN" dirty="0" smtClean="0"/>
              <a:t>The mean, variance and covariance are influenced by the genetic properties i.e., gene action ( additive, dominance and </a:t>
            </a:r>
            <a:r>
              <a:rPr lang="en-IN" dirty="0" err="1" smtClean="0"/>
              <a:t>epistasis</a:t>
            </a:r>
            <a:r>
              <a:rPr lang="en-IN" dirty="0" smtClean="0"/>
              <a:t>), linkage, </a:t>
            </a:r>
            <a:r>
              <a:rPr lang="en-IN" dirty="0" err="1" smtClean="0"/>
              <a:t>pleiotropy</a:t>
            </a:r>
            <a:r>
              <a:rPr lang="en-IN" dirty="0" smtClean="0"/>
              <a:t> and fitness of genes under natural selection.</a:t>
            </a:r>
          </a:p>
          <a:p>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Phenotypic Value</a:t>
            </a:r>
            <a:endParaRPr lang="en-IN"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spcAft>
                <a:spcPts val="1200"/>
              </a:spcAft>
            </a:pPr>
            <a:r>
              <a:rPr lang="en-IN" dirty="0" smtClean="0"/>
              <a:t>The value observed when a character is measured on an individual in metric units i.e., g, kg, lb, mm, cm, days, etc.</a:t>
            </a:r>
          </a:p>
          <a:p>
            <a:pPr algn="just">
              <a:spcAft>
                <a:spcPts val="1200"/>
              </a:spcAft>
            </a:pPr>
            <a:r>
              <a:rPr lang="en-IN" dirty="0" smtClean="0"/>
              <a:t>Thus the value observed on an individual due to measurement of a trait  is called phenotypic value of that individual.</a:t>
            </a:r>
          </a:p>
          <a:p>
            <a:pPr algn="just">
              <a:spcAft>
                <a:spcPts val="1200"/>
              </a:spcAft>
            </a:pPr>
            <a:r>
              <a:rPr lang="en-IN" dirty="0" smtClean="0"/>
              <a:t>All the observed properties whether mean, variance or covariance are based on measurement of phenotypic values.</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1283</Words>
  <Application>Microsoft Office PowerPoint</Application>
  <PresentationFormat>On-screen Show (4:3)</PresentationFormat>
  <Paragraphs>202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ANIMAL GENETICS &amp; BREEDING  UNIT – II   Principles of Animal &amp; Population Genetics  Lecture – 5   Quantitative Genetics: Values &amp; Means   Dr K G Mandal Department of Animal Genetics &amp; Breeding  Bihar Veterinary College, Patna  Bihar Animal Sciences University, Patna  </vt:lpstr>
      <vt:lpstr>Qualitative vs. Quantitative Genetics</vt:lpstr>
      <vt:lpstr>Slide 3</vt:lpstr>
      <vt:lpstr>Slide 4</vt:lpstr>
      <vt:lpstr>Slide 5</vt:lpstr>
      <vt:lpstr>Qualitative vs Quantitative Genetics</vt:lpstr>
      <vt:lpstr>Values and Means</vt:lpstr>
      <vt:lpstr>Slide 8</vt:lpstr>
      <vt:lpstr>Phenotypic Value</vt:lpstr>
      <vt:lpstr>Components of Phenotypic Value</vt:lpstr>
      <vt:lpstr>Slide 11</vt:lpstr>
      <vt:lpstr>Slide 12</vt:lpstr>
      <vt:lpstr>Slide 13</vt:lpstr>
      <vt:lpstr>Slide 14</vt:lpstr>
      <vt:lpstr>Slide 15</vt:lpstr>
      <vt:lpstr>Slide 16</vt:lpstr>
      <vt:lpstr> Population Mean Consider a locus with two alleles A1 &amp; A2 with respective frequencies as p and q</vt:lpstr>
      <vt:lpstr>Slide 18</vt:lpstr>
      <vt:lpstr>Slide 19</vt:lpstr>
      <vt:lpstr>Genotypic value</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Vasudha</dc:creator>
  <cp:lastModifiedBy>User</cp:lastModifiedBy>
  <cp:revision>141</cp:revision>
  <dcterms:created xsi:type="dcterms:W3CDTF">2020-04-01T13:01:15Z</dcterms:created>
  <dcterms:modified xsi:type="dcterms:W3CDTF">2020-04-26T15:10:31Z</dcterms:modified>
</cp:coreProperties>
</file>