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33" r:id="rId4"/>
    <p:sldId id="334" r:id="rId5"/>
    <p:sldId id="325" r:id="rId6"/>
    <p:sldId id="330" r:id="rId7"/>
    <p:sldId id="335" r:id="rId8"/>
    <p:sldId id="336" r:id="rId9"/>
    <p:sldId id="332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66"/>
    <a:srgbClr val="FF9933"/>
    <a:srgbClr val="57B2B9"/>
    <a:srgbClr val="FF6699"/>
    <a:srgbClr val="A50021"/>
    <a:srgbClr val="00006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1828800"/>
            <a:ext cx="7315200" cy="2057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Venturimeter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Pitot</a:t>
            </a:r>
            <a:r>
              <a:rPr lang="en-US" b="1" dirty="0" smtClean="0">
                <a:solidFill>
                  <a:srgbClr val="FF0000"/>
                </a:solidFill>
              </a:rPr>
              <a:t> Tube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A50021"/>
                </a:solidFill>
              </a:rPr>
              <a:t>Dr. J. Badshah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Sanjay Gandhi Institute of Dairy Science &amp; Technology, Jagdeopath,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Flow Measurement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000" dirty="0" smtClean="0"/>
              <a:t>Introduction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 err="1" smtClean="0"/>
              <a:t>flowmeter</a:t>
            </a:r>
            <a:r>
              <a:rPr lang="en-US" sz="2000" dirty="0" smtClean="0"/>
              <a:t> to measure linear, nonlinear, mass or volumetric flow rate of a liquid or a gas in liters per second or kilograms per second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Positive-displacement flow meters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Ventury</a:t>
            </a:r>
            <a:r>
              <a:rPr lang="en-US" sz="2000" dirty="0" smtClean="0"/>
              <a:t> meter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Orifice Flow meter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Rotameter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Pitot</a:t>
            </a:r>
            <a:r>
              <a:rPr lang="en-US" sz="2000" dirty="0" smtClean="0"/>
              <a:t> Tube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Venturimeter</a:t>
            </a:r>
            <a:r>
              <a:rPr lang="en-US" sz="3200" b="1" dirty="0" smtClean="0">
                <a:solidFill>
                  <a:srgbClr val="C00000"/>
                </a:solidFill>
              </a:rPr>
              <a:t> with U tube manometer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jhangir\Desktop\images of venturimeter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5715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dirty="0" err="1" smtClean="0"/>
              <a:t>Venturimeter</a:t>
            </a:r>
            <a:r>
              <a:rPr lang="en-US" sz="3200" dirty="0" smtClean="0"/>
              <a:t> working</a:t>
            </a:r>
            <a:endParaRPr lang="en-US" sz="3200" dirty="0"/>
          </a:p>
        </p:txBody>
      </p:sp>
      <p:pic>
        <p:nvPicPr>
          <p:cNvPr id="2050" name="Picture 2" descr="C:\Users\jhangir\Desktop\venturimeter 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6096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22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Venturimeter</a:t>
            </a:r>
            <a:endParaRPr lang="en-US" sz="28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791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err="1" smtClean="0"/>
              <a:t>Venturimeter</a:t>
            </a:r>
            <a:r>
              <a:rPr lang="en-US" sz="2000" dirty="0" smtClean="0"/>
              <a:t> is used to the measurement of flow rate. It is generally used for large diameter pipes. The </a:t>
            </a:r>
            <a:r>
              <a:rPr lang="en-US" sz="2000" dirty="0" err="1" smtClean="0"/>
              <a:t>venturi</a:t>
            </a:r>
            <a:r>
              <a:rPr lang="en-US" sz="2000" dirty="0" smtClean="0"/>
              <a:t> tube has a entrance zone, converging conical inlet, a cylindrical throat, and a diverging recovery cone.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Entrance Section is a straight cylinder having length equal to 5 to 8 times the diameter of the pipe.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 diameter of the tube of convergence section gradually decreases. The angle of cone  = 21 ± 2°. When liquid flows inside the </a:t>
            </a:r>
            <a:r>
              <a:rPr lang="en-US" sz="2000" dirty="0" err="1" smtClean="0"/>
              <a:t>venturimeter</a:t>
            </a:r>
            <a:r>
              <a:rPr lang="en-US" sz="2000" dirty="0" smtClean="0"/>
              <a:t>, the velocity of fluid increases and correspondingly the pressure falls.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At throat, the diameter of the </a:t>
            </a:r>
            <a:r>
              <a:rPr lang="en-US" sz="2000" dirty="0" err="1" smtClean="0"/>
              <a:t>venturemeter</a:t>
            </a:r>
            <a:r>
              <a:rPr lang="en-US" sz="2000" dirty="0" smtClean="0"/>
              <a:t> cylindrical tube is minimum. Velocity is maximum and pressure is minimum. Throat diameter = 1/3 to 1/4th inlet diameter.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 The diameter of the tube at diverging section gradually increases. Here due to gradual divergence, the pressure is build up to the original inlet pressure. The cone angle is 5-7°. Small size </a:t>
            </a:r>
            <a:r>
              <a:rPr lang="en-US" sz="2000" dirty="0" err="1" smtClean="0"/>
              <a:t>venturimeter</a:t>
            </a:r>
            <a:r>
              <a:rPr lang="en-US" sz="2000" dirty="0" smtClean="0"/>
              <a:t> are made of brass or, bronze and large </a:t>
            </a:r>
            <a:r>
              <a:rPr lang="en-US" sz="2000" dirty="0" err="1" smtClean="0"/>
              <a:t>venturimeters</a:t>
            </a:r>
            <a:r>
              <a:rPr lang="en-US" sz="2000" dirty="0" smtClean="0"/>
              <a:t> are made of cast iron or stainless steel.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 pressure difference between the upstream side of the cone and the throat is measured and provides a signal for the rate of flow.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Measurement of Flow rate in </a:t>
            </a:r>
            <a:r>
              <a:rPr lang="en-US" sz="2800" b="1" dirty="0" err="1" smtClean="0">
                <a:solidFill>
                  <a:srgbClr val="FF0000"/>
                </a:solidFill>
              </a:rPr>
              <a:t>venturimeter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Flow rate can be given as: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Q =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 √{ 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 - (a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}√ {2g 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–p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smtClean="0"/>
              <a:t>)/</a:t>
            </a:r>
            <a:r>
              <a:rPr lang="en-US" sz="2000" smtClean="0"/>
              <a:t>w</a:t>
            </a:r>
          </a:p>
          <a:p>
            <a:pPr algn="just">
              <a:buNone/>
            </a:pPr>
            <a:endParaRPr lang="en-US" sz="2000" baseline="-25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 Where, Q = flow rate,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= Coefficient of discharge.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area at the entrance of </a:t>
            </a:r>
            <a:r>
              <a:rPr lang="en-US" sz="2000" dirty="0" err="1" smtClean="0"/>
              <a:t>venturi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area at the </a:t>
            </a:r>
            <a:r>
              <a:rPr lang="en-US" sz="2000" dirty="0" err="1" smtClean="0"/>
              <a:t>venturi</a:t>
            </a:r>
            <a:r>
              <a:rPr lang="en-US" sz="2000" dirty="0" smtClean="0"/>
              <a:t> throat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Pressure at entrance of venture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Pressure at venture throat w = </a:t>
            </a:r>
            <a:r>
              <a:rPr lang="en-US" sz="2000" dirty="0" err="1" smtClean="0"/>
              <a:t>ρg</a:t>
            </a:r>
            <a:r>
              <a:rPr lang="en-US" sz="2000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 </a:t>
            </a:r>
            <a:r>
              <a:rPr lang="en-US" sz="2000" dirty="0" err="1" smtClean="0"/>
              <a:t>venturi</a:t>
            </a:r>
            <a:r>
              <a:rPr lang="en-US" sz="2000" dirty="0" smtClean="0"/>
              <a:t> tube is suitable for clean, dirty and viscous liquid and some slurry services.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Loss of head due to installation in the pipeline is small.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Original pressure of the liquid can be recovered completely.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Accuracy is 1% of full range 5. Not much wear and tear.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Characteristics are well established and it is in use since years.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Can be used for large flow rates and large diameter pipes.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 Space requirements are more and it is Expensive in installation.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Pitot</a:t>
            </a:r>
            <a:r>
              <a:rPr lang="en-US" sz="3200" dirty="0" smtClean="0">
                <a:solidFill>
                  <a:srgbClr val="C00000"/>
                </a:solidFill>
              </a:rPr>
              <a:t> Tube for velocity and flow Measurement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jhangir\Desktop\Pitot Tube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5791200" cy="252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Difference between </a:t>
            </a:r>
            <a:r>
              <a:rPr lang="en-US" sz="3200" b="1" dirty="0" err="1" smtClean="0">
                <a:solidFill>
                  <a:srgbClr val="C00000"/>
                </a:solidFill>
              </a:rPr>
              <a:t>Pitot</a:t>
            </a:r>
            <a:r>
              <a:rPr lang="en-US" sz="3200" b="1" dirty="0" smtClean="0">
                <a:solidFill>
                  <a:srgbClr val="C00000"/>
                </a:solidFill>
              </a:rPr>
              <a:t> tube and static Tube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jhangir\Desktop\difference between pitot tube and pitot-static tub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587" y="2020094"/>
            <a:ext cx="7362825" cy="368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Pitot</a:t>
            </a:r>
            <a:r>
              <a:rPr lang="en-US" sz="3200" dirty="0" smtClean="0">
                <a:solidFill>
                  <a:srgbClr val="C00000"/>
                </a:solidFill>
              </a:rPr>
              <a:t> Tube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000" dirty="0" err="1" smtClean="0"/>
              <a:t>Pitot</a:t>
            </a:r>
            <a:r>
              <a:rPr lang="en-US" sz="2000" dirty="0" smtClean="0"/>
              <a:t> tube is used to measure flow velocity.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Outer body of pilot tube consist of ports at point A, for sensing the static pressure of fluid. At point B fluid velocity become zero and inner tube is for sensing the stagnation pressure.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 outlet C &amp; D is connected to U-tube manometer for measuring the pressure difference between the points A and B.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err="1" smtClean="0"/>
              <a:t>Pitot</a:t>
            </a:r>
            <a:r>
              <a:rPr lang="en-US" sz="2000" dirty="0" smtClean="0"/>
              <a:t> tube The flow velocity is given by the following equation: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V = √ (2 g h)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10087356</TotalTime>
  <Words>572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Venturimeter and Pitot Tube </vt:lpstr>
      <vt:lpstr>Flow Measurement</vt:lpstr>
      <vt:lpstr>Venturimeter with U tube manometer</vt:lpstr>
      <vt:lpstr>Venturimeter working</vt:lpstr>
      <vt:lpstr>Venturimeter</vt:lpstr>
      <vt:lpstr>Measurement of Flow rate in venturimeter</vt:lpstr>
      <vt:lpstr>Pitot Tube for velocity and flow Measurement</vt:lpstr>
      <vt:lpstr>Difference between Pitot tube and static Tube</vt:lpstr>
      <vt:lpstr>Pitot Tube</vt:lpstr>
      <vt:lpstr>Slide 10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160</cp:revision>
  <dcterms:created xsi:type="dcterms:W3CDTF">2007-11-06T10:48:03Z</dcterms:created>
  <dcterms:modified xsi:type="dcterms:W3CDTF">2020-04-13T02:21:44Z</dcterms:modified>
</cp:coreProperties>
</file>