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2" r:id="rId3"/>
    <p:sldId id="333" r:id="rId4"/>
    <p:sldId id="342" r:id="rId5"/>
    <p:sldId id="325" r:id="rId6"/>
    <p:sldId id="331" r:id="rId7"/>
    <p:sldId id="326" r:id="rId8"/>
    <p:sldId id="334" r:id="rId9"/>
    <p:sldId id="335" r:id="rId10"/>
    <p:sldId id="336" r:id="rId11"/>
    <p:sldId id="337" r:id="rId12"/>
    <p:sldId id="330" r:id="rId13"/>
    <p:sldId id="339" r:id="rId14"/>
    <p:sldId id="338" r:id="rId15"/>
    <p:sldId id="340" r:id="rId16"/>
    <p:sldId id="341" r:id="rId17"/>
    <p:sldId id="303" r:id="rId18"/>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330"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sz="3600" b="1" dirty="0" smtClean="0">
                <a:solidFill>
                  <a:srgbClr val="C00000"/>
                </a:solidFill>
              </a:rPr>
              <a:t>Waste water Treatment Options &amp; Aerobic methods for a Dairy Processing Plant</a:t>
            </a:r>
            <a:r>
              <a:rPr lang="en-US" sz="5400" b="1" dirty="0" smtClean="0">
                <a:solidFill>
                  <a:srgbClr val="C00000"/>
                </a:solidFill>
              </a:rPr>
              <a:t/>
            </a:r>
            <a:br>
              <a:rPr lang="en-US" sz="5400" b="1" dirty="0" smtClean="0">
                <a:solidFill>
                  <a:srgbClr val="C00000"/>
                </a:solidFill>
              </a:rPr>
            </a:br>
            <a:endParaRPr lang="en-US" sz="4000" b="1" dirty="0" smtClean="0">
              <a:solidFill>
                <a:srgbClr val="C0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Air Floatation method for FOG Removal</a:t>
            </a:r>
            <a:endParaRPr lang="en-US" sz="2800" b="1"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pPr algn="just"/>
            <a:r>
              <a:rPr lang="en-US" sz="2400" dirty="0" smtClean="0"/>
              <a:t>Air flotation is a more economical variation of DAF. Air bubbles are introduced directly into the flotation tank containing the untreated wastewater, by means of a </a:t>
            </a:r>
            <a:r>
              <a:rPr lang="en-US" sz="2400" dirty="0" err="1" smtClean="0"/>
              <a:t>cavitation</a:t>
            </a:r>
            <a:r>
              <a:rPr lang="en-US" sz="2400" dirty="0" smtClean="0"/>
              <a:t> aerator coupled to a revolving impeller. A variety of different patented air flotation systems are available on the market and have been reviewed by the IDF. These include the “</a:t>
            </a:r>
            <a:r>
              <a:rPr lang="en-US" sz="2400" dirty="0" err="1" smtClean="0"/>
              <a:t>Hydrofloat</a:t>
            </a:r>
            <a:r>
              <a:rPr lang="en-US" sz="2400" dirty="0" smtClean="0"/>
              <a:t>,” the “</a:t>
            </a:r>
            <a:r>
              <a:rPr lang="en-US" sz="2400" dirty="0" err="1" smtClean="0"/>
              <a:t>Robosep</a:t>
            </a:r>
            <a:r>
              <a:rPr lang="en-US" sz="2400" dirty="0" smtClean="0"/>
              <a:t>,” vacuum flotation, </a:t>
            </a:r>
            <a:r>
              <a:rPr lang="en-US" sz="2400" dirty="0" err="1" smtClean="0"/>
              <a:t>electroflotation</a:t>
            </a:r>
            <a:r>
              <a:rPr lang="en-US" sz="2400" dirty="0" smtClean="0"/>
              <a:t>, and the “</a:t>
            </a:r>
            <a:r>
              <a:rPr lang="en-US" sz="2400" dirty="0" err="1" smtClean="0"/>
              <a:t>Zeda</a:t>
            </a:r>
            <a:r>
              <a:rPr lang="en-US" sz="2400" dirty="0" smtClean="0"/>
              <a:t>” systems.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Pretreatment before DAF/AF method for FOG Removal</a:t>
            </a:r>
            <a:endParaRPr lang="en-US" sz="2800" b="1" dirty="0">
              <a:solidFill>
                <a:srgbClr val="FF0000"/>
              </a:solidFill>
            </a:endParaRPr>
          </a:p>
        </p:txBody>
      </p:sp>
      <p:sp>
        <p:nvSpPr>
          <p:cNvPr id="3" name="Content Placeholder 2"/>
          <p:cNvSpPr>
            <a:spLocks noGrp="1"/>
          </p:cNvSpPr>
          <p:nvPr>
            <p:ph idx="1"/>
          </p:nvPr>
        </p:nvSpPr>
        <p:spPr>
          <a:xfrm>
            <a:off x="457200" y="990600"/>
            <a:ext cx="8534400" cy="5638800"/>
          </a:xfrm>
        </p:spPr>
        <p:txBody>
          <a:bodyPr/>
          <a:lstStyle/>
          <a:p>
            <a:pPr algn="just"/>
            <a:r>
              <a:rPr lang="en-US" sz="2400" dirty="0" smtClean="0"/>
              <a:t>The main drawback of the DAF, is that only SS and free FOG can be removed. Thus, to increase the separation efficiency of the process, dissolved material and emulsified FOG solutions must undergo a </a:t>
            </a:r>
            <a:r>
              <a:rPr lang="en-US" sz="2400" dirty="0" err="1" smtClean="0"/>
              <a:t>physico</a:t>
            </a:r>
            <a:r>
              <a:rPr lang="en-US" sz="2400" dirty="0" smtClean="0"/>
              <a:t>-chemical treatment during which free water is removed and waste molecules are coagulated to form larger, easily removable masses. </a:t>
            </a:r>
          </a:p>
          <a:p>
            <a:pPr algn="just"/>
            <a:r>
              <a:rPr lang="en-US" sz="2400" dirty="0" smtClean="0"/>
              <a:t>This is achieved by </a:t>
            </a:r>
            <a:r>
              <a:rPr lang="en-US" sz="2400" dirty="0" err="1" smtClean="0"/>
              <a:t>recirculating</a:t>
            </a:r>
            <a:r>
              <a:rPr lang="en-US" sz="2400" dirty="0" smtClean="0"/>
              <a:t> wastewater prior to DAF treatment in the presence of different chemical solutions such as ferric chloride, aluminum sulfate, and </a:t>
            </a:r>
            <a:r>
              <a:rPr lang="en-US" sz="2400" dirty="0" err="1" smtClean="0"/>
              <a:t>polyelectrolytes</a:t>
            </a:r>
            <a:r>
              <a:rPr lang="en-US" sz="2400" dirty="0" smtClean="0"/>
              <a:t> that can act as </a:t>
            </a:r>
            <a:r>
              <a:rPr lang="en-US" sz="2400" dirty="0" err="1" smtClean="0"/>
              <a:t>coalescents</a:t>
            </a:r>
            <a:r>
              <a:rPr lang="en-US" sz="2400" dirty="0" smtClean="0"/>
              <a:t> and coagulants. </a:t>
            </a:r>
          </a:p>
          <a:p>
            <a:pPr algn="just"/>
            <a:r>
              <a:rPr lang="en-US" sz="2400" dirty="0" smtClean="0"/>
              <a:t>pH correction might also be necessary prior to the flotation treatment, because a pH of around 6.5 is required for efficient FOG removal</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Onsite Treatment of Dairy Wastes: Treatment Methods</a:t>
            </a:r>
            <a:endParaRPr lang="en-US" sz="2800" b="1" dirty="0">
              <a:solidFill>
                <a:srgbClr val="FF0000"/>
              </a:solidFill>
            </a:endParaRPr>
          </a:p>
        </p:txBody>
      </p:sp>
      <p:sp>
        <p:nvSpPr>
          <p:cNvPr id="3" name="Content Placeholder 2"/>
          <p:cNvSpPr>
            <a:spLocks noGrp="1"/>
          </p:cNvSpPr>
          <p:nvPr>
            <p:ph idx="1"/>
          </p:nvPr>
        </p:nvSpPr>
        <p:spPr>
          <a:xfrm>
            <a:off x="457200" y="990600"/>
            <a:ext cx="8458200" cy="5135563"/>
          </a:xfrm>
        </p:spPr>
        <p:txBody>
          <a:bodyPr/>
          <a:lstStyle/>
          <a:p>
            <a:pPr algn="just"/>
            <a:r>
              <a:rPr lang="en-US" sz="1800" b="1" dirty="0" smtClean="0"/>
              <a:t>1. Biological Treatment:</a:t>
            </a:r>
          </a:p>
          <a:p>
            <a:pPr algn="just">
              <a:buNone/>
            </a:pPr>
            <a:r>
              <a:rPr lang="en-US" sz="1800" dirty="0" smtClean="0"/>
              <a:t>     Biological degradation is one of the most promising options for the removal of organic material from dairy wastewaters. </a:t>
            </a:r>
          </a:p>
          <a:p>
            <a:pPr marL="514350" indent="-514350" algn="just">
              <a:buFont typeface="+mj-lt"/>
              <a:buAutoNum type="romanLcPeriod"/>
            </a:pPr>
            <a:r>
              <a:rPr lang="en-US" sz="1800" b="1" dirty="0" smtClean="0"/>
              <a:t>      Aerobic Biological Systems: </a:t>
            </a:r>
          </a:p>
          <a:p>
            <a:pPr marL="457200" indent="-457200" algn="just">
              <a:buFont typeface="+mj-lt"/>
              <a:buAutoNum type="alphaLcPeriod"/>
            </a:pPr>
            <a:r>
              <a:rPr lang="en-US" sz="1800" dirty="0" smtClean="0"/>
              <a:t>Aerobic biological treatment methods depend on microorganisms grown in an oxygen-rich environment to oxidize organics to carbon dioxide, water, and cellular material. It is a reliable and cost-effective method in producing a high-quality effluent. Start-up usually requires an acclimation period to allow the development of a competitive microbial community. With wide variations in waste water flow, strength, temperature, and pH, some reaction time is required to allow neutralization of acid and alkaline cleaning compounds and to allow for complete reaction of residual oxidants from cleaning solutions with organic solids of dairy waste. Ideally, a minimum of 6–12 hours of equalization should be provided to allow for waste stabilization.</a:t>
            </a:r>
          </a:p>
          <a:p>
            <a:pPr marL="457200" indent="-457200" algn="just">
              <a:buFont typeface="+mj-lt"/>
              <a:buAutoNum type="alphaLcPeriod"/>
            </a:pPr>
            <a:r>
              <a:rPr lang="en-US" sz="1800" dirty="0" smtClean="0"/>
              <a:t>Ammonia-nitrogen can successfully be removed, in order to prevent disposal problems. Problems normally associated with aerobic processes include foaming and poor solid–liquid separation.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Ponds for Aerobic Treatments</a:t>
            </a:r>
            <a:endParaRPr lang="en-US" sz="2800" b="1" dirty="0">
              <a:solidFill>
                <a:srgbClr val="FF0000"/>
              </a:solidFill>
            </a:endParaRPr>
          </a:p>
        </p:txBody>
      </p:sp>
      <p:sp>
        <p:nvSpPr>
          <p:cNvPr id="3" name="Content Placeholder 2"/>
          <p:cNvSpPr>
            <a:spLocks noGrp="1"/>
          </p:cNvSpPr>
          <p:nvPr>
            <p:ph idx="1"/>
          </p:nvPr>
        </p:nvSpPr>
        <p:spPr>
          <a:xfrm>
            <a:off x="457200" y="838200"/>
            <a:ext cx="8229600" cy="5562600"/>
          </a:xfrm>
        </p:spPr>
        <p:txBody>
          <a:bodyPr/>
          <a:lstStyle/>
          <a:p>
            <a:pPr algn="just">
              <a:buNone/>
            </a:pPr>
            <a:r>
              <a:rPr lang="en-US" sz="1800" b="1" dirty="0" smtClean="0"/>
              <a:t>     </a:t>
            </a:r>
            <a:r>
              <a:rPr lang="en-US" sz="1800" dirty="0" smtClean="0"/>
              <a:t>A pond or lagoon normally consists of a shallow basin designed for treatment of dairy waste water without extensive equipment and controls. The three types of ponds used are aerobic, facultative, and anaerobic.</a:t>
            </a:r>
          </a:p>
          <a:p>
            <a:pPr>
              <a:buNone/>
            </a:pPr>
            <a:r>
              <a:rPr lang="en-US" sz="1800" b="1" dirty="0" smtClean="0"/>
              <a:t>1.  Aerobic ponds</a:t>
            </a:r>
            <a:endParaRPr lang="en-US" dirty="0" smtClean="0"/>
          </a:p>
          <a:p>
            <a:pPr algn="just">
              <a:buNone/>
            </a:pPr>
            <a:r>
              <a:rPr lang="en-US" sz="1800" dirty="0" smtClean="0"/>
              <a:t>     Aerobic ponds are generally 0.5–2.0 meters deep, and contents are mechanically mixed and aerated to allow penetration of sunlight necessary for growth of algae. The algae produce oxygen through photosynthesis and use waste products from the bacteria involved in the biological breakdown of milk wastes. At 20°C, a BOD removal of 85% can be experienced with an aeration period of 5 days.</a:t>
            </a:r>
          </a:p>
          <a:p>
            <a:pPr>
              <a:buAutoNum type="arabicPeriod" startAt="2"/>
            </a:pPr>
            <a:r>
              <a:rPr lang="en-US" sz="1800" b="1" dirty="0" smtClean="0"/>
              <a:t>Anaerobic ponds</a:t>
            </a:r>
            <a:r>
              <a:rPr lang="en-US" sz="1800" dirty="0" smtClean="0"/>
              <a:t/>
            </a:r>
            <a:br>
              <a:rPr lang="en-US" sz="1800" dirty="0" smtClean="0"/>
            </a:br>
            <a:r>
              <a:rPr lang="en-US" sz="1800" dirty="0" smtClean="0"/>
              <a:t>Anaerobic ponds are generally used to pre-treat dairy wastes with high protein and fat levels or for stabilizing settled solids. Organic matter is biodegraded and gases such as CH</a:t>
            </a:r>
            <a:r>
              <a:rPr lang="en-US" sz="1800" baseline="-25000" dirty="0" smtClean="0"/>
              <a:t>4</a:t>
            </a:r>
            <a:r>
              <a:rPr lang="en-US" sz="1800" dirty="0" smtClean="0"/>
              <a:t>, CO</a:t>
            </a:r>
            <a:r>
              <a:rPr lang="en-US" sz="1800" baseline="-25000" dirty="0" smtClean="0"/>
              <a:t>2</a:t>
            </a:r>
            <a:r>
              <a:rPr lang="en-US" sz="1800" dirty="0" smtClean="0"/>
              <a:t>, and H</a:t>
            </a:r>
            <a:r>
              <a:rPr lang="en-US" sz="1800" baseline="-25000" dirty="0" smtClean="0"/>
              <a:t>2</a:t>
            </a:r>
            <a:r>
              <a:rPr lang="en-US" sz="1800" dirty="0" smtClean="0"/>
              <a:t>S are produced. To reduce effectively the BOD in anaerobic effluent, an aerobic process must follow to allow aerobic microorganisms to use up the residual breakdown products. The typical retention time for anaerobic treatment ponds ranges from 20 to 50 days.</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800" b="1" dirty="0" smtClean="0">
                <a:solidFill>
                  <a:srgbClr val="FF0000"/>
                </a:solidFill>
              </a:rPr>
              <a:t>The conventional activated sludge process (ASP)</a:t>
            </a:r>
            <a:endParaRPr lang="en-US" sz="28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1800" dirty="0" smtClean="0"/>
              <a:t>It is defined as a continuous treatment that uses a consortium of microbes suspended in the wastewater in an aeration tank to absorb, completely oxidized to harmless end products and other inorganic substances to provide energy to sustain the microbial growth and the formation of biomass (</a:t>
            </a:r>
            <a:r>
              <a:rPr lang="en-US" sz="1800" dirty="0" err="1" smtClean="0"/>
              <a:t>flocs</a:t>
            </a:r>
            <a:r>
              <a:rPr lang="en-US" sz="1800" dirty="0" smtClean="0"/>
              <a:t>). The </a:t>
            </a:r>
            <a:r>
              <a:rPr lang="en-US" sz="1800" dirty="0" err="1" smtClean="0"/>
              <a:t>flocs</a:t>
            </a:r>
            <a:r>
              <a:rPr lang="en-US" sz="1800" dirty="0" smtClean="0"/>
              <a:t> are kept in suspension either by air blown into the bottom of the tank (diffused air system) or by mechanical aeration. The dissolved oxygen level in the aeration tank is critical and should preferably be 1–2 mg/L and the tank must always be designed in terms of the aeration period and cell residence time. The mixture flows from the aeration tank to a sedimentation tank where the activated sludge </a:t>
            </a:r>
            <a:r>
              <a:rPr lang="en-US" sz="1800" dirty="0" err="1" smtClean="0"/>
              <a:t>flocs</a:t>
            </a:r>
            <a:r>
              <a:rPr lang="en-US" sz="1800" dirty="0" smtClean="0"/>
              <a:t> form larger particles that settle as sludge.</a:t>
            </a:r>
          </a:p>
          <a:p>
            <a:pPr algn="just"/>
            <a:r>
              <a:rPr lang="en-US" sz="1800" dirty="0" smtClean="0"/>
              <a:t>Activated sludge contains a large mass of various microorganisms plus organic and inorganic particles. The concentration of biomass in the aeration or contact tank is normally called the mixed liquor suspended solids (MLSS). Bacteria make up the largest portion of activated sludge in the aeration process. Bacteria are primarily responsible for oxidation of organic matter and formation of polysaccharides and other polymeric materials that aid in flocculation of the microbial biomass</a:t>
            </a:r>
          </a:p>
          <a:p>
            <a:pPr algn="just"/>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dirty="0" smtClean="0">
                <a:solidFill>
                  <a:srgbClr val="FF0000"/>
                </a:solidFill>
              </a:rPr>
              <a:t>Aerobic Filters</a:t>
            </a:r>
            <a:endParaRPr lang="en-US" sz="2800" dirty="0">
              <a:solidFill>
                <a:srgbClr val="FF0000"/>
              </a:solidFill>
            </a:endParaRPr>
          </a:p>
        </p:txBody>
      </p:sp>
      <p:sp>
        <p:nvSpPr>
          <p:cNvPr id="3" name="Content Placeholder 2"/>
          <p:cNvSpPr>
            <a:spLocks noGrp="1"/>
          </p:cNvSpPr>
          <p:nvPr>
            <p:ph idx="1"/>
          </p:nvPr>
        </p:nvSpPr>
        <p:spPr>
          <a:xfrm>
            <a:off x="381000" y="914400"/>
            <a:ext cx="8458200" cy="5211763"/>
          </a:xfrm>
        </p:spPr>
        <p:txBody>
          <a:bodyPr/>
          <a:lstStyle/>
          <a:p>
            <a:pPr algn="just"/>
            <a:r>
              <a:rPr lang="en-US" sz="2000" dirty="0" smtClean="0"/>
              <a:t>Aerobic filters such as conventional trickling or percolating filters  are among the oldest biological treatment methods for producing high-quality final effluents. </a:t>
            </a:r>
          </a:p>
          <a:p>
            <a:pPr algn="just"/>
            <a:r>
              <a:rPr lang="en-US" sz="2000" dirty="0" smtClean="0"/>
              <a:t>The carrier media (20–100 mm diameter) may consist of pumice, rock, gravel, or plastic pieces, which is populated by a very diverse microbial consortium. Wastewater from a storage tank is normally dosed over the medium and then trickles downward through a 2-m medium bed. The slimy microbial mass growing on the carrier medium absorbs the organic constituents of the wastewater and decomposes them aerobically. </a:t>
            </a:r>
          </a:p>
          <a:p>
            <a:pPr algn="just"/>
            <a:r>
              <a:rPr lang="en-US" sz="2000" dirty="0" smtClean="0"/>
              <a:t>Sludge deposits require removal from time to time. Aerobic conditions are facilitated by the downward flow and natural convection currents resulting from temperature differences between the air and the added wastewater. </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Aerobic Filters…contd.</a:t>
            </a:r>
            <a:endParaRPr lang="en-US" sz="28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1800" dirty="0" smtClean="0"/>
              <a:t>The two most important factors affecting microbial growth on the support medium are flow rate of wastewater and size and geometrical configuration of support material. </a:t>
            </a:r>
          </a:p>
          <a:p>
            <a:pPr algn="just"/>
            <a:r>
              <a:rPr lang="en-US" sz="1800" dirty="0" smtClean="0"/>
              <a:t>In the initial start-up of the filter, the medium surface is colonized by gram-negative bacteria followed by filamentous bacteria. The </a:t>
            </a:r>
            <a:r>
              <a:rPr lang="en-US" sz="1800" dirty="0" err="1" smtClean="0"/>
              <a:t>biofilm</a:t>
            </a:r>
            <a:r>
              <a:rPr lang="en-US" sz="1800" dirty="0" smtClean="0"/>
              <a:t> formed on support material is called a </a:t>
            </a:r>
            <a:r>
              <a:rPr lang="en-US" sz="1800" dirty="0" err="1" smtClean="0"/>
              <a:t>zoogleal</a:t>
            </a:r>
            <a:r>
              <a:rPr lang="en-US" sz="1800" dirty="0" smtClean="0"/>
              <a:t> film and is composed of bacteria, fungi, algae, protozoa, and other life forms such as rotifers, nematodes, snails, and insect larvae. Some of the bacterial genera active in trickling filters are </a:t>
            </a:r>
            <a:r>
              <a:rPr lang="en-US" sz="1800" dirty="0" err="1" smtClean="0"/>
              <a:t>Achromobacter</a:t>
            </a:r>
            <a:r>
              <a:rPr lang="en-US" sz="1800" dirty="0" smtClean="0"/>
              <a:t>, </a:t>
            </a:r>
            <a:r>
              <a:rPr lang="en-US" sz="1800" dirty="0" err="1" smtClean="0"/>
              <a:t>Flavobacterium</a:t>
            </a:r>
            <a:r>
              <a:rPr lang="en-US" sz="1800" dirty="0" smtClean="0"/>
              <a:t>, Pseudomonas and filamentous bacteria such as </a:t>
            </a:r>
            <a:r>
              <a:rPr lang="en-US" sz="1800" dirty="0" err="1" smtClean="0"/>
              <a:t>Sphaerotilus</a:t>
            </a:r>
            <a:r>
              <a:rPr lang="en-US" sz="1800" dirty="0" smtClean="0"/>
              <a:t>.</a:t>
            </a:r>
          </a:p>
          <a:p>
            <a:pPr algn="just"/>
            <a:r>
              <a:rPr lang="en-US" sz="1800" dirty="0" smtClean="0"/>
              <a:t> Growth conditions on the outer surface of the </a:t>
            </a:r>
            <a:r>
              <a:rPr lang="en-US" sz="1800" dirty="0" err="1" smtClean="0"/>
              <a:t>biofilm</a:t>
            </a:r>
            <a:r>
              <a:rPr lang="en-US" sz="1800" dirty="0" smtClean="0"/>
              <a:t> are aerobic but the inner portion of the </a:t>
            </a:r>
            <a:r>
              <a:rPr lang="en-US" sz="1800" dirty="0" err="1" smtClean="0"/>
              <a:t>biofilm</a:t>
            </a:r>
            <a:r>
              <a:rPr lang="en-US" sz="1800" dirty="0" smtClean="0"/>
              <a:t> next to support material tends to be anaerobic. </a:t>
            </a:r>
          </a:p>
          <a:p>
            <a:pPr algn="just"/>
            <a:r>
              <a:rPr lang="en-US" sz="1800" dirty="0" smtClean="0"/>
              <a:t>Trickling filters are categorized by the loading rate to the filter medium. Low-rate trickling filters (40 kg BOD/ 100 m3/ day) allow for nitrification and more complete removal of nutrients from wastewater. High-rate filters (60–160 kg BOD/ 100 m3/ day) rarely have nitrification take place and have lower treatment efficiencies. BOD removal by trickling filters is approximately 85% for low-rate filters and 65–75% for high rate filters.</a:t>
            </a:r>
            <a:br>
              <a:rPr lang="en-US" sz="1800" dirty="0" smtClean="0"/>
            </a:br>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lstStyle/>
          <a:p>
            <a:r>
              <a:rPr lang="en-US" sz="2800" b="1" dirty="0" smtClean="0">
                <a:solidFill>
                  <a:srgbClr val="FF0000"/>
                </a:solidFill>
              </a:rPr>
              <a:t>Factors Affecting Options of Waste water Treatment </a:t>
            </a:r>
            <a:endParaRPr lang="en-US" sz="2800" b="1" dirty="0">
              <a:solidFill>
                <a:srgbClr val="FF0000"/>
              </a:solidFill>
            </a:endParaRPr>
          </a:p>
        </p:txBody>
      </p:sp>
      <p:sp>
        <p:nvSpPr>
          <p:cNvPr id="3" name="Content Placeholder 2"/>
          <p:cNvSpPr>
            <a:spLocks noGrp="1"/>
          </p:cNvSpPr>
          <p:nvPr>
            <p:ph idx="1"/>
          </p:nvPr>
        </p:nvSpPr>
        <p:spPr>
          <a:xfrm>
            <a:off x="457200" y="1219200"/>
            <a:ext cx="8229600" cy="4906963"/>
          </a:xfrm>
        </p:spPr>
        <p:txBody>
          <a:bodyPr/>
          <a:lstStyle/>
          <a:p>
            <a:pPr algn="just"/>
            <a:r>
              <a:rPr lang="en-US" sz="2400" dirty="0" smtClean="0"/>
              <a:t>Volume and flow rates of waste water depending on factory size and throughput</a:t>
            </a:r>
          </a:p>
          <a:p>
            <a:pPr algn="just"/>
            <a:r>
              <a:rPr lang="en-US" sz="2400" dirty="0" smtClean="0"/>
              <a:t>Chemical characteristics, pH and suspended solids depending on the cleaning strategy</a:t>
            </a:r>
          </a:p>
          <a:p>
            <a:pPr algn="just"/>
            <a:r>
              <a:rPr lang="en-US" sz="2400" dirty="0" smtClean="0"/>
              <a:t>Biodegradability of wastes facilitating biological treatments</a:t>
            </a:r>
          </a:p>
          <a:p>
            <a:pPr algn="just"/>
            <a:r>
              <a:rPr lang="en-US" sz="2400" dirty="0" smtClean="0"/>
              <a:t>Control of allowable levels of SS, BOD and COD of discharged waste water</a:t>
            </a:r>
          </a:p>
          <a:p>
            <a:pPr algn="just"/>
            <a:r>
              <a:rPr lang="en-US" sz="2400" dirty="0" smtClean="0"/>
              <a:t>Meeting the required demand of treatments in the long term period</a:t>
            </a:r>
          </a:p>
          <a:p>
            <a:pPr algn="just"/>
            <a:r>
              <a:rPr lang="en-US" sz="2400" dirty="0" smtClean="0"/>
              <a:t>Reducing the cost of treatment and long term discharge of treated wastes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solidFill>
                  <a:srgbClr val="FF0000"/>
                </a:solidFill>
              </a:rPr>
              <a:t>Characteristics of Dairy wastes</a:t>
            </a:r>
            <a:endParaRPr lang="en-US" sz="32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000" dirty="0" smtClean="0"/>
              <a:t>Milk has BOD contents of 250 times greater than sewage.</a:t>
            </a:r>
          </a:p>
          <a:p>
            <a:pPr algn="just"/>
            <a:r>
              <a:rPr lang="en-US" sz="2000" dirty="0" smtClean="0"/>
              <a:t>Main contributors of high BOD are lactose, fats, proteins and corresponding levels of nitrogen and phosphorus</a:t>
            </a:r>
          </a:p>
          <a:p>
            <a:pPr algn="just"/>
            <a:r>
              <a:rPr lang="en-US" sz="2000" dirty="0" smtClean="0"/>
              <a:t>The COD and BOD for whey have, for instance, been established to be between 35,000–68,000 mg/L and 30,000–60,000 mg/L, respectively, with lactose being responsible for 90% of the COD and BOD contribution </a:t>
            </a:r>
          </a:p>
          <a:p>
            <a:pPr algn="just"/>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400" dirty="0" smtClean="0">
                <a:solidFill>
                  <a:srgbClr val="FF0000"/>
                </a:solidFill>
              </a:rPr>
              <a:t>Chemical </a:t>
            </a:r>
            <a:r>
              <a:rPr lang="en-US" sz="2400" dirty="0" err="1" smtClean="0">
                <a:solidFill>
                  <a:srgbClr val="FF0000"/>
                </a:solidFill>
              </a:rPr>
              <a:t>Charateristics</a:t>
            </a:r>
            <a:r>
              <a:rPr lang="en-US" sz="2400" dirty="0" smtClean="0">
                <a:solidFill>
                  <a:srgbClr val="FF0000"/>
                </a:solidFill>
              </a:rPr>
              <a:t> of Different Dairy Plant wastes</a:t>
            </a:r>
            <a:endParaRPr lang="en-US" sz="2400" dirty="0">
              <a:solidFill>
                <a:srgbClr val="FF0000"/>
              </a:solidFill>
            </a:endParaRPr>
          </a:p>
        </p:txBody>
      </p:sp>
      <p:graphicFrame>
        <p:nvGraphicFramePr>
          <p:cNvPr id="4" name="Content Placeholder 3"/>
          <p:cNvGraphicFramePr>
            <a:graphicFrameLocks noGrp="1"/>
          </p:cNvGraphicFramePr>
          <p:nvPr>
            <p:ph idx="1"/>
          </p:nvPr>
        </p:nvGraphicFramePr>
        <p:xfrm>
          <a:off x="457200" y="762000"/>
          <a:ext cx="8229600" cy="6035040"/>
        </p:xfrm>
        <a:graphic>
          <a:graphicData uri="http://schemas.openxmlformats.org/drawingml/2006/table">
            <a:tbl>
              <a:tblPr firstRow="1" bandRow="1">
                <a:tableStyleId>{D7AC3CCA-C797-4891-BE02-D94E43425B78}</a:tableStyleId>
              </a:tblPr>
              <a:tblGrid>
                <a:gridCol w="1016000"/>
                <a:gridCol w="812800"/>
                <a:gridCol w="914400"/>
                <a:gridCol w="914400"/>
                <a:gridCol w="914400"/>
                <a:gridCol w="914400"/>
                <a:gridCol w="914400"/>
                <a:gridCol w="914400"/>
                <a:gridCol w="914400"/>
              </a:tblGrid>
              <a:tr h="889000">
                <a:tc>
                  <a:txBody>
                    <a:bodyPr/>
                    <a:lstStyle/>
                    <a:p>
                      <a:r>
                        <a:rPr lang="en-US" dirty="0" smtClean="0"/>
                        <a:t>Industry</a:t>
                      </a:r>
                      <a:endParaRPr lang="en-US" dirty="0"/>
                    </a:p>
                  </a:txBody>
                  <a:tcPr/>
                </a:tc>
                <a:tc>
                  <a:txBody>
                    <a:bodyPr/>
                    <a:lstStyle/>
                    <a:p>
                      <a:r>
                        <a:rPr lang="en-US" dirty="0" smtClean="0"/>
                        <a:t>BOD</a:t>
                      </a:r>
                      <a:r>
                        <a:rPr lang="en-US" baseline="-25000" dirty="0" smtClean="0"/>
                        <a:t>5</a:t>
                      </a:r>
                      <a:endParaRPr lang="en-US" baseline="0" dirty="0" smtClean="0"/>
                    </a:p>
                    <a:p>
                      <a:r>
                        <a:rPr lang="en-US" baseline="0" dirty="0" smtClean="0"/>
                        <a:t>mg/l</a:t>
                      </a:r>
                      <a:endParaRPr lang="en-US" baseline="-25000" dirty="0"/>
                    </a:p>
                  </a:txBody>
                  <a:tcPr/>
                </a:tc>
                <a:tc>
                  <a:txBody>
                    <a:bodyPr/>
                    <a:lstStyle/>
                    <a:p>
                      <a:r>
                        <a:rPr lang="en-US" dirty="0" smtClean="0"/>
                        <a:t>COD</a:t>
                      </a:r>
                    </a:p>
                    <a:p>
                      <a:r>
                        <a:rPr lang="en-US" dirty="0" smtClean="0"/>
                        <a:t>Mg/l</a:t>
                      </a:r>
                      <a:endParaRPr lang="en-US" dirty="0"/>
                    </a:p>
                  </a:txBody>
                  <a:tcPr/>
                </a:tc>
                <a:tc>
                  <a:txBody>
                    <a:bodyPr/>
                    <a:lstStyle/>
                    <a:p>
                      <a:r>
                        <a:rPr lang="en-US" dirty="0" smtClean="0"/>
                        <a:t>pH</a:t>
                      </a:r>
                      <a:endParaRPr lang="en-US" dirty="0"/>
                    </a:p>
                  </a:txBody>
                  <a:tcPr/>
                </a:tc>
                <a:tc>
                  <a:txBody>
                    <a:bodyPr/>
                    <a:lstStyle/>
                    <a:p>
                      <a:r>
                        <a:rPr lang="en-US" dirty="0" smtClean="0"/>
                        <a:t>FOG, g/l</a:t>
                      </a:r>
                      <a:endParaRPr lang="en-US" dirty="0"/>
                    </a:p>
                  </a:txBody>
                  <a:tcPr/>
                </a:tc>
                <a:tc>
                  <a:txBody>
                    <a:bodyPr/>
                    <a:lstStyle/>
                    <a:p>
                      <a:r>
                        <a:rPr lang="en-US" dirty="0" smtClean="0"/>
                        <a:t>TS, mg/l</a:t>
                      </a:r>
                      <a:endParaRPr lang="en-US" dirty="0"/>
                    </a:p>
                  </a:txBody>
                  <a:tcPr/>
                </a:tc>
                <a:tc>
                  <a:txBody>
                    <a:bodyPr/>
                    <a:lstStyle/>
                    <a:p>
                      <a:r>
                        <a:rPr lang="en-US" dirty="0" smtClean="0"/>
                        <a:t>TSS, mg/l</a:t>
                      </a:r>
                      <a:endParaRPr lang="en-US" dirty="0"/>
                    </a:p>
                  </a:txBody>
                  <a:tcPr/>
                </a:tc>
                <a:tc>
                  <a:txBody>
                    <a:bodyPr/>
                    <a:lstStyle/>
                    <a:p>
                      <a:r>
                        <a:rPr lang="en-US" dirty="0" smtClean="0"/>
                        <a:t>Alkalinity, mg/l</a:t>
                      </a:r>
                      <a:endParaRPr lang="en-US" dirty="0"/>
                    </a:p>
                  </a:txBody>
                  <a:tcPr/>
                </a:tc>
                <a:tc>
                  <a:txBody>
                    <a:bodyPr/>
                    <a:lstStyle/>
                    <a:p>
                      <a:r>
                        <a:rPr lang="en-US" dirty="0" smtClean="0"/>
                        <a:t>References</a:t>
                      </a:r>
                      <a:endParaRPr lang="en-US" dirty="0"/>
                    </a:p>
                  </a:txBody>
                  <a:tcPr/>
                </a:tc>
              </a:tr>
              <a:tr h="1155700">
                <a:tc>
                  <a:txBody>
                    <a:bodyPr/>
                    <a:lstStyle/>
                    <a:p>
                      <a:r>
                        <a:rPr lang="en-US" dirty="0" smtClean="0"/>
                        <a:t>Milk Processing Plant</a:t>
                      </a:r>
                      <a:endParaRPr lang="en-US" dirty="0"/>
                    </a:p>
                  </a:txBody>
                  <a:tcPr/>
                </a:tc>
                <a:tc>
                  <a:txBody>
                    <a:bodyPr/>
                    <a:lstStyle/>
                    <a:p>
                      <a:r>
                        <a:rPr lang="en-US"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713-1410</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7.1-8.1</a:t>
                      </a:r>
                    </a:p>
                    <a:p>
                      <a:endParaRPr lang="en-US" dirty="0"/>
                    </a:p>
                  </a:txBody>
                  <a:tcPr/>
                </a:tc>
                <a:tc>
                  <a:txBody>
                    <a:bodyPr/>
                    <a:lstStyle/>
                    <a:p>
                      <a:r>
                        <a:rPr lang="en-US" dirty="0" smtClean="0"/>
                        <a:t>-</a:t>
                      </a:r>
                      <a:endParaRPr lang="en-US" dirty="0"/>
                    </a:p>
                  </a:txBody>
                  <a:tcPr/>
                </a:tc>
                <a:tc>
                  <a:txBody>
                    <a:bodyPr/>
                    <a:lstStyle/>
                    <a:p>
                      <a:r>
                        <a:rPr lang="en-US" dirty="0" smtClean="0"/>
                        <a:t>900-1470</a:t>
                      </a:r>
                      <a:endParaRPr lang="en-US" dirty="0"/>
                    </a:p>
                  </a:txBody>
                  <a:tcPr/>
                </a:tc>
                <a:tc>
                  <a:txBody>
                    <a:bodyPr/>
                    <a:lstStyle/>
                    <a:p>
                      <a:r>
                        <a:rPr lang="en-US" dirty="0" smtClean="0"/>
                        <a:t>360-920</a:t>
                      </a:r>
                      <a:endParaRPr lang="en-US" dirty="0"/>
                    </a:p>
                  </a:txBody>
                  <a:tcPr/>
                </a:tc>
                <a:tc>
                  <a:txBody>
                    <a:bodyPr/>
                    <a:lstStyle/>
                    <a:p>
                      <a:r>
                        <a:rPr lang="en-US" dirty="0" smtClean="0"/>
                        <a:t>-</a:t>
                      </a:r>
                      <a:endParaRPr lang="en-US" dirty="0"/>
                    </a:p>
                  </a:txBody>
                  <a:tcPr/>
                </a:tc>
                <a:tc rowSpan="5">
                  <a:txBody>
                    <a:bodyPr/>
                    <a:lstStyle/>
                    <a:p>
                      <a:r>
                        <a:rPr lang="en-US" dirty="0" smtClean="0"/>
                        <a:t>J. </a:t>
                      </a:r>
                      <a:r>
                        <a:rPr lang="en-US" dirty="0" err="1" smtClean="0"/>
                        <a:t>Britz</a:t>
                      </a:r>
                      <a:r>
                        <a:rPr lang="en-US" dirty="0" smtClean="0"/>
                        <a:t> and </a:t>
                      </a:r>
                      <a:r>
                        <a:rPr lang="en-US" dirty="0" err="1" smtClean="0"/>
                        <a:t>Corne</a:t>
                      </a:r>
                      <a:r>
                        <a:rPr lang="en-US" dirty="0" smtClean="0"/>
                        <a:t>´ van </a:t>
                      </a:r>
                      <a:r>
                        <a:rPr lang="en-US" dirty="0" err="1" smtClean="0"/>
                        <a:t>Schalkwyk</a:t>
                      </a:r>
                      <a:r>
                        <a:rPr lang="en-US" dirty="0" smtClean="0"/>
                        <a:t> , 2006 by Taylor and Francis, pp-1-28</a:t>
                      </a:r>
                      <a:endParaRPr lang="en-US" dirty="0"/>
                    </a:p>
                  </a:txBody>
                  <a:tcPr/>
                </a:tc>
              </a:tr>
              <a:tr h="1155700">
                <a:tc>
                  <a:txBody>
                    <a:bodyPr/>
                    <a:lstStyle/>
                    <a:p>
                      <a:r>
                        <a:rPr lang="en-US" dirty="0" smtClean="0"/>
                        <a:t>Butter /milk powder plant</a:t>
                      </a:r>
                      <a:endParaRPr lang="en-US" dirty="0"/>
                    </a:p>
                  </a:txBody>
                  <a:tcPr/>
                </a:tc>
                <a:tc>
                  <a:txBody>
                    <a:bodyPr/>
                    <a:lstStyle/>
                    <a:p>
                      <a:r>
                        <a:rPr lang="en-US" dirty="0" smtClean="0"/>
                        <a:t>-</a:t>
                      </a:r>
                      <a:endParaRPr lang="en-US" dirty="0"/>
                    </a:p>
                  </a:txBody>
                  <a:tcPr/>
                </a:tc>
                <a:tc>
                  <a:txBody>
                    <a:bodyPr/>
                    <a:lstStyle/>
                    <a:p>
                      <a:r>
                        <a:rPr lang="en-US" dirty="0" smtClean="0"/>
                        <a:t>1908</a:t>
                      </a:r>
                      <a:endParaRPr lang="en-US" dirty="0"/>
                    </a:p>
                  </a:txBody>
                  <a:tcPr/>
                </a:tc>
                <a:tc>
                  <a:txBody>
                    <a:bodyPr/>
                    <a:lstStyle/>
                    <a:p>
                      <a:r>
                        <a:rPr lang="en-US" dirty="0" smtClean="0"/>
                        <a:t>5.8</a:t>
                      </a:r>
                      <a:endParaRPr lang="en-US" dirty="0"/>
                    </a:p>
                  </a:txBody>
                  <a:tcPr/>
                </a:tc>
                <a:tc>
                  <a:txBody>
                    <a:bodyPr/>
                    <a:lstStyle/>
                    <a:p>
                      <a:r>
                        <a:rPr lang="en-US" dirty="0" smtClean="0"/>
                        <a:t>-</a:t>
                      </a:r>
                      <a:endParaRPr lang="en-US" dirty="0"/>
                    </a:p>
                  </a:txBody>
                  <a:tcPr/>
                </a:tc>
                <a:tc>
                  <a:txBody>
                    <a:bodyPr/>
                    <a:lstStyle/>
                    <a:p>
                      <a:r>
                        <a:rPr lang="en-US" dirty="0" smtClean="0"/>
                        <a:t>1720</a:t>
                      </a:r>
                      <a:endParaRPr lang="en-US" dirty="0"/>
                    </a:p>
                  </a:txBody>
                  <a:tcPr/>
                </a:tc>
                <a:tc>
                  <a:txBody>
                    <a:bodyPr/>
                    <a:lstStyle/>
                    <a:p>
                      <a:r>
                        <a:rPr lang="en-US" dirty="0" smtClean="0"/>
                        <a:t>-</a:t>
                      </a:r>
                      <a:endParaRPr lang="en-US" dirty="0"/>
                    </a:p>
                  </a:txBody>
                  <a:tcPr/>
                </a:tc>
                <a:tc>
                  <a:txBody>
                    <a:bodyPr/>
                    <a:lstStyle/>
                    <a:p>
                      <a:r>
                        <a:rPr lang="en-US" dirty="0" smtClean="0"/>
                        <a:t>532</a:t>
                      </a:r>
                      <a:endParaRPr lang="en-US" dirty="0"/>
                    </a:p>
                  </a:txBody>
                  <a:tcPr/>
                </a:tc>
                <a:tc vMerge="1">
                  <a:txBody>
                    <a:bodyPr/>
                    <a:lstStyle/>
                    <a:p>
                      <a:endParaRPr lang="en-US" dirty="0"/>
                    </a:p>
                  </a:txBody>
                  <a:tcPr/>
                </a:tc>
              </a:tr>
              <a:tr h="889000">
                <a:tc>
                  <a:txBody>
                    <a:bodyPr/>
                    <a:lstStyle/>
                    <a:p>
                      <a:r>
                        <a:rPr lang="en-US" dirty="0" smtClean="0"/>
                        <a:t>Cheese /whey Plant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377-2214</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189-6219</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5.2</a:t>
                      </a:r>
                    </a:p>
                    <a:p>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188-2330</a:t>
                      </a:r>
                    </a:p>
                    <a:p>
                      <a:endParaRPr lang="en-US" dirty="0"/>
                    </a:p>
                  </a:txBody>
                  <a:tcPr/>
                </a:tc>
                <a:tc>
                  <a:txBody>
                    <a:bodyPr/>
                    <a:lstStyle/>
                    <a:p>
                      <a:r>
                        <a:rPr lang="en-US" dirty="0" smtClean="0"/>
                        <a:t>-</a:t>
                      </a:r>
                      <a:endParaRPr lang="en-US" dirty="0"/>
                    </a:p>
                  </a:txBody>
                  <a:tcPr/>
                </a:tc>
                <a:tc vMerge="1">
                  <a:txBody>
                    <a:bodyPr/>
                    <a:lstStyle/>
                    <a:p>
                      <a:endParaRPr lang="en-US" dirty="0"/>
                    </a:p>
                  </a:txBody>
                  <a:tcPr/>
                </a:tc>
              </a:tr>
              <a:tr h="889000">
                <a:tc>
                  <a:txBody>
                    <a:bodyPr/>
                    <a:lstStyle/>
                    <a:p>
                      <a:r>
                        <a:rPr lang="en-US" dirty="0" smtClean="0"/>
                        <a:t>Whey waste water</a:t>
                      </a:r>
                      <a:endParaRPr lang="en-US" dirty="0"/>
                    </a:p>
                  </a:txBody>
                  <a:tcPr/>
                </a:tc>
                <a:tc>
                  <a:txBody>
                    <a:bodyPr/>
                    <a:lstStyle/>
                    <a:p>
                      <a:r>
                        <a:rPr lang="en-US" dirty="0" smtClean="0"/>
                        <a:t>35,000</a:t>
                      </a:r>
                      <a:endParaRPr lang="en-US" dirty="0"/>
                    </a:p>
                  </a:txBody>
                  <a:tcPr/>
                </a:tc>
                <a:tc>
                  <a:txBody>
                    <a:bodyPr/>
                    <a:lstStyle/>
                    <a:p>
                      <a:r>
                        <a:rPr lang="en-US" dirty="0" smtClean="0"/>
                        <a:t>-</a:t>
                      </a:r>
                      <a:endParaRPr lang="en-US" dirty="0"/>
                    </a:p>
                  </a:txBody>
                  <a:tcPr/>
                </a:tc>
                <a:tc>
                  <a:txBody>
                    <a:bodyPr/>
                    <a:lstStyle/>
                    <a:p>
                      <a:r>
                        <a:rPr lang="en-US" dirty="0" smtClean="0"/>
                        <a:t>4.6</a:t>
                      </a:r>
                      <a:endParaRPr lang="en-US" dirty="0"/>
                    </a:p>
                  </a:txBody>
                  <a:tcPr/>
                </a:tc>
                <a:tc>
                  <a:txBody>
                    <a:bodyPr/>
                    <a:lstStyle/>
                    <a:p>
                      <a:r>
                        <a:rPr lang="en-US" dirty="0" smtClean="0"/>
                        <a:t>0.8</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vMerge="1">
                  <a:txBody>
                    <a:bodyPr/>
                    <a:lstStyle/>
                    <a:p>
                      <a:endParaRPr lang="en-US" dirty="0"/>
                    </a:p>
                  </a:txBody>
                  <a:tcPr/>
                </a:tc>
              </a:tr>
              <a:tr h="889000">
                <a:tc>
                  <a:txBody>
                    <a:bodyPr/>
                    <a:lstStyle/>
                    <a:p>
                      <a:r>
                        <a:rPr lang="en-US" dirty="0" smtClean="0"/>
                        <a:t>Raw Cheese whey</a:t>
                      </a:r>
                      <a:endParaRPr lang="en-US" dirty="0"/>
                    </a:p>
                  </a:txBody>
                  <a:tcPr/>
                </a:tc>
                <a:tc>
                  <a:txBody>
                    <a:bodyPr/>
                    <a:lstStyle/>
                    <a:p>
                      <a:r>
                        <a:rPr lang="en-US" dirty="0" smtClean="0"/>
                        <a:t>-</a:t>
                      </a:r>
                      <a:endParaRPr lang="en-US" dirty="0"/>
                    </a:p>
                  </a:txBody>
                  <a:tcPr/>
                </a:tc>
                <a:tc>
                  <a:txBody>
                    <a:bodyPr/>
                    <a:lstStyle/>
                    <a:p>
                      <a:r>
                        <a:rPr lang="en-US" dirty="0" smtClean="0"/>
                        <a:t>68,814</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3190</a:t>
                      </a:r>
                      <a:endParaRPr lang="en-US" dirty="0"/>
                    </a:p>
                  </a:txBody>
                  <a:tcPr/>
                </a:tc>
                <a:tc>
                  <a:txBody>
                    <a:bodyPr/>
                    <a:lstStyle/>
                    <a:p>
                      <a:r>
                        <a:rPr lang="en-US" dirty="0" smtClean="0"/>
                        <a:t>1300</a:t>
                      </a:r>
                      <a:endParaRPr lang="en-US" dirty="0"/>
                    </a:p>
                  </a:txBody>
                  <a:tcPr/>
                </a:tc>
                <a:tc>
                  <a:txBody>
                    <a:bodyPr/>
                    <a:lstStyle/>
                    <a:p>
                      <a:r>
                        <a:rPr lang="en-US" dirty="0" smtClean="0"/>
                        <a:t>-</a:t>
                      </a:r>
                      <a:endParaRPr lang="en-US" dirty="0"/>
                    </a:p>
                  </a:txBody>
                  <a:tcPr/>
                </a:tc>
                <a:tc vMerge="1">
                  <a:txBody>
                    <a:bodyPr/>
                    <a:lstStyle/>
                    <a:p>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381000"/>
            <a:ext cx="7772400" cy="762000"/>
          </a:xfrm>
        </p:spPr>
        <p:txBody>
          <a:bodyPr>
            <a:normAutofit fontScale="90000"/>
          </a:bodyPr>
          <a:lstStyle/>
          <a:p>
            <a:pPr eaLnBrk="1" fontAlgn="auto" hangingPunct="1">
              <a:spcAft>
                <a:spcPts val="0"/>
              </a:spcAft>
              <a:defRPr/>
            </a:pPr>
            <a:r>
              <a:rPr lang="en-US" sz="3200" b="1" dirty="0" smtClean="0">
                <a:solidFill>
                  <a:srgbClr val="FF0000"/>
                </a:solidFill>
              </a:rPr>
              <a:t>Options of Treatments for  a dairy Processing Plant</a:t>
            </a:r>
          </a:p>
        </p:txBody>
      </p:sp>
      <p:sp>
        <p:nvSpPr>
          <p:cNvPr id="3075" name="Content Placeholder 2"/>
          <p:cNvSpPr>
            <a:spLocks noGrp="1"/>
          </p:cNvSpPr>
          <p:nvPr>
            <p:ph idx="1"/>
          </p:nvPr>
        </p:nvSpPr>
        <p:spPr>
          <a:xfrm>
            <a:off x="457200" y="1371600"/>
            <a:ext cx="7772400" cy="4724400"/>
          </a:xfrm>
        </p:spPr>
        <p:txBody>
          <a:bodyPr>
            <a:normAutofit fontScale="85000" lnSpcReduction="20000"/>
          </a:bodyPr>
          <a:lstStyle/>
          <a:p>
            <a:pPr marL="274320" indent="-274320" algn="just" eaLnBrk="1" fontAlgn="auto" hangingPunct="1">
              <a:spcAft>
                <a:spcPts val="0"/>
              </a:spcAft>
              <a:buClr>
                <a:schemeClr val="tx1"/>
              </a:buClr>
              <a:buFont typeface="Wingdings 2"/>
              <a:buChar char=""/>
              <a:defRPr/>
            </a:pPr>
            <a:r>
              <a:rPr lang="en-US" sz="2000" dirty="0" smtClean="0"/>
              <a:t>Treatment in nearby municipal treatment Plant facilities:</a:t>
            </a:r>
          </a:p>
          <a:p>
            <a:pPr marL="514350" indent="-514350" algn="just" eaLnBrk="1" fontAlgn="auto" hangingPunct="1">
              <a:spcAft>
                <a:spcPts val="0"/>
              </a:spcAft>
              <a:buClr>
                <a:schemeClr val="tx1"/>
              </a:buClr>
              <a:buFont typeface="+mj-lt"/>
              <a:buAutoNum type="romanLcPeriod"/>
              <a:defRPr/>
            </a:pPr>
            <a:r>
              <a:rPr lang="en-US" sz="2000" dirty="0" smtClean="0"/>
              <a:t>Limitations of handling certain flow rates and peak loads</a:t>
            </a:r>
          </a:p>
          <a:p>
            <a:pPr marL="514350" indent="-514350" algn="just" eaLnBrk="1" fontAlgn="auto" hangingPunct="1">
              <a:spcAft>
                <a:spcPts val="0"/>
              </a:spcAft>
              <a:buClr>
                <a:schemeClr val="tx1"/>
              </a:buClr>
              <a:buFont typeface="+mj-lt"/>
              <a:buAutoNum type="romanLcPeriod"/>
              <a:defRPr/>
            </a:pPr>
            <a:r>
              <a:rPr lang="en-US" sz="2000" dirty="0" smtClean="0"/>
              <a:t>Limitation of handling Fat in dairy wastes</a:t>
            </a:r>
          </a:p>
          <a:p>
            <a:pPr marL="514350" indent="-514350" algn="just" eaLnBrk="1" fontAlgn="auto" hangingPunct="1">
              <a:spcAft>
                <a:spcPts val="0"/>
              </a:spcAft>
              <a:buClr>
                <a:schemeClr val="tx1"/>
              </a:buClr>
              <a:buFont typeface="+mj-lt"/>
              <a:buAutoNum type="romanLcPeriod"/>
              <a:defRPr/>
            </a:pPr>
            <a:r>
              <a:rPr lang="en-US" sz="2000" dirty="0" smtClean="0"/>
              <a:t>Limitation of  handling discharge regulations of dairy wastes due to limited capacities of treatment facilities</a:t>
            </a:r>
          </a:p>
          <a:p>
            <a:pPr marL="514350" indent="-514350" algn="just" eaLnBrk="1" fontAlgn="auto" hangingPunct="1">
              <a:spcAft>
                <a:spcPts val="0"/>
              </a:spcAft>
              <a:buClr>
                <a:schemeClr val="tx1"/>
              </a:buClr>
              <a:buFont typeface="+mj-lt"/>
              <a:buAutoNum type="romanLcPeriod"/>
              <a:defRPr/>
            </a:pPr>
            <a:r>
              <a:rPr lang="en-US" sz="2000" dirty="0" smtClean="0"/>
              <a:t>High sewer treatment charges depending upon flow rates, BOD</a:t>
            </a:r>
            <a:r>
              <a:rPr lang="en-US" sz="2000" baseline="-25000" dirty="0" smtClean="0"/>
              <a:t>5</a:t>
            </a:r>
            <a:r>
              <a:rPr lang="en-US" sz="2000" dirty="0" smtClean="0"/>
              <a:t> , COD, Flow rates, SS and P contents etc.</a:t>
            </a:r>
            <a:endParaRPr lang="en-US" sz="2000" baseline="-25000" dirty="0" smtClean="0"/>
          </a:p>
          <a:p>
            <a:pPr marL="274320" indent="-274320" algn="just" eaLnBrk="1" fontAlgn="auto" hangingPunct="1">
              <a:spcAft>
                <a:spcPts val="0"/>
              </a:spcAft>
              <a:buClr>
                <a:schemeClr val="tx1"/>
              </a:buClr>
              <a:buFont typeface="Wingdings 2"/>
              <a:buChar char=""/>
              <a:defRPr/>
            </a:pPr>
            <a:r>
              <a:rPr lang="en-US" sz="2000" dirty="0" smtClean="0"/>
              <a:t>Employing Waste disposal contractors for removal of semisolids and wastes from the sites:</a:t>
            </a:r>
          </a:p>
          <a:p>
            <a:pPr marL="514350" indent="-514350" algn="just" eaLnBrk="1" fontAlgn="auto" hangingPunct="1">
              <a:spcAft>
                <a:spcPts val="0"/>
              </a:spcAft>
              <a:buClr>
                <a:schemeClr val="tx1"/>
              </a:buClr>
              <a:buFont typeface="+mj-lt"/>
              <a:buAutoNum type="romanLcPeriod"/>
              <a:defRPr/>
            </a:pPr>
            <a:r>
              <a:rPr lang="en-US" sz="2000" dirty="0" smtClean="0"/>
              <a:t>Continuously impacted by increasing costs</a:t>
            </a:r>
          </a:p>
          <a:p>
            <a:pPr marL="514350" indent="-514350" algn="just" eaLnBrk="1" fontAlgn="auto" hangingPunct="1">
              <a:spcAft>
                <a:spcPts val="0"/>
              </a:spcAft>
              <a:buClr>
                <a:schemeClr val="tx1"/>
              </a:buClr>
              <a:buFont typeface="+mj-lt"/>
              <a:buAutoNum type="romanLcPeriod"/>
              <a:defRPr/>
            </a:pPr>
            <a:r>
              <a:rPr lang="en-US" sz="2000" dirty="0" smtClean="0"/>
              <a:t>Employing contractors for urgent removal of wastes is a limitation and problem</a:t>
            </a:r>
          </a:p>
          <a:p>
            <a:pPr marL="514350" indent="-514350" algn="just" eaLnBrk="1" fontAlgn="auto" hangingPunct="1">
              <a:spcAft>
                <a:spcPts val="0"/>
              </a:spcAft>
              <a:buClr>
                <a:schemeClr val="tx1"/>
              </a:buClr>
              <a:buFont typeface="+mj-lt"/>
              <a:buAutoNum type="romanLcPeriod"/>
              <a:defRPr/>
            </a:pPr>
            <a:r>
              <a:rPr lang="en-US" sz="2000" dirty="0" smtClean="0"/>
              <a:t>Control of BOD</a:t>
            </a:r>
            <a:r>
              <a:rPr lang="en-US" sz="2000" baseline="-25000" dirty="0" smtClean="0"/>
              <a:t>5</a:t>
            </a:r>
            <a:r>
              <a:rPr lang="en-US" sz="2000" dirty="0" smtClean="0"/>
              <a:t>, COD and SS as per regulation is stringent problem</a:t>
            </a:r>
          </a:p>
          <a:p>
            <a:pPr marL="274320" indent="-274320" algn="just" eaLnBrk="1" fontAlgn="auto" hangingPunct="1">
              <a:spcAft>
                <a:spcPts val="0"/>
              </a:spcAft>
              <a:buClr>
                <a:schemeClr val="tx1"/>
              </a:buClr>
              <a:buFont typeface="Wingdings 2"/>
              <a:buChar char=""/>
              <a:defRPr/>
            </a:pPr>
            <a:r>
              <a:rPr lang="en-US" sz="2000" dirty="0" smtClean="0"/>
              <a:t>Onsite Treatments of wastes in own Waste treatment Plant of Factory: Aerobic alone or Aerobic and Anaerobic combination:</a:t>
            </a:r>
          </a:p>
          <a:p>
            <a:pPr marL="514350" indent="-514350" algn="just" eaLnBrk="1" fontAlgn="auto" hangingPunct="1">
              <a:spcAft>
                <a:spcPts val="0"/>
              </a:spcAft>
              <a:buClr>
                <a:schemeClr val="tx1"/>
              </a:buClr>
              <a:buFont typeface="+mj-lt"/>
              <a:buAutoNum type="romanLcPeriod"/>
              <a:defRPr/>
            </a:pPr>
            <a:r>
              <a:rPr lang="en-US" sz="2000" dirty="0" smtClean="0"/>
              <a:t>Possible to control above limitation but sanitary discharges must be separate from organic dairy wastes</a:t>
            </a:r>
          </a:p>
          <a:p>
            <a:pPr marL="514350" indent="-514350" algn="just" eaLnBrk="1" fontAlgn="auto" hangingPunct="1">
              <a:spcAft>
                <a:spcPts val="0"/>
              </a:spcAft>
              <a:buClr>
                <a:schemeClr val="tx1"/>
              </a:buClr>
              <a:buFont typeface="+mj-lt"/>
              <a:buAutoNum type="romanLcPeriod"/>
              <a:defRPr/>
            </a:pPr>
            <a:r>
              <a:rPr lang="en-US" sz="2000" dirty="0" smtClean="0"/>
              <a:t>Generally preferable in a dairy plant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Onsite Treatment option</a:t>
            </a:r>
            <a:endParaRPr lang="en-US" sz="2800" b="1" dirty="0">
              <a:solidFill>
                <a:srgbClr val="FF0000"/>
              </a:solidFill>
            </a:endParaRPr>
          </a:p>
        </p:txBody>
      </p:sp>
      <p:sp>
        <p:nvSpPr>
          <p:cNvPr id="3" name="Content Placeholder 2"/>
          <p:cNvSpPr>
            <a:spLocks noGrp="1"/>
          </p:cNvSpPr>
          <p:nvPr>
            <p:ph idx="1"/>
          </p:nvPr>
        </p:nvSpPr>
        <p:spPr>
          <a:xfrm>
            <a:off x="152400" y="762000"/>
            <a:ext cx="8763000" cy="5562600"/>
          </a:xfrm>
        </p:spPr>
        <p:txBody>
          <a:bodyPr/>
          <a:lstStyle/>
          <a:p>
            <a:pPr algn="just">
              <a:buNone/>
            </a:pPr>
            <a:r>
              <a:rPr lang="en-US" sz="2400" b="1" dirty="0" smtClean="0"/>
              <a:t>    1. Physical Screening: </a:t>
            </a:r>
          </a:p>
          <a:p>
            <a:pPr algn="just"/>
            <a:r>
              <a:rPr lang="en-US" sz="2400" dirty="0" smtClean="0"/>
              <a:t>To avoid downstream clogging and pumps by removing debris/particles</a:t>
            </a:r>
          </a:p>
          <a:p>
            <a:pPr algn="just"/>
            <a:r>
              <a:rPr lang="en-US" sz="2400" dirty="0" smtClean="0"/>
              <a:t>To avoid the increase in COD concentration as a result of solid </a:t>
            </a:r>
            <a:r>
              <a:rPr lang="en-US" sz="2400" dirty="0" err="1" smtClean="0"/>
              <a:t>solublization</a:t>
            </a:r>
            <a:r>
              <a:rPr lang="en-US" sz="2400" dirty="0" smtClean="0"/>
              <a:t> </a:t>
            </a:r>
          </a:p>
          <a:p>
            <a:pPr algn="just"/>
            <a:r>
              <a:rPr lang="en-US" sz="2400" dirty="0" smtClean="0"/>
              <a:t>Use of mechanically brushed and inclined screens of 40 mesh (0.39 mm)</a:t>
            </a:r>
          </a:p>
          <a:p>
            <a:pPr algn="just"/>
            <a:r>
              <a:rPr lang="en-US" sz="2400" dirty="0" smtClean="0"/>
              <a:t>For large particles, the aperture size should not be more than 9.5 mm for screen and greet chamber</a:t>
            </a:r>
          </a:p>
          <a:p>
            <a:pPr algn="just"/>
            <a:r>
              <a:rPr lang="en-US" sz="2400" dirty="0" smtClean="0"/>
              <a:t>Ratio of depth and width of approach channel should be 1 : 2 and the flow velocity of water should not be less than 0.6 m/s</a:t>
            </a:r>
          </a:p>
          <a:p>
            <a:pPr algn="just"/>
            <a:r>
              <a:rPr lang="en-US" sz="2400" dirty="0" smtClean="0"/>
              <a:t>Cleaning of the screens and disposing screened materials at a landfill site</a:t>
            </a: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228600"/>
            <a:ext cx="7772400" cy="685800"/>
          </a:xfrm>
        </p:spPr>
        <p:txBody>
          <a:bodyPr/>
          <a:lstStyle/>
          <a:p>
            <a:pPr algn="l" eaLnBrk="1" hangingPunct="1"/>
            <a:r>
              <a:rPr lang="en-US" sz="3600" b="1" dirty="0" smtClean="0">
                <a:solidFill>
                  <a:srgbClr val="FF0000"/>
                </a:solidFill>
              </a:rPr>
              <a:t>    </a:t>
            </a:r>
            <a:r>
              <a:rPr lang="en-US" sz="2800" b="1" dirty="0" smtClean="0">
                <a:solidFill>
                  <a:srgbClr val="FF0000"/>
                </a:solidFill>
              </a:rPr>
              <a:t>Onsite Treatment of Dairy Wastes..</a:t>
            </a:r>
            <a:r>
              <a:rPr lang="en-US" sz="2800" b="1" dirty="0" err="1" smtClean="0">
                <a:solidFill>
                  <a:srgbClr val="FF0000"/>
                </a:solidFill>
              </a:rPr>
              <a:t>contd</a:t>
            </a:r>
            <a:endParaRPr lang="en-US" sz="2800" b="1" dirty="0" smtClean="0">
              <a:solidFill>
                <a:srgbClr val="FF0000"/>
              </a:solidFill>
            </a:endParaRPr>
          </a:p>
        </p:txBody>
      </p:sp>
      <p:sp>
        <p:nvSpPr>
          <p:cNvPr id="4099" name="Content Placeholder 2"/>
          <p:cNvSpPr>
            <a:spLocks noGrp="1"/>
          </p:cNvSpPr>
          <p:nvPr>
            <p:ph idx="1"/>
          </p:nvPr>
        </p:nvSpPr>
        <p:spPr>
          <a:xfrm>
            <a:off x="457200" y="838200"/>
            <a:ext cx="8305800" cy="5638800"/>
          </a:xfrm>
        </p:spPr>
        <p:txBody>
          <a:bodyPr>
            <a:normAutofit fontScale="70000" lnSpcReduction="20000"/>
          </a:bodyPr>
          <a:lstStyle/>
          <a:p>
            <a:pPr marL="274320" indent="-274320" algn="just" eaLnBrk="1" fontAlgn="auto" hangingPunct="1">
              <a:spcAft>
                <a:spcPts val="0"/>
              </a:spcAft>
              <a:buClr>
                <a:schemeClr val="tx1"/>
              </a:buClr>
              <a:buNone/>
              <a:defRPr/>
            </a:pPr>
            <a:r>
              <a:rPr lang="en-US" sz="5100" b="1" dirty="0" smtClean="0"/>
              <a:t>    </a:t>
            </a:r>
            <a:r>
              <a:rPr lang="en-US" sz="4000" b="1" dirty="0" smtClean="0"/>
              <a:t>2. pH Control</a:t>
            </a:r>
          </a:p>
          <a:p>
            <a:pPr marL="274320" indent="-274320" algn="just" eaLnBrk="1" fontAlgn="auto" hangingPunct="1">
              <a:spcAft>
                <a:spcPts val="0"/>
              </a:spcAft>
              <a:buClr>
                <a:schemeClr val="tx1"/>
              </a:buClr>
              <a:buNone/>
              <a:defRPr/>
            </a:pPr>
            <a:endParaRPr lang="en-US" sz="3600" dirty="0" smtClean="0"/>
          </a:p>
          <a:p>
            <a:pPr marL="274320" indent="-274320" algn="just" eaLnBrk="1" fontAlgn="auto" hangingPunct="1">
              <a:spcAft>
                <a:spcPts val="0"/>
              </a:spcAft>
              <a:buClr>
                <a:schemeClr val="tx1"/>
              </a:buClr>
              <a:buFont typeface="Wingdings" pitchFamily="2" charset="2"/>
              <a:buChar char="Ø"/>
              <a:defRPr/>
            </a:pPr>
            <a:r>
              <a:rPr lang="en-US" sz="3600" dirty="0" smtClean="0"/>
              <a:t>Alkaline detergent cause pH 10-14 used for effective removal of </a:t>
            </a:r>
            <a:r>
              <a:rPr lang="en-US" sz="3600" dirty="0" err="1" smtClean="0"/>
              <a:t>proteinacous</a:t>
            </a:r>
            <a:r>
              <a:rPr lang="en-US" sz="3600" dirty="0" smtClean="0"/>
              <a:t> and lipid substances</a:t>
            </a:r>
          </a:p>
          <a:p>
            <a:pPr marL="274320" indent="-274320" algn="just" eaLnBrk="1" fontAlgn="auto" hangingPunct="1">
              <a:spcAft>
                <a:spcPts val="0"/>
              </a:spcAft>
              <a:buClr>
                <a:schemeClr val="tx1"/>
              </a:buClr>
              <a:buNone/>
              <a:defRPr/>
            </a:pPr>
            <a:endParaRPr lang="en-US" sz="3600" dirty="0" smtClean="0"/>
          </a:p>
          <a:p>
            <a:pPr marL="274320" indent="-274320" algn="just" eaLnBrk="1" fontAlgn="auto" hangingPunct="1">
              <a:spcAft>
                <a:spcPts val="0"/>
              </a:spcAft>
              <a:buClr>
                <a:schemeClr val="tx1"/>
              </a:buClr>
              <a:buFont typeface="Wingdings" pitchFamily="2" charset="2"/>
              <a:buChar char="Ø"/>
              <a:defRPr/>
            </a:pPr>
            <a:r>
              <a:rPr lang="en-US" sz="3600" dirty="0" smtClean="0"/>
              <a:t>Acid cleaners and acid base sanitizers create pH ranging from 1.5 to 6.</a:t>
            </a:r>
          </a:p>
          <a:p>
            <a:pPr marL="274320" indent="-274320" algn="just" eaLnBrk="1" fontAlgn="auto" hangingPunct="1">
              <a:spcAft>
                <a:spcPts val="0"/>
              </a:spcAft>
              <a:buClr>
                <a:schemeClr val="tx1"/>
              </a:buClr>
              <a:buNone/>
              <a:defRPr/>
            </a:pPr>
            <a:endParaRPr lang="en-US" sz="3600" dirty="0" smtClean="0"/>
          </a:p>
          <a:p>
            <a:pPr marL="274320" indent="-274320" algn="just" eaLnBrk="1" fontAlgn="auto" hangingPunct="1">
              <a:spcAft>
                <a:spcPts val="0"/>
              </a:spcAft>
              <a:buClr>
                <a:schemeClr val="tx1"/>
              </a:buClr>
              <a:buFont typeface="Wingdings" pitchFamily="2" charset="2"/>
              <a:buChar char="Ø"/>
              <a:defRPr/>
            </a:pPr>
            <a:r>
              <a:rPr lang="en-US" sz="3600" dirty="0" smtClean="0"/>
              <a:t>For biological treatment facility, the optimum pH range is required </a:t>
            </a:r>
            <a:r>
              <a:rPr lang="en-US" sz="3600" dirty="0" err="1" smtClean="0"/>
              <a:t>i.e</a:t>
            </a:r>
            <a:r>
              <a:rPr lang="en-US" sz="3600" dirty="0" smtClean="0"/>
              <a:t> 6.5 to 8.5, and therefore some forms of pretreatment for pH adjustment is necessary.</a:t>
            </a:r>
          </a:p>
          <a:p>
            <a:pPr marL="274320" indent="-274320" algn="just" eaLnBrk="1" fontAlgn="auto" hangingPunct="1">
              <a:spcAft>
                <a:spcPts val="0"/>
              </a:spcAft>
              <a:buClr>
                <a:schemeClr val="tx1"/>
              </a:buClr>
              <a:buNone/>
              <a:defRPr/>
            </a:pPr>
            <a:endParaRPr lang="en-US" sz="3600" dirty="0" smtClean="0"/>
          </a:p>
          <a:p>
            <a:pPr marL="274320" indent="-274320" algn="just" eaLnBrk="1" fontAlgn="auto" hangingPunct="1">
              <a:spcAft>
                <a:spcPts val="0"/>
              </a:spcAft>
              <a:buClr>
                <a:schemeClr val="tx1"/>
              </a:buClr>
              <a:buFont typeface="Wingdings" pitchFamily="2" charset="2"/>
              <a:buChar char="Ø"/>
              <a:defRPr/>
            </a:pPr>
            <a:r>
              <a:rPr lang="en-US" sz="3400" dirty="0" smtClean="0"/>
              <a:t>If pH correction needs to be carried out in the balancing tank, the most commonly used chemicals are H2SO4, HNO3, </a:t>
            </a:r>
            <a:r>
              <a:rPr lang="en-US" sz="3400" dirty="0" err="1" smtClean="0"/>
              <a:t>NaOH</a:t>
            </a:r>
            <a:r>
              <a:rPr lang="en-US" sz="3400" dirty="0" smtClean="0"/>
              <a:t>, CO2, or lime</a:t>
            </a:r>
            <a:endParaRPr lang="en-US" sz="3400" dirty="0" smtClean="0">
              <a:solidFill>
                <a:srgbClr val="C00000"/>
              </a:solidFill>
            </a:endParaRPr>
          </a:p>
          <a:p>
            <a:pPr marL="274320" indent="-274320" algn="just" eaLnBrk="1" fontAlgn="auto" hangingPunct="1">
              <a:spcAft>
                <a:spcPts val="0"/>
              </a:spcAft>
              <a:buClr>
                <a:schemeClr val="accent3"/>
              </a:buClr>
              <a:buFont typeface="Wingdings 2"/>
              <a:buChar char=""/>
              <a:defRPr/>
            </a:pPr>
            <a:endParaRPr lang="en-US" sz="2400" dirty="0" smtClean="0">
              <a:solidFill>
                <a:srgbClr val="C00000"/>
              </a:solidFill>
            </a:endParaRPr>
          </a:p>
          <a:p>
            <a:pPr marL="274320" indent="-274320" algn="just" eaLnBrk="1" fontAlgn="auto" hangingPunct="1">
              <a:spcAft>
                <a:spcPts val="0"/>
              </a:spcAft>
              <a:buClr>
                <a:schemeClr val="accent3"/>
              </a:buClr>
              <a:buFont typeface="Wingdings 2"/>
              <a:buChar char=""/>
              <a:defRPr/>
            </a:pP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800" b="1" dirty="0" smtClean="0">
                <a:solidFill>
                  <a:srgbClr val="FF0000"/>
                </a:solidFill>
              </a:rPr>
              <a:t>Onsite Treatment of Dairy Wastes..contd.</a:t>
            </a:r>
            <a:endParaRPr lang="en-US" sz="2800" b="1" dirty="0">
              <a:solidFill>
                <a:srgbClr val="FF0000"/>
              </a:solidFill>
            </a:endParaRPr>
          </a:p>
        </p:txBody>
      </p:sp>
      <p:sp>
        <p:nvSpPr>
          <p:cNvPr id="3" name="Content Placeholder 2"/>
          <p:cNvSpPr>
            <a:spLocks noGrp="1"/>
          </p:cNvSpPr>
          <p:nvPr>
            <p:ph idx="1"/>
          </p:nvPr>
        </p:nvSpPr>
        <p:spPr>
          <a:xfrm>
            <a:off x="457200" y="1143000"/>
            <a:ext cx="8229600" cy="4983163"/>
          </a:xfrm>
        </p:spPr>
        <p:txBody>
          <a:bodyPr/>
          <a:lstStyle/>
          <a:p>
            <a:pPr>
              <a:buNone/>
            </a:pPr>
            <a:r>
              <a:rPr lang="en-US" sz="2400" b="1" dirty="0" smtClean="0"/>
              <a:t>3. Flow and Composition balancing:</a:t>
            </a:r>
          </a:p>
          <a:p>
            <a:pPr marL="514350" indent="-514350">
              <a:buFont typeface="+mj-lt"/>
              <a:buAutoNum type="romanLcPeriod"/>
            </a:pPr>
            <a:r>
              <a:rPr lang="en-US" sz="2400" dirty="0" smtClean="0"/>
              <a:t>To keep effluents in equalization/balancing tank for 6-12 hr for pH adjustment and flow balancing</a:t>
            </a:r>
          </a:p>
          <a:p>
            <a:pPr marL="514350" indent="-514350">
              <a:buNone/>
            </a:pPr>
            <a:endParaRPr lang="en-US" sz="2400" dirty="0" smtClean="0"/>
          </a:p>
          <a:p>
            <a:pPr marL="514350" indent="-514350">
              <a:buFont typeface="+mj-lt"/>
              <a:buAutoNum type="romanLcPeriod"/>
            </a:pPr>
            <a:r>
              <a:rPr lang="en-US" sz="2400" dirty="0" smtClean="0"/>
              <a:t>Mechanical aerators can be used as a mixer for enhancing reaction of residual oxidants with solid particle to prevent solids from settling</a:t>
            </a:r>
          </a:p>
          <a:p>
            <a:pPr marL="514350" indent="-514350">
              <a:buNone/>
            </a:pPr>
            <a:endParaRPr lang="en-US" sz="2400" dirty="0" smtClean="0"/>
          </a:p>
          <a:p>
            <a:pPr marL="514350" indent="-514350">
              <a:buFont typeface="+mj-lt"/>
              <a:buAutoNum type="romanLcPeriod"/>
            </a:pPr>
            <a:r>
              <a:rPr lang="en-US" sz="2400" dirty="0" smtClean="0"/>
              <a:t>Size of the balance tank to handle daily flow pattern in the peak season plus few hours extra capacity to handle unforeseen increase in wastes flow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Onsite Treatment of Dairy Wastes</a:t>
            </a:r>
            <a:endParaRPr lang="en-US" sz="2800" b="1" dirty="0">
              <a:solidFill>
                <a:srgbClr val="FF0000"/>
              </a:solidFill>
            </a:endParaRPr>
          </a:p>
        </p:txBody>
      </p:sp>
      <p:sp>
        <p:nvSpPr>
          <p:cNvPr id="3" name="Content Placeholder 2"/>
          <p:cNvSpPr>
            <a:spLocks noGrp="1"/>
          </p:cNvSpPr>
          <p:nvPr>
            <p:ph idx="1"/>
          </p:nvPr>
        </p:nvSpPr>
        <p:spPr>
          <a:xfrm>
            <a:off x="457200" y="1066800"/>
            <a:ext cx="8305800" cy="5059363"/>
          </a:xfrm>
        </p:spPr>
        <p:txBody>
          <a:bodyPr/>
          <a:lstStyle/>
          <a:p>
            <a:pPr marL="514350" indent="-514350">
              <a:buNone/>
            </a:pPr>
            <a:r>
              <a:rPr lang="en-US" sz="1800" b="1" dirty="0" smtClean="0"/>
              <a:t>4. Fats, oil and grease Removals (FOG Removals):</a:t>
            </a:r>
          </a:p>
          <a:p>
            <a:pPr marL="514350" indent="-514350" algn="just">
              <a:buFont typeface="Arial" pitchFamily="34" charset="0"/>
              <a:buChar char="•"/>
            </a:pPr>
            <a:r>
              <a:rPr lang="en-US" sz="1800" dirty="0" smtClean="0"/>
              <a:t>      It is necessary to remove FOG completely before biological treatments.</a:t>
            </a:r>
          </a:p>
          <a:p>
            <a:pPr marL="514350" indent="-514350" algn="just">
              <a:buNone/>
            </a:pPr>
            <a:r>
              <a:rPr lang="en-US" sz="1800" dirty="0" smtClean="0"/>
              <a:t>      It is generally accepted that flow balancing should precede FOG removal. </a:t>
            </a:r>
          </a:p>
          <a:p>
            <a:pPr algn="just"/>
            <a:r>
              <a:rPr lang="en-US" sz="1800" dirty="0" smtClean="0"/>
              <a:t>Gravity Traps: In this extremely effective, self-operating, and easily constructed system, wastewater flows through a series of cells, and the FOG mass, which usually floats on top, is removed by retention within the cells. </a:t>
            </a:r>
          </a:p>
          <a:p>
            <a:pPr algn="just">
              <a:buNone/>
            </a:pPr>
            <a:endParaRPr lang="en-US" sz="1800" dirty="0" smtClean="0"/>
          </a:p>
          <a:p>
            <a:pPr algn="just"/>
            <a:r>
              <a:rPr lang="en-US" sz="1800" dirty="0" smtClean="0"/>
              <a:t>Air Flotation and Dissolved Air Flotation: Mechanical removal of FOG with dissolved air flotation (DAF) involves aerating a fraction of recycled wastewater at a pressure of about 400–600 </a:t>
            </a:r>
            <a:r>
              <a:rPr lang="en-US" sz="1800" dirty="0" err="1" smtClean="0"/>
              <a:t>kPa</a:t>
            </a:r>
            <a:r>
              <a:rPr lang="en-US" sz="1800" dirty="0" smtClean="0"/>
              <a:t> in a pressure chamber, then introducing it into a flotation tank containing untreated dairy processing wastewater. The dissolved air is converted to minute air bubbles under the normal atmospheric pressure in the tank. Heavy solids form sediment while the air bubbles attach to the fat particles </a:t>
            </a:r>
            <a:r>
              <a:rPr lang="en-US" sz="1800" dirty="0" err="1" smtClean="0"/>
              <a:t>alongwith</a:t>
            </a:r>
            <a:r>
              <a:rPr lang="en-US" sz="1800" dirty="0" smtClean="0"/>
              <a:t> the remaining suspended matter as they are passed through the effluent. The resulting scum is removed and will become odorous if stored in an open tank. </a:t>
            </a:r>
            <a:endParaRPr lang="en-US" sz="18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15140127</TotalTime>
  <Words>1922</Words>
  <Application>Microsoft Office PowerPoint</Application>
  <PresentationFormat>On-screen Show (4:3)</PresentationFormat>
  <Paragraphs>145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Waste water Treatment Options &amp; Aerobic methods for a Dairy Processing Plant </vt:lpstr>
      <vt:lpstr>Factors Affecting Options of Waste water Treatment </vt:lpstr>
      <vt:lpstr>Characteristics of Dairy wastes</vt:lpstr>
      <vt:lpstr>Chemical Charateristics of Different Dairy Plant wastes</vt:lpstr>
      <vt:lpstr>Options of Treatments for  a dairy Processing Plant</vt:lpstr>
      <vt:lpstr>Onsite Treatment option</vt:lpstr>
      <vt:lpstr>    Onsite Treatment of Dairy Wastes..contd</vt:lpstr>
      <vt:lpstr>Onsite Treatment of Dairy Wastes..contd.</vt:lpstr>
      <vt:lpstr>Onsite Treatment of Dairy Wastes</vt:lpstr>
      <vt:lpstr>Air Floatation method for FOG Removal</vt:lpstr>
      <vt:lpstr>Pretreatment before DAF/AF method for FOG Removal</vt:lpstr>
      <vt:lpstr>Onsite Treatment of Dairy Wastes: Treatment Methods</vt:lpstr>
      <vt:lpstr>Ponds for Aerobic Treatments</vt:lpstr>
      <vt:lpstr>The conventional activated sludge process (ASP)</vt:lpstr>
      <vt:lpstr>Aerobic Filters</vt:lpstr>
      <vt:lpstr>Aerobic Filters…contd.</vt:lpstr>
      <vt:lpstr>Slide 17</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158</cp:revision>
  <dcterms:created xsi:type="dcterms:W3CDTF">2007-11-06T10:48:03Z</dcterms:created>
  <dcterms:modified xsi:type="dcterms:W3CDTF">2010-08-26T19:38:36Z</dcterms:modified>
</cp:coreProperties>
</file>