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51" r:id="rId3"/>
    <p:sldId id="352" r:id="rId4"/>
    <p:sldId id="353" r:id="rId5"/>
    <p:sldId id="354" r:id="rId6"/>
    <p:sldId id="355" r:id="rId7"/>
    <p:sldId id="356" r:id="rId8"/>
    <p:sldId id="358" r:id="rId9"/>
    <p:sldId id="330" r:id="rId10"/>
    <p:sldId id="333" r:id="rId11"/>
    <p:sldId id="334" r:id="rId12"/>
    <p:sldId id="350" r:id="rId13"/>
    <p:sldId id="339" r:id="rId14"/>
    <p:sldId id="340" r:id="rId15"/>
    <p:sldId id="341" r:id="rId16"/>
    <p:sldId id="342" r:id="rId17"/>
    <p:sldId id="343" r:id="rId18"/>
    <p:sldId id="347" r:id="rId19"/>
    <p:sldId id="303" r:id="rId2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BDE7B-B888-46F4-844E-DC2E322AF47C}" type="datetimeFigureOut">
              <a:rPr lang="en-US" smtClean="0"/>
              <a:pPr/>
              <a:t>25/04/2020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97613-4797-4716-B539-7A297444DF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97613-4797-4716-B539-7A297444DFE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95600"/>
          </a:xfrm>
        </p:spPr>
        <p:txBody>
          <a:bodyPr/>
          <a:lstStyle/>
          <a:p>
            <a:pPr eaLnBrk="1" hangingPunct="1">
              <a:defRPr/>
            </a:pPr>
            <a:r>
              <a:rPr lang="en-IN" dirty="0" smtClean="0"/>
              <a:t/>
            </a:r>
            <a:br>
              <a:rPr lang="en-IN" dirty="0" smtClean="0"/>
            </a:br>
            <a:r>
              <a:rPr lang="en-IN" dirty="0" smtClean="0"/>
              <a:t/>
            </a:r>
            <a:br>
              <a:rPr lang="en-IN" dirty="0" smtClean="0"/>
            </a:br>
            <a:r>
              <a:rPr lang="en-IN" dirty="0" smtClean="0"/>
              <a:t/>
            </a:r>
            <a:br>
              <a:rPr lang="en-IN" dirty="0" smtClean="0"/>
            </a:br>
            <a:r>
              <a:rPr lang="en-IN" b="1" dirty="0" smtClean="0">
                <a:solidFill>
                  <a:srgbClr val="FF0000"/>
                </a:solidFill>
              </a:rPr>
              <a:t>Water Management and Economics in Dairy Industry</a:t>
            </a: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t>
            </a: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609600"/>
          </a:xfrm>
        </p:spPr>
        <p:txBody>
          <a:bodyPr/>
          <a:lstStyle/>
          <a:p>
            <a:r>
              <a:rPr lang="en-US" sz="2400" b="1" dirty="0" smtClean="0">
                <a:solidFill>
                  <a:srgbClr val="C00000"/>
                </a:solidFill>
              </a:rPr>
              <a:t>AREAS OF WATER LOSS</a:t>
            </a:r>
            <a:endParaRPr lang="en-US" sz="2400" dirty="0" smtClean="0">
              <a:solidFill>
                <a:srgbClr val="C00000"/>
              </a:solidFill>
            </a:endParaRPr>
          </a:p>
        </p:txBody>
      </p:sp>
      <p:sp>
        <p:nvSpPr>
          <p:cNvPr id="3" name="Content Placeholder 2"/>
          <p:cNvSpPr>
            <a:spLocks noGrp="1"/>
          </p:cNvSpPr>
          <p:nvPr>
            <p:ph idx="1"/>
          </p:nvPr>
        </p:nvSpPr>
        <p:spPr>
          <a:xfrm>
            <a:off x="228600" y="990600"/>
            <a:ext cx="8686800" cy="5486400"/>
          </a:xfrm>
        </p:spPr>
        <p:txBody>
          <a:bodyPr/>
          <a:lstStyle/>
          <a:p>
            <a:pPr>
              <a:buNone/>
            </a:pPr>
            <a:r>
              <a:rPr lang="en-US" sz="2000" dirty="0" smtClean="0"/>
              <a:t> </a:t>
            </a:r>
          </a:p>
          <a:p>
            <a:pPr fontAlgn="ctr">
              <a:buFont typeface="Wingdings" pitchFamily="2" charset="2"/>
              <a:buChar char="q"/>
            </a:pPr>
            <a:r>
              <a:rPr lang="en-US" sz="2000" b="1" dirty="0" smtClean="0"/>
              <a:t>RMRD:</a:t>
            </a:r>
            <a:endParaRPr lang="en-US" sz="2000" dirty="0" smtClean="0"/>
          </a:p>
          <a:p>
            <a:pPr fontAlgn="ctr"/>
            <a:r>
              <a:rPr lang="en-US" sz="2000" dirty="0" smtClean="0"/>
              <a:t>Manual cleaning of cans with running water hoses</a:t>
            </a:r>
          </a:p>
          <a:p>
            <a:pPr fontAlgn="ctr"/>
            <a:r>
              <a:rPr lang="en-US" sz="2000" dirty="0" smtClean="0"/>
              <a:t>Water lubrication of conveyors</a:t>
            </a:r>
          </a:p>
          <a:p>
            <a:pPr fontAlgn="ctr">
              <a:buNone/>
            </a:pPr>
            <a:endParaRPr lang="en-US" sz="2000" dirty="0" smtClean="0"/>
          </a:p>
          <a:p>
            <a:pPr fontAlgn="ctr">
              <a:buFont typeface="Wingdings" pitchFamily="2" charset="2"/>
              <a:buChar char="q"/>
            </a:pPr>
            <a:r>
              <a:rPr lang="en-US" sz="2000" b="1" dirty="0" smtClean="0"/>
              <a:t>Process Section:</a:t>
            </a:r>
            <a:endParaRPr lang="en-US" sz="2000" dirty="0" smtClean="0"/>
          </a:p>
          <a:p>
            <a:pPr fontAlgn="ctr"/>
            <a:r>
              <a:rPr lang="en-US" sz="2000" dirty="0" smtClean="0"/>
              <a:t>Operating pasteurizers for short durations</a:t>
            </a:r>
          </a:p>
          <a:p>
            <a:pPr fontAlgn="ctr"/>
            <a:r>
              <a:rPr lang="en-US" sz="2000" dirty="0" smtClean="0"/>
              <a:t>Condensate from pasteurizers allowed to drain</a:t>
            </a:r>
          </a:p>
          <a:p>
            <a:pPr fontAlgn="ctr"/>
            <a:r>
              <a:rPr lang="en-US" sz="2000" dirty="0" smtClean="0"/>
              <a:t>Water   being   allowed   to   overflow   the   balance   tank   when pasteurizers and other equipment are on rinse</a:t>
            </a:r>
          </a:p>
          <a:p>
            <a:pPr fontAlgn="ctr"/>
            <a:r>
              <a:rPr lang="en-US" sz="2000" dirty="0" smtClean="0"/>
              <a:t>Manual cleaning of separator with running water hoses</a:t>
            </a:r>
          </a:p>
          <a:p>
            <a:pPr fontAlgn="ctr"/>
            <a:r>
              <a:rPr lang="en-US" sz="2000" dirty="0" smtClean="0"/>
              <a:t>Cleaning of milk tanks by high pressure discharge points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Areas of Water Losses and strategies to reduce consumption</a:t>
            </a:r>
            <a:endParaRPr lang="en-US" sz="2800" b="1" dirty="0">
              <a:solidFill>
                <a:srgbClr val="FF0000"/>
              </a:solidFill>
            </a:endParaRPr>
          </a:p>
        </p:txBody>
      </p:sp>
      <p:sp>
        <p:nvSpPr>
          <p:cNvPr id="3" name="Content Placeholder 2"/>
          <p:cNvSpPr>
            <a:spLocks noGrp="1"/>
          </p:cNvSpPr>
          <p:nvPr>
            <p:ph idx="1"/>
          </p:nvPr>
        </p:nvSpPr>
        <p:spPr>
          <a:xfrm>
            <a:off x="304800" y="838200"/>
            <a:ext cx="8839200" cy="5867400"/>
          </a:xfrm>
        </p:spPr>
        <p:txBody>
          <a:bodyPr/>
          <a:lstStyle/>
          <a:p>
            <a:pPr fontAlgn="ctr">
              <a:buFont typeface="Wingdings" pitchFamily="2" charset="2"/>
              <a:buChar char="q"/>
            </a:pPr>
            <a:r>
              <a:rPr lang="en-US" sz="2000" b="1" dirty="0" smtClean="0"/>
              <a:t>Milk Filling </a:t>
            </a:r>
            <a:r>
              <a:rPr lang="en-US" sz="2000" b="1" dirty="0" smtClean="0"/>
              <a:t>Section</a:t>
            </a:r>
            <a:endParaRPr lang="en-US" sz="2000" dirty="0" smtClean="0"/>
          </a:p>
          <a:p>
            <a:pPr fontAlgn="ctr"/>
            <a:r>
              <a:rPr lang="en-US" sz="2000" dirty="0" smtClean="0"/>
              <a:t>Manual cleaning of crates with running water hoses</a:t>
            </a:r>
          </a:p>
          <a:p>
            <a:pPr fontAlgn="ctr"/>
            <a:r>
              <a:rPr lang="en-US" sz="2000" dirty="0" smtClean="0"/>
              <a:t>Machine cooling water </a:t>
            </a:r>
            <a:r>
              <a:rPr lang="en-US" sz="2000" dirty="0" smtClean="0"/>
              <a:t>drained</a:t>
            </a:r>
            <a:endParaRPr lang="en-US" sz="2000" dirty="0" smtClean="0"/>
          </a:p>
          <a:p>
            <a:pPr fontAlgn="ctr">
              <a:buFont typeface="Wingdings" pitchFamily="2" charset="2"/>
              <a:buChar char="q"/>
            </a:pPr>
            <a:r>
              <a:rPr lang="en-US" sz="2000" b="1" dirty="0" smtClean="0"/>
              <a:t>Butter and Ghee Section</a:t>
            </a:r>
          </a:p>
          <a:p>
            <a:pPr fontAlgn="ctr">
              <a:buNone/>
            </a:pPr>
            <a:endParaRPr lang="en-US" sz="2000" dirty="0" smtClean="0"/>
          </a:p>
          <a:p>
            <a:pPr fontAlgn="ctr"/>
            <a:r>
              <a:rPr lang="en-US" sz="2000" dirty="0" smtClean="0"/>
              <a:t>Draining of cooling water sprayed over butter churns</a:t>
            </a:r>
          </a:p>
          <a:p>
            <a:pPr fontAlgn="ctr"/>
            <a:r>
              <a:rPr lang="en-US" sz="2000" dirty="0" smtClean="0"/>
              <a:t>Draining of condensate from ghee boilers</a:t>
            </a:r>
          </a:p>
          <a:p>
            <a:pPr fontAlgn="ctr"/>
            <a:r>
              <a:rPr lang="en-US" sz="2000" dirty="0" smtClean="0"/>
              <a:t>Draining of cooling water from settling tanks</a:t>
            </a:r>
          </a:p>
          <a:p>
            <a:pPr fontAlgn="ctr">
              <a:buFont typeface="Wingdings" pitchFamily="2" charset="2"/>
              <a:buChar char="q"/>
            </a:pPr>
            <a:r>
              <a:rPr lang="en-US" sz="2000" b="1" dirty="0" smtClean="0"/>
              <a:t>Evaporating and Drying Sections</a:t>
            </a:r>
            <a:endParaRPr lang="en-US" sz="2000" dirty="0" smtClean="0"/>
          </a:p>
          <a:p>
            <a:r>
              <a:rPr lang="en-US" sz="2000" dirty="0" smtClean="0"/>
              <a:t>Draining of condensate from evaporator</a:t>
            </a:r>
          </a:p>
          <a:p>
            <a:r>
              <a:rPr lang="en-US" sz="2000" dirty="0" smtClean="0"/>
              <a:t>Operating evaporators for short durations and frequent cleaning</a:t>
            </a:r>
          </a:p>
          <a:p>
            <a:pPr fontAlgn="ctr">
              <a:buFont typeface="Wingdings" pitchFamily="2" charset="2"/>
              <a:buChar char="q"/>
            </a:pPr>
            <a:r>
              <a:rPr lang="en-US" sz="2000" b="1" dirty="0" smtClean="0"/>
              <a:t>CIP Systems</a:t>
            </a:r>
            <a:endParaRPr lang="en-US" sz="2000" dirty="0" smtClean="0"/>
          </a:p>
          <a:p>
            <a:pPr fontAlgn="ctr"/>
            <a:r>
              <a:rPr lang="en-US" sz="2000" dirty="0" smtClean="0"/>
              <a:t>CIP  done  without  recirculation,  or  used  CIP  solutions  being drained frequently</a:t>
            </a:r>
          </a:p>
          <a:p>
            <a:pPr fontAlgn="ctr"/>
            <a:r>
              <a:rPr lang="en-US" sz="2000" dirty="0" smtClean="0"/>
              <a:t>CIP systems not recovering final rinse water for reuse as pre-rinse water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Areas of Water Losses</a:t>
            </a:r>
            <a:endParaRPr lang="en-US" sz="3200" dirty="0"/>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q"/>
            </a:pPr>
            <a:r>
              <a:rPr lang="en-US" sz="2000" b="1" dirty="0" smtClean="0"/>
              <a:t>Refrigeration Sections</a:t>
            </a:r>
          </a:p>
          <a:p>
            <a:pPr>
              <a:buNone/>
            </a:pPr>
            <a:endParaRPr lang="en-US" sz="2000" dirty="0" smtClean="0"/>
          </a:p>
          <a:p>
            <a:r>
              <a:rPr lang="en-US" sz="2000" dirty="0" smtClean="0"/>
              <a:t>Draining of chilled water or leakages in chilled water system</a:t>
            </a:r>
          </a:p>
          <a:p>
            <a:r>
              <a:rPr lang="en-US" sz="2000" dirty="0" smtClean="0"/>
              <a:t>Evaporation losses in atmospheric condensers</a:t>
            </a:r>
          </a:p>
          <a:p>
            <a:pPr>
              <a:buNone/>
            </a:pPr>
            <a:endParaRPr lang="en-US" sz="2000" dirty="0" smtClean="0"/>
          </a:p>
          <a:p>
            <a:pPr>
              <a:buFont typeface="Wingdings" pitchFamily="2" charset="2"/>
              <a:buChar char="q"/>
            </a:pPr>
            <a:r>
              <a:rPr lang="en-US" sz="2000" b="1" dirty="0" smtClean="0"/>
              <a:t>Other general areas</a:t>
            </a:r>
          </a:p>
          <a:p>
            <a:pPr>
              <a:buNone/>
            </a:pPr>
            <a:endParaRPr lang="en-US" sz="2000" dirty="0" smtClean="0"/>
          </a:p>
          <a:p>
            <a:r>
              <a:rPr lang="en-US" sz="2000" dirty="0" smtClean="0"/>
              <a:t>Inadvertent use of water at wash points</a:t>
            </a:r>
          </a:p>
          <a:p>
            <a:r>
              <a:rPr lang="en-US" sz="2000" dirty="0" smtClean="0"/>
              <a:t>Frequent and excessive floor cleaning by high pressure discharge points</a:t>
            </a:r>
          </a:p>
          <a:p>
            <a:r>
              <a:rPr lang="en-US" sz="2000" dirty="0" smtClean="0"/>
              <a:t>Draining of pump seal water</a:t>
            </a:r>
          </a:p>
          <a:p>
            <a:pPr algn="just">
              <a:buFont typeface="Wingdings" pitchFamily="2" charset="2"/>
              <a:buChar char="§"/>
            </a:pPr>
            <a:endParaRPr lang="en-US" sz="2000" dirty="0" smtClean="0"/>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Strategies to reduce water Consumption</a:t>
            </a:r>
            <a:endParaRPr lang="en-US" sz="28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buFont typeface="Wingdings" pitchFamily="2" charset="2"/>
              <a:buChar char="q"/>
            </a:pPr>
            <a:r>
              <a:rPr lang="en-US" sz="2000" b="1" dirty="0" smtClean="0"/>
              <a:t>Water wastage control in Manual cleaning:</a:t>
            </a:r>
            <a:endParaRPr lang="en-US" sz="2000" dirty="0" smtClean="0"/>
          </a:p>
          <a:p>
            <a:r>
              <a:rPr lang="en-US" sz="2000" dirty="0" smtClean="0"/>
              <a:t>Review cleaning practices, adopt dry cleaning, where possible</a:t>
            </a:r>
          </a:p>
          <a:p>
            <a:r>
              <a:rPr lang="en-US" sz="2000" dirty="0" smtClean="0"/>
              <a:t>Use high pressure low volume cleaners for cleaning surfaces</a:t>
            </a:r>
          </a:p>
          <a:p>
            <a:r>
              <a:rPr lang="en-US" sz="2000" dirty="0" smtClean="0"/>
              <a:t>Use automatic shut-off nozzles on all water hoses.</a:t>
            </a:r>
          </a:p>
          <a:p>
            <a:r>
              <a:rPr lang="en-US" sz="2000" dirty="0" smtClean="0"/>
              <a:t>Pre-soak floors and equipment to loosen dirt before final clean</a:t>
            </a:r>
          </a:p>
          <a:p>
            <a:pPr fontAlgn="ctr"/>
            <a:r>
              <a:rPr lang="en-US" sz="2000" dirty="0" smtClean="0"/>
              <a:t>Avoid using water hoses as brooms.</a:t>
            </a:r>
          </a:p>
          <a:p>
            <a:pPr fontAlgn="ctr"/>
            <a:r>
              <a:rPr lang="en-US" sz="2000" dirty="0" smtClean="0"/>
              <a:t>Prevent spills of ingredients and of raw and finished product.</a:t>
            </a:r>
          </a:p>
          <a:p>
            <a:pPr fontAlgn="ctr"/>
            <a:r>
              <a:rPr lang="en-US" sz="2000" dirty="0" smtClean="0"/>
              <a:t>Always clean up spills before washing.</a:t>
            </a:r>
          </a:p>
          <a:p>
            <a:pPr fontAlgn="ctr">
              <a:buFont typeface="Wingdings" pitchFamily="2" charset="2"/>
              <a:buChar char="q"/>
            </a:pPr>
            <a:r>
              <a:rPr lang="en-US" sz="2000" b="1" dirty="0" smtClean="0"/>
              <a:t>CIP systems</a:t>
            </a:r>
            <a:endParaRPr lang="en-US" sz="2000" dirty="0" smtClean="0"/>
          </a:p>
          <a:p>
            <a:pPr fontAlgn="ctr"/>
            <a:r>
              <a:rPr lang="en-US" sz="2000" dirty="0" smtClean="0"/>
              <a:t>Reuse CIP solutions appropriately</a:t>
            </a:r>
          </a:p>
          <a:p>
            <a:pPr fontAlgn="ctr"/>
            <a:r>
              <a:rPr lang="en-US" sz="2000" dirty="0" smtClean="0"/>
              <a:t>Reuse final rinse water as pre-rinse for next CIP cycle.</a:t>
            </a:r>
          </a:p>
          <a:p>
            <a:pPr fontAlgn="ctr"/>
            <a:r>
              <a:rPr lang="en-US" sz="2000" dirty="0" smtClean="0"/>
              <a:t>Review regularly timers and settings for efficient CIP operations</a:t>
            </a:r>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Strategies to reduce water Consumption</a:t>
            </a:r>
            <a:endParaRPr lang="en-US" sz="3200" dirty="0"/>
          </a:p>
        </p:txBody>
      </p:sp>
      <p:sp>
        <p:nvSpPr>
          <p:cNvPr id="3" name="Content Placeholder 2"/>
          <p:cNvSpPr>
            <a:spLocks noGrp="1"/>
          </p:cNvSpPr>
          <p:nvPr>
            <p:ph idx="1"/>
          </p:nvPr>
        </p:nvSpPr>
        <p:spPr>
          <a:xfrm>
            <a:off x="457200" y="838200"/>
            <a:ext cx="8229600" cy="5287963"/>
          </a:xfrm>
        </p:spPr>
        <p:txBody>
          <a:bodyPr/>
          <a:lstStyle/>
          <a:p>
            <a:pPr fontAlgn="ctr">
              <a:buFont typeface="Wingdings" pitchFamily="2" charset="2"/>
              <a:buChar char="q"/>
            </a:pPr>
            <a:r>
              <a:rPr lang="en-US" sz="2000" b="1" dirty="0" smtClean="0"/>
              <a:t>Processing:</a:t>
            </a:r>
            <a:endParaRPr lang="en-US" sz="2000" dirty="0" smtClean="0"/>
          </a:p>
          <a:p>
            <a:pPr fontAlgn="ctr"/>
            <a:r>
              <a:rPr lang="en-US" sz="2000" dirty="0" smtClean="0"/>
              <a:t>Optimize process schedules e.g. prevent pasteurizers ‘circulating on water’,  as  water  circulation  often  result  in  wastages  due  to overflows</a:t>
            </a:r>
          </a:p>
          <a:p>
            <a:pPr fontAlgn="ctr"/>
            <a:r>
              <a:rPr lang="en-US" sz="2000" dirty="0" err="1" smtClean="0"/>
              <a:t>Recirculate</a:t>
            </a:r>
            <a:r>
              <a:rPr lang="en-US" sz="2000" dirty="0" smtClean="0"/>
              <a:t> homogenizer and pump sealing water</a:t>
            </a:r>
          </a:p>
          <a:p>
            <a:pPr fontAlgn="ctr"/>
            <a:r>
              <a:rPr lang="en-US" sz="2000" dirty="0" smtClean="0"/>
              <a:t>Use continuous rather than batch processes to reduce the frequency of cleaning</a:t>
            </a:r>
          </a:p>
          <a:p>
            <a:pPr fontAlgn="ctr">
              <a:buFont typeface="Wingdings" pitchFamily="2" charset="2"/>
              <a:buChar char="q"/>
            </a:pPr>
            <a:r>
              <a:rPr lang="en-US" sz="2000" b="1" dirty="0" smtClean="0"/>
              <a:t>Auxiliary use:</a:t>
            </a:r>
            <a:endParaRPr lang="en-US" sz="2000" dirty="0" smtClean="0"/>
          </a:p>
          <a:p>
            <a:pPr fontAlgn="ctr"/>
            <a:r>
              <a:rPr lang="en-US" sz="2000" dirty="0" smtClean="0"/>
              <a:t>Operate boilers efficiently</a:t>
            </a:r>
          </a:p>
          <a:p>
            <a:pPr fontAlgn="ctr"/>
            <a:r>
              <a:rPr lang="en-US" sz="2000" dirty="0" smtClean="0"/>
              <a:t>Collect condensate for reuse</a:t>
            </a:r>
          </a:p>
          <a:p>
            <a:pPr fontAlgn="ctr">
              <a:buFont typeface="Wingdings" pitchFamily="2" charset="2"/>
              <a:buChar char="q"/>
            </a:pPr>
            <a:r>
              <a:rPr lang="en-US" sz="2000" b="1" dirty="0" smtClean="0"/>
              <a:t>Cooling towers:</a:t>
            </a:r>
            <a:endParaRPr lang="en-US" sz="2000" dirty="0" smtClean="0"/>
          </a:p>
          <a:p>
            <a:pPr fontAlgn="ctr"/>
            <a:r>
              <a:rPr lang="en-US" sz="2000" dirty="0" smtClean="0"/>
              <a:t>Maintain cooling towers in proper working condition</a:t>
            </a:r>
          </a:p>
          <a:p>
            <a:pPr fontAlgn="ctr"/>
            <a:r>
              <a:rPr lang="en-US" sz="2000" dirty="0" smtClean="0"/>
              <a:t>Remove scales</a:t>
            </a:r>
          </a:p>
          <a:p>
            <a:pPr fontAlgn="ctr"/>
            <a:r>
              <a:rPr lang="en-US" sz="2000" dirty="0" smtClean="0"/>
              <a:t>Prevent excess water loss from drift.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FF0000"/>
                </a:solidFill>
              </a:rPr>
              <a:t>Strategies to reduce water Consumption</a:t>
            </a:r>
            <a:endParaRPr lang="en-US" sz="3200" dirty="0"/>
          </a:p>
        </p:txBody>
      </p:sp>
      <p:sp>
        <p:nvSpPr>
          <p:cNvPr id="3" name="Content Placeholder 2"/>
          <p:cNvSpPr>
            <a:spLocks noGrp="1"/>
          </p:cNvSpPr>
          <p:nvPr>
            <p:ph idx="1"/>
          </p:nvPr>
        </p:nvSpPr>
        <p:spPr>
          <a:xfrm>
            <a:off x="457200" y="762000"/>
            <a:ext cx="8229600" cy="5364163"/>
          </a:xfrm>
        </p:spPr>
        <p:txBody>
          <a:bodyPr/>
          <a:lstStyle/>
          <a:p>
            <a:pPr fontAlgn="ctr">
              <a:buFont typeface="Wingdings" pitchFamily="2" charset="2"/>
              <a:buChar char="q"/>
            </a:pPr>
            <a:r>
              <a:rPr lang="en-US" sz="2000" b="1" dirty="0" smtClean="0"/>
              <a:t>Miscellaneous:</a:t>
            </a:r>
            <a:endParaRPr lang="en-US" sz="2000" dirty="0" smtClean="0"/>
          </a:p>
          <a:p>
            <a:pPr fontAlgn="ctr"/>
            <a:r>
              <a:rPr lang="en-US" sz="2000" dirty="0" smtClean="0"/>
              <a:t>Install water meters and read them each shift</a:t>
            </a:r>
          </a:p>
          <a:p>
            <a:pPr fontAlgn="ctr"/>
            <a:r>
              <a:rPr lang="en-US" sz="2000" dirty="0" smtClean="0"/>
              <a:t>Prevent all water and steam leakages </a:t>
            </a:r>
          </a:p>
          <a:p>
            <a:r>
              <a:rPr lang="en-US" sz="2000" dirty="0" smtClean="0"/>
              <a:t>The  above  details  are  not  exhaustive, but  provide a  </a:t>
            </a:r>
          </a:p>
          <a:p>
            <a:r>
              <a:rPr lang="en-US" sz="2000" dirty="0" smtClean="0"/>
              <a:t> brief  insight  of common focal points.</a:t>
            </a:r>
          </a:p>
          <a:p>
            <a:pPr>
              <a:buNone/>
            </a:pPr>
            <a:endParaRPr lang="en-US" sz="2000" dirty="0" smtClean="0"/>
          </a:p>
          <a:p>
            <a:pPr>
              <a:buFont typeface="Wingdings" pitchFamily="2" charset="2"/>
              <a:buChar char="q"/>
            </a:pPr>
            <a:r>
              <a:rPr lang="en-US" sz="2000" b="1" dirty="0" smtClean="0"/>
              <a:t>WATER REUSE</a:t>
            </a:r>
            <a:endParaRPr lang="en-US" sz="2000" dirty="0" smtClean="0"/>
          </a:p>
          <a:p>
            <a:pPr algn="just"/>
            <a:r>
              <a:rPr lang="en-US" sz="2000" dirty="0" smtClean="0"/>
              <a:t>Besides preventing loss of water, optimization of water use in a dairy plant by water reuse, as appropriate, for specific applications. To  reduce  the  demand  on  water  supply  and  also reduce volumes of wastewater, the treatment and disposal of which is expensive.</a:t>
            </a:r>
          </a:p>
          <a:p>
            <a:pPr algn="just"/>
            <a:endParaRPr lang="en-US" sz="2000" dirty="0" smtClean="0"/>
          </a:p>
          <a:p>
            <a:pPr>
              <a:buNone/>
            </a:pP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Reuse Water</a:t>
            </a:r>
            <a:endParaRPr lang="en-US" sz="28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r>
              <a:rPr lang="en-US" sz="2000" b="1" dirty="0" err="1" smtClean="0"/>
              <a:t>Recirculated</a:t>
            </a:r>
            <a:r>
              <a:rPr lang="en-US" sz="2000" b="1" dirty="0" smtClean="0"/>
              <a:t> water: </a:t>
            </a:r>
            <a:r>
              <a:rPr lang="en-US" sz="2000" dirty="0" smtClean="0"/>
              <a:t>Water reused in a closed loop for the same processing operation (e.g. chilled water, condenser cooling water in circulation, pasteurizer cooling water in circulation etc.)</a:t>
            </a:r>
          </a:p>
          <a:p>
            <a:pPr>
              <a:buNone/>
            </a:pPr>
            <a:endParaRPr lang="en-US" sz="2000" dirty="0" smtClean="0"/>
          </a:p>
          <a:p>
            <a:r>
              <a:rPr lang="en-US" sz="2000" b="1" dirty="0" smtClean="0"/>
              <a:t>Reclaimed water: </a:t>
            </a:r>
            <a:r>
              <a:rPr lang="en-US" sz="2000" dirty="0" smtClean="0"/>
              <a:t>Water that was originally a constituent of food, has been removed from the food by a process step, and is intended to be subsequently reused  in  food  processing operations (e.g.  Condensates from milk evaporators).</a:t>
            </a:r>
          </a:p>
          <a:p>
            <a:pPr>
              <a:buNone/>
            </a:pPr>
            <a:endParaRPr lang="en-US" sz="2000" dirty="0" smtClean="0"/>
          </a:p>
          <a:p>
            <a:r>
              <a:rPr lang="en-US" sz="2000" b="1" dirty="0" smtClean="0"/>
              <a:t>Recycled water: </a:t>
            </a:r>
            <a:r>
              <a:rPr lang="en-US" sz="2000" dirty="0" smtClean="0"/>
              <a:t>Water, other than the first use or reclaimed water, that has been obtained from a food processing operation (e.g. permeate from reverse osmosis plant, CIP final rinse water etc.)</a:t>
            </a:r>
          </a:p>
          <a:p>
            <a:pPr>
              <a:buNone/>
            </a:pPr>
            <a:endParaRPr lang="en-US" sz="2000" dirty="0" smtClean="0"/>
          </a:p>
          <a:p>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2800" b="1" dirty="0" smtClean="0">
                <a:solidFill>
                  <a:srgbClr val="FF0000"/>
                </a:solidFill>
              </a:rPr>
              <a:t>Requirements for hygienic reuse of process water</a:t>
            </a:r>
            <a:endParaRPr lang="en-US" sz="32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Safe for its intended use and the safety of the product should not be lost through the introduction of chemical, microbiological or physical contaminants in amounts that represent a health risk to consumer.</a:t>
            </a:r>
          </a:p>
          <a:p>
            <a:pPr algn="just"/>
            <a:r>
              <a:rPr lang="en-US" sz="2000" dirty="0" smtClean="0"/>
              <a:t>Reuse water shall at least meet the microbiological and chemical specifications for potable water. In certain cases physical specifications may be appropriate.</a:t>
            </a:r>
          </a:p>
          <a:p>
            <a:pPr algn="just"/>
            <a:r>
              <a:rPr lang="en-US" sz="2000" dirty="0" smtClean="0"/>
              <a:t>Reuse water should not adversely affect the quality and suitability of the product.</a:t>
            </a:r>
          </a:p>
          <a:p>
            <a:pPr algn="just"/>
            <a:r>
              <a:rPr lang="en-US" sz="2000" dirty="0" smtClean="0"/>
              <a:t>Reuse water shall be subjected to ongoing monitoring and testing to ensure safety and quality. </a:t>
            </a:r>
          </a:p>
          <a:p>
            <a:pPr algn="just"/>
            <a:r>
              <a:rPr lang="en-US" sz="2000" dirty="0" smtClean="0"/>
              <a:t>Unless reconditioned to  potable water quality, distribution of  reuse water should be in clearly marked (e.g. different </a:t>
            </a:r>
            <a:r>
              <a:rPr lang="en-US" sz="2000" dirty="0" err="1" smtClean="0"/>
              <a:t>colours</a:t>
            </a:r>
            <a:r>
              <a:rPr lang="en-US" sz="2000" dirty="0" smtClean="0"/>
              <a:t>) systems, including piping and outlets</a:t>
            </a:r>
          </a:p>
          <a:p>
            <a:pPr algn="just"/>
            <a:r>
              <a:rPr lang="en-US" sz="2000" dirty="0" smtClean="0"/>
              <a:t>Proper maintenance of water reconditioning system is critical to avoid having the  systems become source of  contamination.</a:t>
            </a:r>
          </a:p>
          <a:p>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Selection of optimum waste water treatment plants</a:t>
            </a:r>
            <a:endParaRPr lang="en-US" sz="2800" b="1" dirty="0">
              <a:solidFill>
                <a:srgbClr val="FF0000"/>
              </a:solidFill>
            </a:endParaRPr>
          </a:p>
        </p:txBody>
      </p:sp>
      <p:sp>
        <p:nvSpPr>
          <p:cNvPr id="3" name="Content Placeholder 2"/>
          <p:cNvSpPr>
            <a:spLocks noGrp="1"/>
          </p:cNvSpPr>
          <p:nvPr>
            <p:ph idx="1"/>
          </p:nvPr>
        </p:nvSpPr>
        <p:spPr>
          <a:xfrm>
            <a:off x="457200" y="990600"/>
            <a:ext cx="8229600" cy="5486400"/>
          </a:xfrm>
        </p:spPr>
        <p:txBody>
          <a:bodyPr/>
          <a:lstStyle/>
          <a:p>
            <a:pPr algn="just"/>
            <a:r>
              <a:rPr lang="en-US" sz="2000" dirty="0" smtClean="0"/>
              <a:t>Reconditioning of water should be undertaken with the knowledge of the  types  of  contaminants  the  water  may  have  acquired  from  its previous use. E.g. UV disinfection may have limited effectiveness for inactivating protozoan cysts, </a:t>
            </a:r>
            <a:r>
              <a:rPr lang="en-US" sz="2000" dirty="0" err="1" smtClean="0"/>
              <a:t>helminths</a:t>
            </a:r>
            <a:r>
              <a:rPr lang="en-US" sz="2000" dirty="0" smtClean="0"/>
              <a:t> or viruses. Similarly, the use of chlorine or ozone on organically enriched water may result in the formation of hazardous organic compounds.</a:t>
            </a:r>
          </a:p>
          <a:p>
            <a:pPr algn="just">
              <a:buNone/>
            </a:pPr>
            <a:endParaRPr lang="en-US" sz="2000" dirty="0" smtClean="0"/>
          </a:p>
          <a:p>
            <a:pPr algn="just"/>
            <a:r>
              <a:rPr lang="en-US" sz="2000" dirty="0" smtClean="0"/>
              <a:t>The  water  treatment  system(s)  chosen  should  be  such  that  it  will provide the level of reconditioning appropriate for the intended water reuse. E.g. UV disinfection as the sole treatment is not appropriate for water that is turbid or contains particulates because the organisms in the shadow of particles or entrained within particles are protected from lethal effects of the irradiation.</a:t>
            </a:r>
          </a:p>
          <a:p>
            <a:pPr algn="just">
              <a:buNone/>
            </a:pPr>
            <a:endParaRPr lang="en-US" sz="2000" dirty="0" smtClean="0"/>
          </a:p>
          <a:p>
            <a:pPr algn="just"/>
            <a:r>
              <a:rPr lang="en-US" sz="2000" dirty="0" smtClean="0"/>
              <a:t>Extremely large volumes of reuse water may justify the use of an advanced wastewater treatment system. </a:t>
            </a:r>
          </a:p>
          <a:p>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Reasons of  Water Use Economization</a:t>
            </a:r>
            <a:endParaRPr lang="en-US" sz="3200" dirty="0" smtClean="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None/>
            </a:pPr>
            <a:endParaRPr lang="en-US" sz="2000" dirty="0" smtClean="0"/>
          </a:p>
          <a:p>
            <a:pPr algn="just"/>
            <a:r>
              <a:rPr lang="en-US" sz="2000" dirty="0" smtClean="0"/>
              <a:t>Increasing water costs</a:t>
            </a:r>
          </a:p>
          <a:p>
            <a:pPr algn="just">
              <a:buNone/>
            </a:pPr>
            <a:endParaRPr lang="en-US" sz="2000" dirty="0" smtClean="0"/>
          </a:p>
          <a:p>
            <a:pPr algn="just"/>
            <a:r>
              <a:rPr lang="en-US" sz="2000" dirty="0" smtClean="0"/>
              <a:t>High water consumption is making effluent critical in some cases</a:t>
            </a:r>
          </a:p>
          <a:p>
            <a:pPr algn="just">
              <a:buNone/>
            </a:pPr>
            <a:endParaRPr lang="en-US" sz="2000" dirty="0" smtClean="0"/>
          </a:p>
          <a:p>
            <a:pPr algn="just"/>
            <a:r>
              <a:rPr lang="en-US" sz="2000" dirty="0" smtClean="0"/>
              <a:t>Future regulations may require water conservation</a:t>
            </a:r>
          </a:p>
          <a:p>
            <a:pPr algn="just">
              <a:buNone/>
            </a:pPr>
            <a:endParaRPr lang="en-US" sz="2000" dirty="0" smtClean="0"/>
          </a:p>
          <a:p>
            <a:pPr algn="just"/>
            <a:r>
              <a:rPr lang="en-US" sz="2000" dirty="0" smtClean="0"/>
              <a:t>Increased costs for waste water treatment and disposal for excessive wastewater generated due to indiscriminate use of water </a:t>
            </a:r>
          </a:p>
          <a:p>
            <a:pPr algn="just"/>
            <a:endParaRPr lang="en-US" sz="2000" dirty="0" smtClean="0"/>
          </a:p>
          <a:p>
            <a:pPr algn="just"/>
            <a:r>
              <a:rPr lang="en-US" sz="2000" dirty="0" smtClean="0"/>
              <a:t>High energy requirement and maintenance cost of Pumps</a:t>
            </a:r>
          </a:p>
          <a:p>
            <a:pPr algn="just"/>
            <a:endParaRPr lang="en-US" sz="2000" dirty="0" smtClean="0"/>
          </a:p>
          <a:p>
            <a:pPr algn="just"/>
            <a:r>
              <a:rPr lang="en-US" sz="2000" dirty="0" smtClean="0"/>
              <a:t>Higher Electrical KWH consumption and higher electrical bill</a:t>
            </a:r>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fontAlgn="ctr"/>
            <a:r>
              <a:rPr lang="en-US" sz="2800" b="1" dirty="0" smtClean="0">
                <a:solidFill>
                  <a:srgbClr val="FF0000"/>
                </a:solidFill>
              </a:rPr>
              <a:t>Important Pillars of water conservation and increasing water use efficiency</a:t>
            </a:r>
          </a:p>
        </p:txBody>
      </p:sp>
      <p:sp>
        <p:nvSpPr>
          <p:cNvPr id="3" name="Content Placeholder 2"/>
          <p:cNvSpPr>
            <a:spLocks noGrp="1"/>
          </p:cNvSpPr>
          <p:nvPr>
            <p:ph idx="1"/>
          </p:nvPr>
        </p:nvSpPr>
        <p:spPr>
          <a:xfrm>
            <a:off x="457200" y="1143000"/>
            <a:ext cx="8229600" cy="4983163"/>
          </a:xfrm>
        </p:spPr>
        <p:txBody>
          <a:bodyPr/>
          <a:lstStyle/>
          <a:p>
            <a:pPr algn="just"/>
            <a:r>
              <a:rPr lang="en-US" sz="2000" dirty="0" smtClean="0"/>
              <a:t>Think of water as a raw material with a cost.</a:t>
            </a:r>
          </a:p>
          <a:p>
            <a:pPr algn="just">
              <a:buNone/>
            </a:pPr>
            <a:endParaRPr lang="en-US" sz="2000" dirty="0" smtClean="0"/>
          </a:p>
          <a:p>
            <a:pPr algn="just"/>
            <a:r>
              <a:rPr lang="en-US" sz="2000" dirty="0" smtClean="0"/>
              <a:t>Make water conservation a management priority.</a:t>
            </a:r>
          </a:p>
          <a:p>
            <a:pPr algn="just">
              <a:buNone/>
            </a:pPr>
            <a:endParaRPr lang="en-US" sz="2000" dirty="0" smtClean="0"/>
          </a:p>
          <a:p>
            <a:pPr algn="just"/>
            <a:r>
              <a:rPr lang="en-US" sz="2000" dirty="0" smtClean="0"/>
              <a:t>Set specific water conservation goals for your plant.</a:t>
            </a:r>
          </a:p>
          <a:p>
            <a:pPr algn="just">
              <a:buNone/>
            </a:pPr>
            <a:endParaRPr lang="en-US" sz="2000" dirty="0" smtClean="0"/>
          </a:p>
          <a:p>
            <a:pPr algn="just"/>
            <a:r>
              <a:rPr lang="en-US" sz="2000" dirty="0" smtClean="0"/>
              <a:t>Reuse water where possible. Train employees how to use water efficiently.</a:t>
            </a:r>
          </a:p>
          <a:p>
            <a:pPr algn="just">
              <a:buNone/>
            </a:pPr>
            <a:endParaRPr lang="en-US" sz="2000" dirty="0" smtClean="0"/>
          </a:p>
          <a:p>
            <a:pPr algn="just"/>
            <a:r>
              <a:rPr lang="en-US" sz="2000" dirty="0" smtClean="0"/>
              <a:t>Establish a recognition and reward program for employees and teams who do an outstanding job.</a:t>
            </a:r>
          </a:p>
          <a:p>
            <a:pPr algn="just">
              <a:buNone/>
            </a:pPr>
            <a:endParaRPr lang="en-US" sz="2000" dirty="0" smtClean="0"/>
          </a:p>
          <a:p>
            <a:pPr algn="just"/>
            <a:r>
              <a:rPr lang="en-US" sz="2000" dirty="0" smtClean="0"/>
              <a:t>Higher costs of water and effluent disposal that have now been imposed to reflect environmental costs,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400" b="1" dirty="0" smtClean="0"/>
              <a:t>Cost Economics of Effluent Treatment Plant of a Dairy handling 800 cu. m. per day</a:t>
            </a:r>
            <a:endParaRPr lang="en-US" sz="2400" b="1" dirty="0"/>
          </a:p>
        </p:txBody>
      </p:sp>
      <p:sp>
        <p:nvSpPr>
          <p:cNvPr id="3" name="Content Placeholder 2"/>
          <p:cNvSpPr>
            <a:spLocks noGrp="1"/>
          </p:cNvSpPr>
          <p:nvPr>
            <p:ph idx="1"/>
          </p:nvPr>
        </p:nvSpPr>
        <p:spPr>
          <a:xfrm>
            <a:off x="457200" y="990600"/>
            <a:ext cx="8229600" cy="5135563"/>
          </a:xfrm>
        </p:spPr>
        <p:txBody>
          <a:bodyPr/>
          <a:lstStyle/>
          <a:p>
            <a:pPr algn="just"/>
            <a:r>
              <a:rPr lang="en-US" sz="2400" dirty="0" smtClean="0"/>
              <a:t>Segregating low BOD streams from High BOD streams. </a:t>
            </a:r>
          </a:p>
          <a:p>
            <a:pPr marL="800100" lvl="1" indent="-342900" algn="just">
              <a:buFont typeface="+mj-lt"/>
              <a:buAutoNum type="alphaLcPeriod"/>
            </a:pPr>
            <a:r>
              <a:rPr lang="en-US" sz="2000" dirty="0" smtClean="0"/>
              <a:t>Cooling water from homogenizer, compressor, milk packaging machine, crate washer, cold storage etc. are low BOD streams.</a:t>
            </a:r>
          </a:p>
          <a:p>
            <a:r>
              <a:rPr lang="en-US" sz="2400" b="1" dirty="0" smtClean="0"/>
              <a:t>Use of Anaerobic cum aerobic treatment plants</a:t>
            </a:r>
          </a:p>
          <a:p>
            <a:pPr marL="800100" lvl="1" indent="-342900" algn="just">
              <a:buFont typeface="+mj-lt"/>
              <a:buAutoNum type="alphaLcPeriod"/>
            </a:pPr>
            <a:r>
              <a:rPr lang="en-US" sz="2000" dirty="0" smtClean="0"/>
              <a:t>For Product manufacturing plant of high BOD values, the effluent treatment plant based on USAB (</a:t>
            </a:r>
            <a:r>
              <a:rPr lang="en-US" sz="2000" dirty="0" err="1" smtClean="0"/>
              <a:t>Upflow</a:t>
            </a:r>
            <a:r>
              <a:rPr lang="en-US" sz="2000" dirty="0" smtClean="0"/>
              <a:t> Anaerobic Sludge blanket) technology followed by Aerobic treatment i.e. combination of offers huge savings. </a:t>
            </a:r>
          </a:p>
          <a:p>
            <a:pPr marL="800100" lvl="1" indent="-342900">
              <a:buFont typeface="+mj-lt"/>
              <a:buAutoNum type="alphaLcPeriod"/>
            </a:pPr>
            <a:r>
              <a:rPr lang="en-US" sz="2000" dirty="0" smtClean="0"/>
              <a:t>Such units not only reduce electrical consumption but also offer useful bio-gas. Treatment cost reduced because 80% BOD reduction takes place in anaerobic digester, which requires only 25% power consumption as compared to aerobic plant.</a:t>
            </a:r>
          </a:p>
          <a:p>
            <a:pPr marL="800100" lvl="1" indent="-342900">
              <a:buFont typeface="+mj-lt"/>
              <a:buAutoNum type="alphaLcPeriod"/>
            </a:pPr>
            <a:r>
              <a:rPr lang="en-US" sz="2000" dirty="0" smtClean="0"/>
              <a:t>Considering Effluent generation as 2.5 </a:t>
            </a:r>
            <a:r>
              <a:rPr lang="en-US" sz="2000" dirty="0" err="1" smtClean="0"/>
              <a:t>litre</a:t>
            </a:r>
            <a:r>
              <a:rPr lang="en-US" sz="2000" dirty="0" smtClean="0"/>
              <a:t> per </a:t>
            </a:r>
            <a:r>
              <a:rPr lang="en-US" sz="2000" dirty="0" err="1" smtClean="0"/>
              <a:t>litre</a:t>
            </a:r>
            <a:r>
              <a:rPr lang="en-US" sz="2000" dirty="0" smtClean="0"/>
              <a:t> of milk resulted milk handling capacity as 800 x1000 /2.5 = 3,20,000 </a:t>
            </a:r>
            <a:r>
              <a:rPr lang="en-US" sz="2000" dirty="0" err="1" smtClean="0"/>
              <a:t>litres</a:t>
            </a:r>
            <a:r>
              <a:rPr lang="en-US" sz="2000" dirty="0" smtClean="0"/>
              <a:t> per day when water consumption is regarded as 4.0 </a:t>
            </a:r>
            <a:r>
              <a:rPr lang="en-US" sz="2000" dirty="0" err="1" smtClean="0"/>
              <a:t>litre</a:t>
            </a:r>
            <a:r>
              <a:rPr lang="en-US" sz="2000" dirty="0" smtClean="0"/>
              <a:t> per </a:t>
            </a:r>
            <a:r>
              <a:rPr lang="en-US" sz="2000" dirty="0" err="1" smtClean="0"/>
              <a:t>litre</a:t>
            </a:r>
            <a:r>
              <a:rPr lang="en-US" sz="2000" dirty="0" smtClean="0"/>
              <a:t> of milk i.e. 4x 3,20,000=12, 80,000 </a:t>
            </a:r>
            <a:r>
              <a:rPr lang="en-US" sz="2000" dirty="0" err="1" smtClean="0"/>
              <a:t>litres</a:t>
            </a:r>
            <a:r>
              <a:rPr lang="en-US" sz="2000" dirty="0" smtClean="0"/>
              <a:t> per day=1280 </a:t>
            </a:r>
            <a:r>
              <a:rPr lang="en-US" sz="2000" dirty="0" err="1" smtClean="0"/>
              <a:t>cu.m</a:t>
            </a:r>
            <a:r>
              <a:rPr lang="en-US" sz="2000" dirty="0" smtClean="0"/>
              <a:t>. per day costing  Rs. 1280 x 40 = Rs. 51,200 per day.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Economic of ETP …contd.</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r>
              <a:rPr lang="en-US" sz="2400" b="1" dirty="0" smtClean="0"/>
              <a:t>Use of Concept of tertiary treatment facilities for treated water </a:t>
            </a:r>
          </a:p>
          <a:p>
            <a:pPr marL="914400" lvl="1" indent="-457200" algn="just">
              <a:buFont typeface="+mj-lt"/>
              <a:buAutoNum type="alphaLcPeriod"/>
            </a:pPr>
            <a:r>
              <a:rPr lang="en-US" sz="2000" dirty="0" smtClean="0"/>
              <a:t>It comprise of activated carbon filters, chlorination arrangement, </a:t>
            </a:r>
            <a:r>
              <a:rPr lang="en-US" sz="2000" dirty="0" err="1" smtClean="0"/>
              <a:t>Ultr</a:t>
            </a:r>
            <a:r>
              <a:rPr lang="en-US" sz="2000" dirty="0" smtClean="0"/>
              <a:t>-violet (UV) treatment, water </a:t>
            </a:r>
            <a:r>
              <a:rPr lang="en-US" sz="2000" dirty="0" err="1" smtClean="0"/>
              <a:t>softner</a:t>
            </a:r>
            <a:r>
              <a:rPr lang="en-US" sz="2000" dirty="0" smtClean="0"/>
              <a:t> etc. to get water with cleanable, </a:t>
            </a:r>
            <a:r>
              <a:rPr lang="en-US" sz="2000" dirty="0" err="1" smtClean="0"/>
              <a:t>sanitizable</a:t>
            </a:r>
            <a:r>
              <a:rPr lang="en-US" sz="2000" dirty="0" smtClean="0"/>
              <a:t> and potable quality to meet the acute shortage of water with recycling and reuse</a:t>
            </a:r>
            <a:r>
              <a:rPr lang="en-US" sz="2000" dirty="0" smtClean="0"/>
              <a:t>.</a:t>
            </a:r>
          </a:p>
          <a:p>
            <a:pPr marL="914400" lvl="1" indent="-457200" algn="just">
              <a:buNone/>
            </a:pPr>
            <a:endParaRPr lang="en-US" sz="2000" dirty="0" smtClean="0"/>
          </a:p>
          <a:p>
            <a:r>
              <a:rPr lang="en-US" sz="2400" b="1" dirty="0" smtClean="0"/>
              <a:t>Annual Power Consumption and Monetary savings</a:t>
            </a:r>
          </a:p>
          <a:p>
            <a:pPr marL="914400" lvl="1" indent="-457200">
              <a:buFont typeface="+mj-lt"/>
              <a:buAutoNum type="alphaLcPeriod"/>
            </a:pPr>
            <a:r>
              <a:rPr lang="en-US" sz="2000" dirty="0" smtClean="0"/>
              <a:t>Aerobic: 2, Anaerobic cum Aerobic:0.5 and saving:1.5 units/ cu. m. effluent</a:t>
            </a:r>
          </a:p>
          <a:p>
            <a:pPr marL="914400" lvl="1" indent="-457200">
              <a:buFont typeface="+mj-lt"/>
              <a:buAutoNum type="alphaLcPeriod"/>
            </a:pPr>
            <a:r>
              <a:rPr lang="en-US" sz="2000" dirty="0" smtClean="0"/>
              <a:t>Annual Power savings: 1.5x800x365 = 4.38 Lac Units</a:t>
            </a:r>
          </a:p>
          <a:p>
            <a:pPr marL="914400" lvl="1" indent="-457200">
              <a:buFont typeface="+mj-lt"/>
              <a:buAutoNum type="alphaLcPeriod"/>
            </a:pPr>
            <a:r>
              <a:rPr lang="en-US" sz="2000" dirty="0" smtClean="0"/>
              <a:t>Annual Monetary savings: Rs. 4.38 x 5.00 x 21.90 Lac per annum</a:t>
            </a:r>
          </a:p>
          <a:p>
            <a:pPr marL="804862" lvl="2" indent="-342900">
              <a:buNone/>
            </a:pPr>
            <a:endParaRPr lang="en-US" sz="16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Economic of ETP …contd.</a:t>
            </a:r>
            <a:endParaRPr lang="en-US" sz="2800" dirty="0"/>
          </a:p>
        </p:txBody>
      </p:sp>
      <p:sp>
        <p:nvSpPr>
          <p:cNvPr id="3" name="Content Placeholder 2"/>
          <p:cNvSpPr>
            <a:spLocks noGrp="1"/>
          </p:cNvSpPr>
          <p:nvPr>
            <p:ph idx="1"/>
          </p:nvPr>
        </p:nvSpPr>
        <p:spPr>
          <a:xfrm>
            <a:off x="381000" y="1066800"/>
            <a:ext cx="8229600" cy="5059363"/>
          </a:xfrm>
        </p:spPr>
        <p:txBody>
          <a:bodyPr/>
          <a:lstStyle/>
          <a:p>
            <a:pPr marL="400050" lvl="1" indent="-338138">
              <a:buFont typeface="Arial" pitchFamily="34" charset="0"/>
              <a:buChar char="•"/>
            </a:pPr>
            <a:r>
              <a:rPr lang="en-US" sz="2400" b="1" dirty="0" smtClean="0"/>
              <a:t>Annual Savings from Bio-gas</a:t>
            </a:r>
          </a:p>
          <a:p>
            <a:pPr marL="804862" lvl="2" indent="-342900" algn="just">
              <a:buFont typeface="+mj-lt"/>
              <a:buAutoNum type="alphaLcPeriod"/>
            </a:pPr>
            <a:r>
              <a:rPr lang="en-US" sz="2000" dirty="0" smtClean="0"/>
              <a:t>30 </a:t>
            </a:r>
            <a:r>
              <a:rPr lang="en-US" sz="2000" dirty="0" err="1" smtClean="0"/>
              <a:t>cu.m</a:t>
            </a:r>
            <a:r>
              <a:rPr lang="en-US" sz="2000" dirty="0" smtClean="0"/>
              <a:t>. bio-gas per day is produced and used to generate 50 Units per hour in a Dual Fuel Biogas Generator</a:t>
            </a:r>
          </a:p>
          <a:p>
            <a:pPr marL="804862" lvl="2" indent="-342900" algn="just">
              <a:buFont typeface="+mj-lt"/>
              <a:buAutoNum type="alphaLcPeriod"/>
            </a:pPr>
            <a:r>
              <a:rPr lang="en-US" sz="2000" dirty="0" smtClean="0"/>
              <a:t>Savings per day : Rs. 50 x 12 x 5= Rs. 3000 per day</a:t>
            </a:r>
          </a:p>
          <a:p>
            <a:pPr marL="804862" lvl="2" indent="-342900" algn="just">
              <a:buFont typeface="+mj-lt"/>
              <a:buAutoNum type="alphaLcPeriod"/>
            </a:pPr>
            <a:r>
              <a:rPr lang="en-US" sz="2000" dirty="0" smtClean="0"/>
              <a:t>Annual savings from bio-gas : Rs. 9.0 </a:t>
            </a:r>
            <a:r>
              <a:rPr lang="en-US" sz="2000" dirty="0" err="1" smtClean="0"/>
              <a:t>lacs</a:t>
            </a:r>
            <a:r>
              <a:rPr lang="en-US" sz="2000" dirty="0" smtClean="0"/>
              <a:t> per annum</a:t>
            </a:r>
          </a:p>
          <a:p>
            <a:pPr marL="461963" lvl="2" indent="-461963">
              <a:buFont typeface="Arial" pitchFamily="34" charset="0"/>
              <a:buChar char="•"/>
            </a:pPr>
            <a:r>
              <a:rPr lang="en-US" b="1" dirty="0" smtClean="0"/>
              <a:t>Annual Savings from tertiary treatment of treated water</a:t>
            </a:r>
          </a:p>
          <a:p>
            <a:pPr marL="919163" lvl="3" indent="-461963" algn="just">
              <a:buFont typeface="+mj-lt"/>
              <a:buAutoNum type="alphaLcPeriod"/>
            </a:pPr>
            <a:r>
              <a:rPr lang="en-US" dirty="0" smtClean="0"/>
              <a:t>Approx. 300 </a:t>
            </a:r>
            <a:r>
              <a:rPr lang="en-US" dirty="0" err="1" smtClean="0"/>
              <a:t>cu.m</a:t>
            </a:r>
            <a:r>
              <a:rPr lang="en-US" dirty="0" smtClean="0"/>
              <a:t>. treated water is recycled after tertiary treatment</a:t>
            </a:r>
          </a:p>
          <a:p>
            <a:pPr marL="919163" lvl="3" indent="-461963" algn="just">
              <a:buFont typeface="+mj-lt"/>
              <a:buAutoNum type="alphaLcPeriod"/>
            </a:pPr>
            <a:r>
              <a:rPr lang="en-US" dirty="0" smtClean="0"/>
              <a:t>Annual savings : Rs. 300x 40 x 365 = Rs. 43.80 </a:t>
            </a:r>
            <a:r>
              <a:rPr lang="en-US" dirty="0" err="1" smtClean="0"/>
              <a:t>lacs</a:t>
            </a:r>
            <a:r>
              <a:rPr lang="en-US" dirty="0" smtClean="0"/>
              <a:t> per annum</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b="1" dirty="0" smtClean="0">
                <a:solidFill>
                  <a:srgbClr val="FF0000"/>
                </a:solidFill>
              </a:rPr>
              <a:t>Economic of ETP …contd.</a:t>
            </a:r>
            <a:endParaRPr lang="en-US" dirty="0"/>
          </a:p>
        </p:txBody>
      </p:sp>
      <p:sp>
        <p:nvSpPr>
          <p:cNvPr id="3" name="Content Placeholder 2"/>
          <p:cNvSpPr>
            <a:spLocks noGrp="1"/>
          </p:cNvSpPr>
          <p:nvPr>
            <p:ph idx="1"/>
          </p:nvPr>
        </p:nvSpPr>
        <p:spPr>
          <a:xfrm>
            <a:off x="457200" y="1066800"/>
            <a:ext cx="8229600" cy="5059363"/>
          </a:xfrm>
        </p:spPr>
        <p:txBody>
          <a:bodyPr/>
          <a:lstStyle/>
          <a:p>
            <a:r>
              <a:rPr lang="en-US" sz="2400" b="1" dirty="0" smtClean="0"/>
              <a:t>Total Annual savings from waste water</a:t>
            </a:r>
          </a:p>
          <a:p>
            <a:pPr marL="914400" lvl="1" indent="-457200">
              <a:buFont typeface="+mj-lt"/>
              <a:buAutoNum type="alphaLcPeriod"/>
            </a:pPr>
            <a:r>
              <a:rPr lang="en-US" sz="2000" dirty="0" smtClean="0"/>
              <a:t>Rs. 21.90 + 9.0 + 43.80 = Rs. 74.70 Lac per annum</a:t>
            </a:r>
          </a:p>
          <a:p>
            <a:pPr marL="400050" lvl="1" indent="-400050">
              <a:buFont typeface="Wingdings" pitchFamily="2" charset="2"/>
              <a:buChar char="§"/>
            </a:pPr>
            <a:r>
              <a:rPr lang="en-US" sz="2400" b="1" dirty="0" smtClean="0"/>
              <a:t>Savings from Effective water consumption </a:t>
            </a:r>
          </a:p>
          <a:p>
            <a:pPr marL="857250" lvl="2" indent="-457200" algn="just">
              <a:buFont typeface="+mj-lt"/>
              <a:buAutoNum type="alphaLcPeriod"/>
            </a:pPr>
            <a:r>
              <a:rPr lang="en-US" sz="2000" dirty="0" smtClean="0"/>
              <a:t>should be reduced from 4 to  less than1 </a:t>
            </a:r>
            <a:r>
              <a:rPr lang="en-US" sz="2000" dirty="0" err="1" smtClean="0"/>
              <a:t>litre</a:t>
            </a:r>
            <a:r>
              <a:rPr lang="en-US" sz="2000" dirty="0" smtClean="0"/>
              <a:t> per </a:t>
            </a:r>
            <a:r>
              <a:rPr lang="en-US" sz="2000" dirty="0" err="1" smtClean="0"/>
              <a:t>litre</a:t>
            </a:r>
            <a:r>
              <a:rPr lang="en-US" sz="2000" dirty="0" smtClean="0"/>
              <a:t> of milk for further decreasing the water consumption cost and reducing the effluent treatment cos</a:t>
            </a:r>
            <a:r>
              <a:rPr lang="en-US" sz="1600" dirty="0" smtClean="0"/>
              <a:t>t. </a:t>
            </a:r>
          </a:p>
          <a:p>
            <a:pPr marL="800100" lvl="2" indent="-400050">
              <a:buFont typeface="+mj-lt"/>
              <a:buAutoNum type="alphaLcPeriod"/>
            </a:pPr>
            <a:r>
              <a:rPr lang="en-US" sz="2000" dirty="0" smtClean="0"/>
              <a:t>Annual savings from reduction in water consumption from 4 to 1 </a:t>
            </a:r>
            <a:r>
              <a:rPr lang="en-US" sz="2000" dirty="0" err="1" smtClean="0"/>
              <a:t>litre</a:t>
            </a:r>
            <a:r>
              <a:rPr lang="en-US" sz="2000" dirty="0" smtClean="0"/>
              <a:t> per </a:t>
            </a:r>
            <a:r>
              <a:rPr lang="en-US" sz="2000" dirty="0" err="1" smtClean="0"/>
              <a:t>litre</a:t>
            </a:r>
            <a:r>
              <a:rPr lang="en-US" sz="2000" dirty="0" smtClean="0"/>
              <a:t> per </a:t>
            </a:r>
            <a:r>
              <a:rPr lang="en-US" sz="2000" dirty="0" err="1" smtClean="0"/>
              <a:t>litre</a:t>
            </a:r>
            <a:r>
              <a:rPr lang="en-US" sz="2000" dirty="0" smtClean="0"/>
              <a:t> of milk: Rs. 51, 200/4 = Rs. 12,800 per day</a:t>
            </a:r>
          </a:p>
          <a:p>
            <a:pPr marL="800100" lvl="2" indent="-400050">
              <a:buFont typeface="+mj-lt"/>
              <a:buAutoNum type="alphaLcPeriod"/>
            </a:pPr>
            <a:r>
              <a:rPr lang="en-US" sz="2000" dirty="0" smtClean="0"/>
              <a:t>Annual savings from reducing water consumption: Rs. 12,800 x 365 = Rs. 46.72 </a:t>
            </a:r>
            <a:r>
              <a:rPr lang="en-US" sz="2000" dirty="0" err="1" smtClean="0"/>
              <a:t>lacs</a:t>
            </a:r>
            <a:r>
              <a:rPr lang="en-US" sz="2000" dirty="0" smtClean="0"/>
              <a:t> per annum</a:t>
            </a:r>
          </a:p>
          <a:p>
            <a:pPr marL="461963" lvl="2" indent="-461963">
              <a:buFont typeface="Arial" pitchFamily="34" charset="0"/>
              <a:buChar char="•"/>
            </a:pPr>
            <a:r>
              <a:rPr lang="en-US" sz="2000" b="1" dirty="0" smtClean="0"/>
              <a:t>Total Savings from water management in approx. 3 </a:t>
            </a:r>
            <a:r>
              <a:rPr lang="en-US" sz="2000" b="1" dirty="0" err="1" smtClean="0"/>
              <a:t>lac</a:t>
            </a:r>
            <a:r>
              <a:rPr lang="en-US" sz="2000" b="1" dirty="0" smtClean="0"/>
              <a:t> l/day plant</a:t>
            </a:r>
          </a:p>
          <a:p>
            <a:pPr marL="919163" lvl="3" indent="-461963">
              <a:buFont typeface="+mj-lt"/>
              <a:buAutoNum type="alphaLcPeriod"/>
            </a:pPr>
            <a:r>
              <a:rPr lang="en-US" dirty="0" smtClean="0"/>
              <a:t>Rs. 74.70 + 46.72 = Rs. 121.42 </a:t>
            </a:r>
            <a:r>
              <a:rPr lang="en-US" dirty="0" err="1" smtClean="0"/>
              <a:t>lacs</a:t>
            </a:r>
            <a:r>
              <a:rPr lang="en-US" dirty="0" smtClean="0"/>
              <a:t> per annum approx.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563562"/>
          </a:xfrm>
        </p:spPr>
        <p:txBody>
          <a:bodyPr/>
          <a:lstStyle/>
          <a:p>
            <a:r>
              <a:rPr lang="en-US" sz="2800" b="1" dirty="0" smtClean="0">
                <a:solidFill>
                  <a:srgbClr val="FF0000"/>
                </a:solidFill>
              </a:rPr>
              <a:t>Identification of savings for water </a:t>
            </a:r>
            <a:endParaRPr lang="en-US" sz="2800" b="1" dirty="0">
              <a:solidFill>
                <a:srgbClr val="FF0000"/>
              </a:solidFill>
            </a:endParaRPr>
          </a:p>
        </p:txBody>
      </p:sp>
      <p:sp>
        <p:nvSpPr>
          <p:cNvPr id="3" name="Content Placeholder 2"/>
          <p:cNvSpPr>
            <a:spLocks noGrp="1"/>
          </p:cNvSpPr>
          <p:nvPr>
            <p:ph idx="1"/>
          </p:nvPr>
        </p:nvSpPr>
        <p:spPr>
          <a:xfrm>
            <a:off x="457200" y="762000"/>
            <a:ext cx="8229600" cy="5791200"/>
          </a:xfrm>
        </p:spPr>
        <p:txBody>
          <a:bodyPr/>
          <a:lstStyle/>
          <a:p>
            <a:pPr algn="just">
              <a:buFont typeface="Arial" pitchFamily="34" charset="0"/>
              <a:buChar char="•"/>
            </a:pPr>
            <a:r>
              <a:rPr lang="en-US" sz="2000" dirty="0" smtClean="0"/>
              <a:t>Aggressively  challenged  to  conserve water necessitating the need for not only reducing water consumption but also to employ measures for recovery and recycling of process water without compromising on the hygienic quality and safety of the products.</a:t>
            </a:r>
          </a:p>
          <a:p>
            <a:pPr algn="just"/>
            <a:r>
              <a:rPr lang="en-US" sz="2000" dirty="0" smtClean="0"/>
              <a:t>Measurement of water utilization and identification </a:t>
            </a:r>
            <a:r>
              <a:rPr lang="en-US" sz="2000" smtClean="0"/>
              <a:t>of savings. Installation of water meters across the different sites. Waste water calculation i.e. 2,5 to 3.0 litres per litr of milk processed and treatement plants to select and operate appropriately.</a:t>
            </a:r>
          </a:p>
          <a:p>
            <a:pPr algn="just"/>
            <a:r>
              <a:rPr lang="en-US" sz="2000" smtClean="0"/>
              <a:t>Recovery of steam condensate from evaporators to use condensate as boiler feed water, melting butter in a jacketed tank, preheating  milk  prior  to  entering evaporator, preheating  drying air for spray dryers.</a:t>
            </a:r>
            <a:endParaRPr lang="en-US" sz="2000" dirty="0" smtClean="0"/>
          </a:p>
          <a:p>
            <a:pPr algn="just"/>
            <a:r>
              <a:rPr lang="en-US" sz="2000" smtClean="0"/>
              <a:t>Preventing </a:t>
            </a:r>
            <a:r>
              <a:rPr lang="en-US" sz="2000" dirty="0" smtClean="0"/>
              <a:t>water overflow of cooling tower and </a:t>
            </a:r>
            <a:r>
              <a:rPr lang="en-US" sz="2000" smtClean="0"/>
              <a:t>overhead tanks</a:t>
            </a:r>
            <a:endParaRPr lang="en-US" sz="2000" dirty="0" smtClean="0"/>
          </a:p>
          <a:p>
            <a:pPr algn="just"/>
            <a:r>
              <a:rPr lang="en-US" sz="2000" dirty="0" smtClean="0"/>
              <a:t>Re-circulating homogenizer water, crate wash water; reducing water for cleaning; repairing leaks; and reviewing truck washing practices </a:t>
            </a:r>
            <a:r>
              <a:rPr lang="en-US" sz="2000" smtClean="0"/>
              <a:t>for savingsReuse </a:t>
            </a:r>
            <a:r>
              <a:rPr lang="en-US" sz="2000" dirty="0" smtClean="0"/>
              <a:t>of Permeate  from Reverse Osmosis plant of milk by disinfecting to use as potable water, CIP pre and intermediate rinsing instead of potable </a:t>
            </a:r>
            <a:r>
              <a:rPr lang="en-US" sz="2000" smtClean="0"/>
              <a:t>water use, cleaning </a:t>
            </a:r>
            <a:r>
              <a:rPr lang="en-US" sz="2000" dirty="0" smtClean="0"/>
              <a:t>of floors and walls of </a:t>
            </a:r>
            <a:r>
              <a:rPr lang="en-US" sz="2000" smtClean="0"/>
              <a:t>the building, external </a:t>
            </a:r>
            <a:r>
              <a:rPr lang="en-US" sz="2000" dirty="0" smtClean="0"/>
              <a:t>cleaning of milk </a:t>
            </a:r>
            <a:r>
              <a:rPr lang="en-US" sz="2000" smtClean="0"/>
              <a:t>transport vehicles and use as </a:t>
            </a:r>
            <a:r>
              <a:rPr lang="en-US" sz="2000" dirty="0" smtClean="0"/>
              <a:t>pump seal water.</a:t>
            </a:r>
          </a:p>
          <a:p>
            <a:pPr algn="just"/>
            <a:endParaRPr lang="en-US" sz="2000" b="1" dirty="0" smtClean="0"/>
          </a:p>
          <a:p>
            <a:pPr algn="just">
              <a:buNone/>
            </a:pPr>
            <a:endParaRPr lang="en-US" sz="2000" dirty="0" smtClean="0"/>
          </a:p>
          <a:p>
            <a:endParaRPr lang="en-US" sz="2000" dirty="0" smtClean="0"/>
          </a:p>
          <a:p>
            <a:endParaRPr lang="en-US" sz="2000" dirty="0" smtClean="0"/>
          </a:p>
          <a:p>
            <a:pPr algn="just">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b="1" dirty="0" smtClean="0"/>
              <a:t/>
            </a:r>
            <a:br>
              <a:rPr lang="en-US" sz="2000" b="1" dirty="0" smtClean="0"/>
            </a:br>
            <a:endParaRPr lang="en-US" sz="2000" dirty="0" smtClean="0"/>
          </a:p>
          <a:p>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endParaRPr lang="en-US" sz="2000" dirty="0" smtClean="0"/>
          </a:p>
          <a:p>
            <a:endParaRPr lang="en-US" sz="2000" dirty="0" smtClean="0"/>
          </a:p>
          <a:p>
            <a:pPr>
              <a:buNone/>
            </a:pP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Managing the water scarcity</a:t>
            </a:r>
            <a:endParaRPr lang="en-US" sz="2800" dirty="0"/>
          </a:p>
        </p:txBody>
      </p:sp>
      <p:sp>
        <p:nvSpPr>
          <p:cNvPr id="4" name="Content Placeholder 3"/>
          <p:cNvSpPr>
            <a:spLocks noGrp="1"/>
          </p:cNvSpPr>
          <p:nvPr>
            <p:ph idx="1"/>
          </p:nvPr>
        </p:nvSpPr>
        <p:spPr>
          <a:xfrm>
            <a:off x="304800" y="990600"/>
            <a:ext cx="8534400" cy="5562600"/>
          </a:xfrm>
        </p:spPr>
        <p:txBody>
          <a:bodyPr/>
          <a:lstStyle/>
          <a:p>
            <a:pPr algn="just"/>
            <a:r>
              <a:rPr lang="en-US" sz="2000" dirty="0" smtClean="0"/>
              <a:t>Installation of  a </a:t>
            </a:r>
            <a:r>
              <a:rPr lang="en-US" sz="2000" dirty="0" err="1" smtClean="0"/>
              <a:t>nanofiltration</a:t>
            </a:r>
            <a:r>
              <a:rPr lang="en-US" sz="2000" dirty="0" smtClean="0"/>
              <a:t> regeneration unit to continuously regenerate caustic CIP solution thereby only draining the </a:t>
            </a:r>
            <a:r>
              <a:rPr lang="en-US" sz="2000" dirty="0" err="1" smtClean="0"/>
              <a:t>retentate</a:t>
            </a:r>
            <a:r>
              <a:rPr lang="en-US" sz="2000" dirty="0" smtClean="0"/>
              <a:t> of the </a:t>
            </a:r>
            <a:r>
              <a:rPr lang="en-US" sz="2000" dirty="0" err="1" smtClean="0"/>
              <a:t>nanofiltration</a:t>
            </a:r>
            <a:r>
              <a:rPr lang="en-US" sz="2000" dirty="0" smtClean="0"/>
              <a:t>. </a:t>
            </a:r>
          </a:p>
          <a:p>
            <a:pPr algn="just"/>
            <a:r>
              <a:rPr lang="en-US" sz="2000" dirty="0" smtClean="0"/>
              <a:t>The consumption of chemicals for the caustic CIP system  and use of hot water will be reduced  for annual net savings.</a:t>
            </a:r>
          </a:p>
          <a:p>
            <a:pPr algn="just">
              <a:buNone/>
            </a:pPr>
            <a:endParaRPr lang="en-US" sz="2000" dirty="0" smtClean="0"/>
          </a:p>
          <a:p>
            <a:pPr algn="just"/>
            <a:r>
              <a:rPr lang="en-US" sz="2000" dirty="0" smtClean="0"/>
              <a:t> It is not advisable to drain the spent caustic solutions to reduce the load on Effluent treatment plant with the view of economic reasons.</a:t>
            </a:r>
          </a:p>
          <a:p>
            <a:pPr algn="just">
              <a:buNone/>
            </a:pPr>
            <a:endParaRPr lang="en-US" sz="2000" dirty="0" smtClean="0"/>
          </a:p>
          <a:p>
            <a:pPr algn="just">
              <a:buFont typeface="Arial" pitchFamily="34" charset="0"/>
              <a:buChar char="•"/>
            </a:pPr>
            <a:r>
              <a:rPr lang="en-US" sz="2000" dirty="0" smtClean="0"/>
              <a:t>In the past, abundant and inexpensive sources of water were taken for granted in the dairy processing industry and not much thought was given to economize its use. </a:t>
            </a:r>
          </a:p>
          <a:p>
            <a:pPr algn="just">
              <a:buFont typeface="Arial" pitchFamily="34" charset="0"/>
              <a:buChar char="•"/>
            </a:pPr>
            <a:endParaRPr lang="en-US" sz="2000" dirty="0" smtClean="0"/>
          </a:p>
          <a:p>
            <a:pPr algn="just">
              <a:buFont typeface="Arial" pitchFamily="34" charset="0"/>
              <a:buChar char="•"/>
            </a:pPr>
            <a:r>
              <a:rPr lang="en-US" sz="2000" dirty="0" smtClean="0"/>
              <a:t>Besides, indiscriminate use of water also results in excessive wastewater generation, which becomes a burden for the dairy in terms of treatment and disposal costs.</a:t>
            </a:r>
          </a:p>
          <a:p>
            <a:pPr>
              <a:buFont typeface="Arial" pitchFamily="34" charset="0"/>
              <a:buChar char="•"/>
            </a:pPr>
            <a:endParaRPr lang="en-US" sz="20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15152163</TotalTime>
  <Words>1207</Words>
  <Application>Microsoft Office PowerPoint</Application>
  <PresentationFormat>On-screen Show (4:3)</PresentationFormat>
  <Paragraphs>208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Water Management and Economics in Dairy Industry   </vt:lpstr>
      <vt:lpstr>Reasons of  Water Use Economization</vt:lpstr>
      <vt:lpstr>Important Pillars of water conservation and increasing water use efficiency</vt:lpstr>
      <vt:lpstr>Cost Economics of Effluent Treatment Plant of a Dairy handling 800 cu. m. per day</vt:lpstr>
      <vt:lpstr>Economic of ETP …contd.</vt:lpstr>
      <vt:lpstr>Economic of ETP …contd.</vt:lpstr>
      <vt:lpstr>Economic of ETP …contd.</vt:lpstr>
      <vt:lpstr>Identification of savings for water </vt:lpstr>
      <vt:lpstr>Managing the water scarcity</vt:lpstr>
      <vt:lpstr>AREAS OF WATER LOSS</vt:lpstr>
      <vt:lpstr>Areas of Water Losses and strategies to reduce consumption</vt:lpstr>
      <vt:lpstr>Areas of Water Losses</vt:lpstr>
      <vt:lpstr>Strategies to reduce water Consumption</vt:lpstr>
      <vt:lpstr>Strategies to reduce water Consumption</vt:lpstr>
      <vt:lpstr>Strategies to reduce water Consumption</vt:lpstr>
      <vt:lpstr>Reuse Water</vt:lpstr>
      <vt:lpstr>Requirements for hygienic reuse of process water</vt:lpstr>
      <vt:lpstr>Selection of optimum waste water treatment plants</vt:lpstr>
      <vt:lpstr>Slide 19</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203</cp:revision>
  <dcterms:created xsi:type="dcterms:W3CDTF">2007-11-06T10:48:03Z</dcterms:created>
  <dcterms:modified xsi:type="dcterms:W3CDTF">2020-04-25T08:26:21Z</dcterms:modified>
</cp:coreProperties>
</file>