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90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8A18-DA1B-4EDF-B76C-4143CAE69D1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C638-DEDF-4F54-9E56-C34A1B49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F4278-F963-40B9-9D03-5E77ABBB5A7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6E8AE-82C5-4D02-8593-8D500E2776A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3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0DD1AA-EC15-42F4-A17A-A82B14277FF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6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8EFBA-09AB-40BD-B6D7-A4372D22D6D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307EA-2A49-4D0C-A59F-1C518810DC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1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E48C46-CC1B-41BB-B95C-B2DB5C5CAD5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6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DBFB8-7B43-44DD-98FE-1395B73E26E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5F9F01-A249-4220-AA68-EAAF4169EA1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8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75AEF-8A51-4C55-AFA8-9FD2803182E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5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8B937-5A31-47B7-9A0A-47ECCB4AD24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CFA26-04D2-410C-8F8F-3CBA880518F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0C638-DEDF-4F54-9E56-C34A1B499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1597A3-542B-40A4-9BDF-DED065FC4BC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30501-FA58-450E-84F1-E7FEB74929F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47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E5E646-6FAE-4ADC-8FC4-0C143E88FFA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30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93B75-6A5D-430B-A8B3-074B1AEFAF9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2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E8B71B-90EA-4410-891F-2C230E595C4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257A1-DD4C-4913-8C43-11BB82BE4C9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EAA02-3C5B-452C-9E27-90F2D34B268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22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D08355-1CD7-4EBB-82ED-C443370641F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9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379BC1-E9AF-43EE-93E1-8FE16B15EE9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4A0B1E-77A0-41CC-AB3B-43798D6F802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0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565A4-4839-48B5-845B-6B34CB9A979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5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FCD80-E239-4502-830F-4CC8E3C6CCA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0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912EC-C447-4E45-9C3F-2C278851E2C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7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3CDAC-A06F-4C4C-8036-463B89886A4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8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C638C-64B4-48EF-8788-0076FBF5FCE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9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01B62-F323-46FF-B5DD-DED3C54DD6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71A6-644B-4804-8B6F-FF03A58FBDCE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sai.gov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2291"/>
            <a:ext cx="10515600" cy="89946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Sources and quality of water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52400" y="2168094"/>
            <a:ext cx="7059946" cy="4031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Water cycle:</a:t>
            </a:r>
            <a:r>
              <a:rPr lang="en-US" altLang="en-US" sz="2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Ground water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Evaporation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Run off	Streams, rivers 	       Sea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Uptake by vegetation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94735" y="1620256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“Prime” source but not important in our country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5181600" y="914400"/>
            <a:ext cx="118494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Rain</a:t>
            </a: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2358081" y="5035378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>
            <a:off x="5754559" y="5051853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6" name="Picture 4" descr="Image result for characteristics of ra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10" y="2168094"/>
            <a:ext cx="4591536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59343" y="1653500"/>
            <a:ext cx="6486904" cy="332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Purest H</a:t>
            </a:r>
            <a:r>
              <a:rPr lang="en-US" altLang="en-US" sz="24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 nature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Physically: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clear, bright, sparkling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Chemically: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soft with traces of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dissolved solid (0.0005%)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1" indent="-461963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Bacteriologically: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from pathogens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104122" y="1074063"/>
            <a:ext cx="5999528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Characteristics of Rain Water 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59343" y="5294716"/>
            <a:ext cx="6486904" cy="1341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Impurities: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 particles: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Dust, shoot, microbes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N, O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098" name="Picture 2" descr="Image result for characteristics of ra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86" y="1653500"/>
            <a:ext cx="5280455" cy="49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588475" y="1881960"/>
            <a:ext cx="5363199" cy="4204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rain water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Majority of Indian cities use it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probability of contamination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Organic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Viral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2269161" y="685290"/>
            <a:ext cx="3094038" cy="57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Surface  water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42" y="1881960"/>
            <a:ext cx="5890625" cy="42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3199" y="514274"/>
            <a:ext cx="4658987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Impounding reservoir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Rivers, Streams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Tanks, Ponds, Lakes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" y="1454871"/>
            <a:ext cx="7785979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lakes generally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work or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massonary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storage of large quantity of surface water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Dams across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Mountain streams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3488602" y="325171"/>
            <a:ext cx="4491038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Impounding reservoir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92847" y="4243897"/>
            <a:ext cx="7532831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Disadvantages: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Longer storage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Growth of algae and other microscopic organisms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Bad taste </a:t>
            </a:r>
            <a:r>
              <a:rPr lang="en-US" altLang="en-US" sz="2400" b="1" dirty="0" err="1"/>
              <a:t>odour</a:t>
            </a:r>
            <a:endParaRPr lang="en-US" altLang="en-US" sz="2400" b="1" dirty="0"/>
          </a:p>
        </p:txBody>
      </p:sp>
      <p:sp>
        <p:nvSpPr>
          <p:cNvPr id="67589" name="AutoShape 7"/>
          <p:cNvSpPr>
            <a:spLocks noChangeArrowheads="1"/>
          </p:cNvSpPr>
          <p:nvPr/>
        </p:nvSpPr>
        <p:spPr bwMode="auto">
          <a:xfrm>
            <a:off x="3247095" y="5035165"/>
            <a:ext cx="241507" cy="44459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AutoShape 8"/>
          <p:cNvSpPr>
            <a:spLocks noChangeArrowheads="1"/>
          </p:cNvSpPr>
          <p:nvPr/>
        </p:nvSpPr>
        <p:spPr bwMode="auto">
          <a:xfrm>
            <a:off x="3271894" y="5785164"/>
            <a:ext cx="191908" cy="461649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80" y="1584356"/>
            <a:ext cx="4137434" cy="49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845964" y="1159831"/>
            <a:ext cx="5017720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09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609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9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fairly good quality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clear and palatable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rain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 purity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soft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free of pathogens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6430444" y="1159831"/>
            <a:ext cx="5278048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From Catchment areas   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habitation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Animal husbandry grazing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 animals</a:t>
            </a: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2092104" y="4051976"/>
            <a:ext cx="8915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The belief that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 from mountain streams are pure,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is not always true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230958" y="1621654"/>
            <a:ext cx="6486713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Dependable H</a:t>
            </a:r>
            <a:r>
              <a:rPr lang="en-US" altLang="en-US" sz="28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supply of source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Grossly polluted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Unfit for drinking without treatment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4593163" y="462975"/>
            <a:ext cx="267677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Rivers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130522" y="3176212"/>
            <a:ext cx="6587149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Turbid during rainy season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dissolved and suspended impurities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 counts may be very high</a:t>
            </a:r>
          </a:p>
        </p:txBody>
      </p:sp>
      <p:pic>
        <p:nvPicPr>
          <p:cNvPr id="8194" name="Picture 2" descr="Image result for River 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1" y="1621654"/>
            <a:ext cx="5305331" cy="38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94570" y="1208128"/>
            <a:ext cx="5075238" cy="509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hlink"/>
                </a:solidFill>
              </a:rPr>
              <a:t>Direct connection between</a:t>
            </a:r>
            <a:r>
              <a:rPr lang="en-US" altLang="en-US" sz="2800" b="1" dirty="0"/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hlink"/>
                </a:solidFill>
              </a:rPr>
              <a:t>Customs/Habits:</a:t>
            </a:r>
            <a:r>
              <a:rPr lang="en-US" altLang="en-US" sz="2800" b="1" dirty="0"/>
              <a:t> 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/>
              <a:t> Bathing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>
                <a:solidFill>
                  <a:srgbClr val="CCCC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Washing </a:t>
            </a: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/>
              <a:t>Cloths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en-US" altLang="en-US" sz="2800" b="1" dirty="0"/>
              <a:t>		  </a:t>
            </a:r>
            <a:r>
              <a:rPr lang="en-US" alt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/>
              <a:t>Animals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Disposal of dead</a:t>
            </a: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4863975" y="623353"/>
            <a:ext cx="214353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Impurities</a:t>
            </a: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3106795" y="1875576"/>
            <a:ext cx="50292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Alimentary canal and mouth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of people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3676461" y="3094037"/>
            <a:ext cx="4648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living up and downstream</a:t>
            </a:r>
          </a:p>
        </p:txBody>
      </p:sp>
      <p:sp>
        <p:nvSpPr>
          <p:cNvPr id="86022" name="AutoShape 9"/>
          <p:cNvSpPr>
            <a:spLocks noChangeArrowheads="1"/>
          </p:cNvSpPr>
          <p:nvPr/>
        </p:nvSpPr>
        <p:spPr bwMode="auto">
          <a:xfrm rot="4657155">
            <a:off x="9048377" y="1333089"/>
            <a:ext cx="1109567" cy="2760633"/>
          </a:xfrm>
          <a:prstGeom prst="curvedDownArrow">
            <a:avLst>
              <a:gd name="adj1" fmla="val 20000"/>
              <a:gd name="adj2" fmla="val 40000"/>
              <a:gd name="adj3" fmla="val 38606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  <p:pic>
        <p:nvPicPr>
          <p:cNvPr id="9218" name="Picture 2" descr="Image result for bathing washing in r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08" y="3551237"/>
            <a:ext cx="6717392" cy="29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3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553016" y="1763164"/>
            <a:ext cx="2743200" cy="388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CC00CC"/>
                </a:solidFill>
              </a:rPr>
              <a:t>Dilution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Sedimentation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Aeration  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Oxidation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Plant life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Animal life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Sunlight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3296216" y="968721"/>
            <a:ext cx="3903663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Natural purification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80" y="1763164"/>
            <a:ext cx="7568696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557542" y="1803748"/>
            <a:ext cx="6860404" cy="2445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source of water in many villages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excavations to store ground H</a:t>
            </a:r>
            <a:r>
              <a:rPr lang="en-US" altLang="en-US" sz="2400" b="1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Receives contaminants of all types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amount of silt and colloidal matter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Older tanks may have vegetation (aquatic plants)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5172076" y="563564"/>
            <a:ext cx="2173443" cy="57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Tanks</a:t>
            </a: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2133600" y="4876800"/>
            <a:ext cx="80010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Liable to unlimited possibility of contamination</a:t>
            </a:r>
          </a:p>
        </p:txBody>
      </p:sp>
      <p:sp>
        <p:nvSpPr>
          <p:cNvPr id="98309" name="Oval 9"/>
          <p:cNvSpPr>
            <a:spLocks noChangeArrowheads="1"/>
          </p:cNvSpPr>
          <p:nvPr/>
        </p:nvSpPr>
        <p:spPr bwMode="auto">
          <a:xfrm>
            <a:off x="4114800" y="5410200"/>
            <a:ext cx="4038600" cy="6858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Highly Dangerous</a:t>
            </a:r>
          </a:p>
        </p:txBody>
      </p:sp>
      <p:pic>
        <p:nvPicPr>
          <p:cNvPr id="6146" name="Picture 2" descr="Image result for tanks 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82" y="1638677"/>
            <a:ext cx="4703118" cy="29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316872" y="2030641"/>
            <a:ext cx="6503703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purification 		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 adequate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Elevated edges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Fencing: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check animal access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Platform: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take out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Restricted entry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Weed removal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Cleaning: Specially at the end of dry season</a:t>
            </a:r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616450" y="685800"/>
            <a:ext cx="295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Improvements</a:t>
            </a:r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61048" y="5330970"/>
            <a:ext cx="8991600" cy="1056238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Even then, pollution prevention remains a practical problem </a:t>
            </a:r>
          </a:p>
        </p:txBody>
      </p:sp>
      <p:sp>
        <p:nvSpPr>
          <p:cNvPr id="104453" name="AutoShape 7"/>
          <p:cNvSpPr>
            <a:spLocks noChangeArrowheads="1"/>
          </p:cNvSpPr>
          <p:nvPr/>
        </p:nvSpPr>
        <p:spPr bwMode="auto">
          <a:xfrm>
            <a:off x="3854450" y="225431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8" y="1926256"/>
            <a:ext cx="4604898" cy="2743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4648200" y="685800"/>
            <a:ext cx="2514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00"/>
                </a:solidFill>
                <a:latin typeface="Times New Roman" panose="02020603050405020304" pitchFamily="18" charset="0"/>
              </a:rPr>
              <a:t>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8" y="1825625"/>
            <a:ext cx="11759798" cy="489568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and sanitation scheme: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health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most effective and permanent way to improve human health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safe community water supply there can not be a status of positive health</a:t>
            </a:r>
          </a:p>
          <a:p>
            <a:pPr algn="just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supply of safe water, there is drastic decline in disease burden of community</a:t>
            </a:r>
          </a:p>
          <a:p>
            <a:pPr algn="just"/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safe community water supply is one of the MOST effective &amp; permanent health technologies to improve and maintain public health</a:t>
            </a:r>
          </a:p>
          <a:p>
            <a:pPr algn="just"/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7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262551" y="1702306"/>
            <a:ext cx="6587124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Plentiful source	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Limitations: 3.5% salts in solution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Off shore water of Ocean &amp; sea have salt conc.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30000 to 36000mg/lit of dissolved solid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19000 mg/lit of chloride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10600mg/lit of Na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1270 mg/lit of Mg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Tx/>
              <a:buNone/>
            </a:pPr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4616449" y="685800"/>
            <a:ext cx="3151423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Sea Water</a:t>
            </a:r>
          </a:p>
        </p:txBody>
      </p:sp>
      <p:sp>
        <p:nvSpPr>
          <p:cNvPr id="106500" name="Oval 6"/>
          <p:cNvSpPr>
            <a:spLocks noChangeArrowheads="1"/>
          </p:cNvSpPr>
          <p:nvPr/>
        </p:nvSpPr>
        <p:spPr bwMode="auto">
          <a:xfrm>
            <a:off x="1600200" y="5181600"/>
            <a:ext cx="899160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Desalting and Demineralization--- Heavy expenditure</a:t>
            </a:r>
          </a:p>
        </p:txBody>
      </p:sp>
      <p:pic>
        <p:nvPicPr>
          <p:cNvPr id="1026" name="Picture 2" descr="Image result for Sea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4" y="1702306"/>
            <a:ext cx="488887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389300" y="1807150"/>
            <a:ext cx="4475163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Superior to surface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</a:t>
            </a:r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4114801" y="411164"/>
            <a:ext cx="3922713" cy="5794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Ground water</a:t>
            </a:r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89300" y="1264444"/>
            <a:ext cx="5294313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Cheapest and most practical</a:t>
            </a:r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661279" y="3175551"/>
            <a:ext cx="5320420" cy="2492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Likely to be free of </a:t>
            </a:r>
            <a:r>
              <a:rPr lang="en-US" altLang="en-US" sz="2400" b="1" dirty="0">
                <a:solidFill>
                  <a:srgbClr val="FF3300"/>
                </a:solidFill>
              </a:rPr>
              <a:t>pathogenic agents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Usually requires no treatment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Assured supply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Less amenable </a:t>
            </a:r>
            <a:r>
              <a:rPr lang="en-US" altLang="en-US" sz="2400" b="1" dirty="0">
                <a:solidFill>
                  <a:srgbClr val="FF3300"/>
                </a:solidFill>
              </a:rPr>
              <a:t>to contamination</a:t>
            </a:r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2590800" y="2667001"/>
            <a:ext cx="2205038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6095999" y="3159592"/>
            <a:ext cx="4387913" cy="193899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High in mineral content: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	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	</a:t>
            </a:r>
            <a:r>
              <a:rPr lang="en-US" altLang="en-US" sz="2400" b="1" dirty="0">
                <a:solidFill>
                  <a:schemeClr val="hlink"/>
                </a:solidFill>
              </a:rPr>
              <a:t>Hardness Mg/Ca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Requires pumping </a:t>
            </a:r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6324600" y="2639842"/>
            <a:ext cx="2700338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120841" name="AutoShape 12"/>
          <p:cNvSpPr>
            <a:spLocks noChangeArrowheads="1"/>
          </p:cNvSpPr>
          <p:nvPr/>
        </p:nvSpPr>
        <p:spPr bwMode="auto">
          <a:xfrm rot="10800000">
            <a:off x="9583093" y="3592717"/>
            <a:ext cx="609600" cy="609600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9683778 h 21600"/>
              <a:gd name="T4" fmla="*/ 2578241 w 21600"/>
              <a:gd name="T5" fmla="*/ 17204267 h 21600"/>
              <a:gd name="T6" fmla="*/ 17204267 w 21600"/>
              <a:gd name="T7" fmla="*/ 48418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56075" y="990601"/>
            <a:ext cx="3054036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Shallow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Deep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Springs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Oval 11"/>
          <p:cNvSpPr>
            <a:spLocks noChangeArrowheads="1"/>
          </p:cNvSpPr>
          <p:nvPr/>
        </p:nvSpPr>
        <p:spPr bwMode="auto">
          <a:xfrm>
            <a:off x="2590800" y="1066800"/>
            <a:ext cx="7543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CC"/>
              </a:solidFill>
            </a:endParaRPr>
          </a:p>
        </p:txBody>
      </p:sp>
      <p:sp>
        <p:nvSpPr>
          <p:cNvPr id="153610" name="Rectangle 12"/>
          <p:cNvSpPr>
            <a:spLocks noChangeArrowheads="1"/>
          </p:cNvSpPr>
          <p:nvPr/>
        </p:nvSpPr>
        <p:spPr bwMode="auto">
          <a:xfrm>
            <a:off x="4343401" y="1143001"/>
            <a:ext cx="296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source of H</a:t>
            </a:r>
            <a:r>
              <a:rPr lang="en-US" altLang="en-US" sz="2800" b="1" baseline="-25000">
                <a:solidFill>
                  <a:srgbClr val="CC00CC"/>
                </a:solidFill>
              </a:rPr>
              <a:t>2</a:t>
            </a:r>
            <a:r>
              <a:rPr lang="en-US" altLang="en-US" sz="2800" b="1">
                <a:solidFill>
                  <a:srgbClr val="CC00CC"/>
                </a:solidFill>
              </a:rPr>
              <a:t>O in</a:t>
            </a:r>
          </a:p>
        </p:txBody>
      </p:sp>
      <p:sp>
        <p:nvSpPr>
          <p:cNvPr id="153611" name="Rectangle 13"/>
          <p:cNvSpPr>
            <a:spLocks noChangeArrowheads="1"/>
          </p:cNvSpPr>
          <p:nvPr/>
        </p:nvSpPr>
        <p:spPr bwMode="auto">
          <a:xfrm>
            <a:off x="7239000" y="1157288"/>
            <a:ext cx="263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Indian villages</a:t>
            </a:r>
          </a:p>
        </p:txBody>
      </p:sp>
      <p:sp>
        <p:nvSpPr>
          <p:cNvPr id="153612" name="Rectangle 14"/>
          <p:cNvSpPr>
            <a:spLocks noChangeArrowheads="1"/>
          </p:cNvSpPr>
          <p:nvPr/>
        </p:nvSpPr>
        <p:spPr bwMode="auto">
          <a:xfrm>
            <a:off x="2971801" y="1143001"/>
            <a:ext cx="1508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Primary</a:t>
            </a:r>
          </a:p>
        </p:txBody>
      </p:sp>
      <p:sp>
        <p:nvSpPr>
          <p:cNvPr id="153613" name="Rectangle 15"/>
          <p:cNvSpPr>
            <a:spLocks noChangeArrowheads="1"/>
          </p:cNvSpPr>
          <p:nvPr/>
        </p:nvSpPr>
        <p:spPr bwMode="auto">
          <a:xfrm>
            <a:off x="5486400" y="381000"/>
            <a:ext cx="124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Wells</a:t>
            </a:r>
          </a:p>
        </p:txBody>
      </p:sp>
      <p:sp>
        <p:nvSpPr>
          <p:cNvPr id="153614" name="Rectangle 16"/>
          <p:cNvSpPr>
            <a:spLocks noChangeArrowheads="1"/>
          </p:cNvSpPr>
          <p:nvPr/>
        </p:nvSpPr>
        <p:spPr bwMode="auto">
          <a:xfrm>
            <a:off x="2508250" y="1828800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Shallow well</a:t>
            </a:r>
          </a:p>
        </p:txBody>
      </p:sp>
      <p:sp>
        <p:nvSpPr>
          <p:cNvPr id="153615" name="Rectangle 17"/>
          <p:cNvSpPr>
            <a:spLocks noChangeArrowheads="1"/>
          </p:cNvSpPr>
          <p:nvPr/>
        </p:nvSpPr>
        <p:spPr bwMode="auto">
          <a:xfrm>
            <a:off x="8179825" y="1966120"/>
            <a:ext cx="2168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</a:rPr>
              <a:t>Deep well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592" y="2454276"/>
            <a:ext cx="4671588" cy="440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54182" y="46037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Chem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325581" y="3992047"/>
            <a:ext cx="104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Quality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363299" y="35052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</a:rPr>
              <a:t>Above first impervious layer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087581" y="3048000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Taps 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O From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687657" y="2498725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Definition: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849582" y="4648200"/>
            <a:ext cx="253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</a:rPr>
              <a:t>Moderately hard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617682" y="5334000"/>
            <a:ext cx="377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Bact:</a:t>
            </a:r>
            <a:r>
              <a:rPr lang="en-US" altLang="en-US" sz="2400" b="1"/>
              <a:t>    Grossly polluted 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554182" y="5867400"/>
            <a:ext cx="449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Yield:</a:t>
            </a:r>
            <a:r>
              <a:rPr lang="en-US" altLang="en-US" sz="2400" b="1"/>
              <a:t>    </a:t>
            </a:r>
            <a:r>
              <a:rPr lang="en-US" altLang="en-US" sz="2400" b="1">
                <a:solidFill>
                  <a:srgbClr val="FF6600"/>
                </a:solidFill>
              </a:rPr>
              <a:t>Dries during summer</a:t>
            </a:r>
            <a:r>
              <a:rPr lang="en-US" altLang="en-US" sz="2400" b="1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8741" y="2514600"/>
            <a:ext cx="4497902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305676" y="52578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Purer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898741" y="3448616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</a:rPr>
              <a:t>Below first impervious layer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7086601" y="46482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</a:rPr>
              <a:t>Much hard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858000" y="586740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</a:rPr>
              <a:t>Continuous supply 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8179825" y="2576515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Definition: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7796213" y="3033906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Taps 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O From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915015" y="4064040"/>
            <a:ext cx="104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Quality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3810000" y="3459164"/>
            <a:ext cx="1467068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Latrines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Urinals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Drains</a:t>
            </a:r>
          </a:p>
        </p:txBody>
      </p:sp>
      <p:sp>
        <p:nvSpPr>
          <p:cNvPr id="161795" name="Rectangle 5"/>
          <p:cNvSpPr>
            <a:spLocks noChangeArrowheads="1"/>
          </p:cNvSpPr>
          <p:nvPr/>
        </p:nvSpPr>
        <p:spPr bwMode="auto">
          <a:xfrm>
            <a:off x="5867400" y="3460751"/>
            <a:ext cx="279916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Cesspools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Soakage pits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Manure collection</a:t>
            </a:r>
          </a:p>
        </p:txBody>
      </p:sp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1981200" y="2392363"/>
            <a:ext cx="8332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Potential health hazards since liable to pollution</a:t>
            </a:r>
          </a:p>
        </p:txBody>
      </p:sp>
      <p:sp>
        <p:nvSpPr>
          <p:cNvPr id="161797" name="Oval 7"/>
          <p:cNvSpPr>
            <a:spLocks noChangeArrowheads="1"/>
          </p:cNvSpPr>
          <p:nvPr/>
        </p:nvSpPr>
        <p:spPr bwMode="auto">
          <a:xfrm>
            <a:off x="1524000" y="914401"/>
            <a:ext cx="9144000" cy="9318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66"/>
                </a:solidFill>
              </a:rPr>
              <a:t>Indian wells are Mostly shallow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Line 4"/>
          <p:cNvSpPr>
            <a:spLocks noChangeShapeType="1"/>
          </p:cNvSpPr>
          <p:nvPr/>
        </p:nvSpPr>
        <p:spPr bwMode="auto">
          <a:xfrm>
            <a:off x="3505200" y="1524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3" name="Line 5"/>
          <p:cNvSpPr>
            <a:spLocks noChangeShapeType="1"/>
          </p:cNvSpPr>
          <p:nvPr/>
        </p:nvSpPr>
        <p:spPr bwMode="auto">
          <a:xfrm>
            <a:off x="4343400" y="1524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4" name="Line 6"/>
          <p:cNvSpPr>
            <a:spLocks noChangeShapeType="1"/>
          </p:cNvSpPr>
          <p:nvPr/>
        </p:nvSpPr>
        <p:spPr bwMode="auto">
          <a:xfrm>
            <a:off x="6934200" y="1524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5" name="Line 7"/>
          <p:cNvSpPr>
            <a:spLocks noChangeShapeType="1"/>
          </p:cNvSpPr>
          <p:nvPr/>
        </p:nvSpPr>
        <p:spPr bwMode="auto">
          <a:xfrm>
            <a:off x="8382000" y="1524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6" name="Line 8"/>
          <p:cNvSpPr>
            <a:spLocks noChangeShapeType="1"/>
          </p:cNvSpPr>
          <p:nvPr/>
        </p:nvSpPr>
        <p:spPr bwMode="auto">
          <a:xfrm>
            <a:off x="1981200" y="1828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7" name="Line 9"/>
          <p:cNvSpPr>
            <a:spLocks noChangeShapeType="1"/>
          </p:cNvSpPr>
          <p:nvPr/>
        </p:nvSpPr>
        <p:spPr bwMode="auto">
          <a:xfrm flipV="1">
            <a:off x="2895600" y="1905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Line 10"/>
          <p:cNvSpPr>
            <a:spLocks noChangeShapeType="1"/>
          </p:cNvSpPr>
          <p:nvPr/>
        </p:nvSpPr>
        <p:spPr bwMode="auto">
          <a:xfrm>
            <a:off x="4343400" y="190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9" name="Line 11"/>
          <p:cNvSpPr>
            <a:spLocks noChangeShapeType="1"/>
          </p:cNvSpPr>
          <p:nvPr/>
        </p:nvSpPr>
        <p:spPr bwMode="auto">
          <a:xfrm flipV="1">
            <a:off x="5257800" y="1981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Line 12"/>
          <p:cNvSpPr>
            <a:spLocks noChangeShapeType="1"/>
          </p:cNvSpPr>
          <p:nvPr/>
        </p:nvSpPr>
        <p:spPr bwMode="auto">
          <a:xfrm>
            <a:off x="5715000" y="1981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Line 13"/>
          <p:cNvSpPr>
            <a:spLocks noChangeShapeType="1"/>
          </p:cNvSpPr>
          <p:nvPr/>
        </p:nvSpPr>
        <p:spPr bwMode="auto">
          <a:xfrm flipV="1">
            <a:off x="66294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Line 14"/>
          <p:cNvSpPr>
            <a:spLocks noChangeShapeType="1"/>
          </p:cNvSpPr>
          <p:nvPr/>
        </p:nvSpPr>
        <p:spPr bwMode="auto">
          <a:xfrm>
            <a:off x="8382000" y="2133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Line 15"/>
          <p:cNvSpPr>
            <a:spLocks noChangeShapeType="1"/>
          </p:cNvSpPr>
          <p:nvPr/>
        </p:nvSpPr>
        <p:spPr bwMode="auto">
          <a:xfrm flipV="1">
            <a:off x="8915400" y="1981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4" name="Line 16"/>
          <p:cNvSpPr>
            <a:spLocks noChangeShapeType="1"/>
          </p:cNvSpPr>
          <p:nvPr/>
        </p:nvSpPr>
        <p:spPr bwMode="auto">
          <a:xfrm>
            <a:off x="1981200" y="3505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5" name="Line 17"/>
          <p:cNvSpPr>
            <a:spLocks noChangeShapeType="1"/>
          </p:cNvSpPr>
          <p:nvPr/>
        </p:nvSpPr>
        <p:spPr bwMode="auto">
          <a:xfrm flipV="1">
            <a:off x="2895600" y="3581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Line 18"/>
          <p:cNvSpPr>
            <a:spLocks noChangeShapeType="1"/>
          </p:cNvSpPr>
          <p:nvPr/>
        </p:nvSpPr>
        <p:spPr bwMode="auto">
          <a:xfrm>
            <a:off x="4343400" y="3581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Line 19"/>
          <p:cNvSpPr>
            <a:spLocks noChangeShapeType="1"/>
          </p:cNvSpPr>
          <p:nvPr/>
        </p:nvSpPr>
        <p:spPr bwMode="auto">
          <a:xfrm flipV="1">
            <a:off x="5257800" y="3657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Line 20"/>
          <p:cNvSpPr>
            <a:spLocks noChangeShapeType="1"/>
          </p:cNvSpPr>
          <p:nvPr/>
        </p:nvSpPr>
        <p:spPr bwMode="auto">
          <a:xfrm>
            <a:off x="5715000" y="3657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21"/>
          <p:cNvSpPr>
            <a:spLocks noChangeShapeType="1"/>
          </p:cNvSpPr>
          <p:nvPr/>
        </p:nvSpPr>
        <p:spPr bwMode="auto">
          <a:xfrm flipV="1">
            <a:off x="66294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Line 22"/>
          <p:cNvSpPr>
            <a:spLocks noChangeShapeType="1"/>
          </p:cNvSpPr>
          <p:nvPr/>
        </p:nvSpPr>
        <p:spPr bwMode="auto">
          <a:xfrm>
            <a:off x="8382000" y="3733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Line 23"/>
          <p:cNvSpPr>
            <a:spLocks noChangeShapeType="1"/>
          </p:cNvSpPr>
          <p:nvPr/>
        </p:nvSpPr>
        <p:spPr bwMode="auto">
          <a:xfrm flipV="1">
            <a:off x="8915400" y="3657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2" name="Line 24"/>
          <p:cNvSpPr>
            <a:spLocks noChangeShapeType="1"/>
          </p:cNvSpPr>
          <p:nvPr/>
        </p:nvSpPr>
        <p:spPr bwMode="auto">
          <a:xfrm flipV="1">
            <a:off x="35052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3" name="Line 25"/>
          <p:cNvSpPr>
            <a:spLocks noChangeShapeType="1"/>
          </p:cNvSpPr>
          <p:nvPr/>
        </p:nvSpPr>
        <p:spPr bwMode="auto">
          <a:xfrm>
            <a:off x="1981200" y="4191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4" name="Line 26"/>
          <p:cNvSpPr>
            <a:spLocks noChangeShapeType="1"/>
          </p:cNvSpPr>
          <p:nvPr/>
        </p:nvSpPr>
        <p:spPr bwMode="auto">
          <a:xfrm flipV="1">
            <a:off x="2895600" y="4267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5" name="Line 27"/>
          <p:cNvSpPr>
            <a:spLocks noChangeShapeType="1"/>
          </p:cNvSpPr>
          <p:nvPr/>
        </p:nvSpPr>
        <p:spPr bwMode="auto">
          <a:xfrm>
            <a:off x="4343400" y="4267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6" name="Line 28"/>
          <p:cNvSpPr>
            <a:spLocks noChangeShapeType="1"/>
          </p:cNvSpPr>
          <p:nvPr/>
        </p:nvSpPr>
        <p:spPr bwMode="auto">
          <a:xfrm flipV="1">
            <a:off x="5257800" y="4343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7" name="Line 29"/>
          <p:cNvSpPr>
            <a:spLocks noChangeShapeType="1"/>
          </p:cNvSpPr>
          <p:nvPr/>
        </p:nvSpPr>
        <p:spPr bwMode="auto">
          <a:xfrm>
            <a:off x="5715000" y="4343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8" name="Line 30"/>
          <p:cNvSpPr>
            <a:spLocks noChangeShapeType="1"/>
          </p:cNvSpPr>
          <p:nvPr/>
        </p:nvSpPr>
        <p:spPr bwMode="auto">
          <a:xfrm flipV="1">
            <a:off x="66294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9" name="Line 31"/>
          <p:cNvSpPr>
            <a:spLocks noChangeShapeType="1"/>
          </p:cNvSpPr>
          <p:nvPr/>
        </p:nvSpPr>
        <p:spPr bwMode="auto">
          <a:xfrm>
            <a:off x="8382000" y="4419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0" name="Line 32"/>
          <p:cNvSpPr>
            <a:spLocks noChangeShapeType="1"/>
          </p:cNvSpPr>
          <p:nvPr/>
        </p:nvSpPr>
        <p:spPr bwMode="auto">
          <a:xfrm flipV="1">
            <a:off x="8915400" y="4343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1" name="Line 33"/>
          <p:cNvSpPr>
            <a:spLocks noChangeShapeType="1"/>
          </p:cNvSpPr>
          <p:nvPr/>
        </p:nvSpPr>
        <p:spPr bwMode="auto">
          <a:xfrm flipV="1">
            <a:off x="35052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2" name="Line 34"/>
          <p:cNvSpPr>
            <a:spLocks noChangeShapeType="1"/>
          </p:cNvSpPr>
          <p:nvPr/>
        </p:nvSpPr>
        <p:spPr bwMode="auto">
          <a:xfrm>
            <a:off x="1981200" y="4876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3" name="Line 35"/>
          <p:cNvSpPr>
            <a:spLocks noChangeShapeType="1"/>
          </p:cNvSpPr>
          <p:nvPr/>
        </p:nvSpPr>
        <p:spPr bwMode="auto">
          <a:xfrm flipV="1">
            <a:off x="28956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4" name="Line 36"/>
          <p:cNvSpPr>
            <a:spLocks noChangeShapeType="1"/>
          </p:cNvSpPr>
          <p:nvPr/>
        </p:nvSpPr>
        <p:spPr bwMode="auto">
          <a:xfrm>
            <a:off x="4343400" y="4953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5" name="Line 37"/>
          <p:cNvSpPr>
            <a:spLocks noChangeShapeType="1"/>
          </p:cNvSpPr>
          <p:nvPr/>
        </p:nvSpPr>
        <p:spPr bwMode="auto">
          <a:xfrm flipV="1">
            <a:off x="5257800" y="5029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6" name="Line 38"/>
          <p:cNvSpPr>
            <a:spLocks noChangeShapeType="1"/>
          </p:cNvSpPr>
          <p:nvPr/>
        </p:nvSpPr>
        <p:spPr bwMode="auto">
          <a:xfrm>
            <a:off x="5715000" y="5029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7" name="Line 39"/>
          <p:cNvSpPr>
            <a:spLocks noChangeShapeType="1"/>
          </p:cNvSpPr>
          <p:nvPr/>
        </p:nvSpPr>
        <p:spPr bwMode="auto">
          <a:xfrm flipV="1">
            <a:off x="6629400" y="50292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8" name="Line 40"/>
          <p:cNvSpPr>
            <a:spLocks noChangeShapeType="1"/>
          </p:cNvSpPr>
          <p:nvPr/>
        </p:nvSpPr>
        <p:spPr bwMode="auto">
          <a:xfrm>
            <a:off x="8382000" y="5105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9" name="Line 41"/>
          <p:cNvSpPr>
            <a:spLocks noChangeShapeType="1"/>
          </p:cNvSpPr>
          <p:nvPr/>
        </p:nvSpPr>
        <p:spPr bwMode="auto">
          <a:xfrm flipV="1">
            <a:off x="8915400" y="5029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0" name="Line 42"/>
          <p:cNvSpPr>
            <a:spLocks noChangeShapeType="1"/>
          </p:cNvSpPr>
          <p:nvPr/>
        </p:nvSpPr>
        <p:spPr bwMode="auto">
          <a:xfrm flipV="1">
            <a:off x="35052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1" name="Line 43"/>
          <p:cNvSpPr>
            <a:spLocks noChangeShapeType="1"/>
          </p:cNvSpPr>
          <p:nvPr/>
        </p:nvSpPr>
        <p:spPr bwMode="auto">
          <a:xfrm>
            <a:off x="7772400" y="5029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2" name="Line 44"/>
          <p:cNvSpPr>
            <a:spLocks noChangeShapeType="1"/>
          </p:cNvSpPr>
          <p:nvPr/>
        </p:nvSpPr>
        <p:spPr bwMode="auto">
          <a:xfrm>
            <a:off x="1981200" y="5562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3" name="Line 45"/>
          <p:cNvSpPr>
            <a:spLocks noChangeShapeType="1"/>
          </p:cNvSpPr>
          <p:nvPr/>
        </p:nvSpPr>
        <p:spPr bwMode="auto">
          <a:xfrm flipV="1">
            <a:off x="2895600" y="5638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4" name="Line 46"/>
          <p:cNvSpPr>
            <a:spLocks noChangeShapeType="1"/>
          </p:cNvSpPr>
          <p:nvPr/>
        </p:nvSpPr>
        <p:spPr bwMode="auto">
          <a:xfrm>
            <a:off x="4343400" y="5638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5" name="Line 47"/>
          <p:cNvSpPr>
            <a:spLocks noChangeShapeType="1"/>
          </p:cNvSpPr>
          <p:nvPr/>
        </p:nvSpPr>
        <p:spPr bwMode="auto">
          <a:xfrm flipV="1">
            <a:off x="5257800" y="5715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6" name="Line 48"/>
          <p:cNvSpPr>
            <a:spLocks noChangeShapeType="1"/>
          </p:cNvSpPr>
          <p:nvPr/>
        </p:nvSpPr>
        <p:spPr bwMode="auto">
          <a:xfrm>
            <a:off x="5715000" y="571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7" name="Line 49"/>
          <p:cNvSpPr>
            <a:spLocks noChangeShapeType="1"/>
          </p:cNvSpPr>
          <p:nvPr/>
        </p:nvSpPr>
        <p:spPr bwMode="auto">
          <a:xfrm flipV="1">
            <a:off x="6629400" y="5715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8" name="Line 50"/>
          <p:cNvSpPr>
            <a:spLocks noChangeShapeType="1"/>
          </p:cNvSpPr>
          <p:nvPr/>
        </p:nvSpPr>
        <p:spPr bwMode="auto">
          <a:xfrm>
            <a:off x="8382000" y="5791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9" name="Line 51"/>
          <p:cNvSpPr>
            <a:spLocks noChangeShapeType="1"/>
          </p:cNvSpPr>
          <p:nvPr/>
        </p:nvSpPr>
        <p:spPr bwMode="auto">
          <a:xfrm flipV="1">
            <a:off x="8915400" y="571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0" name="Line 52"/>
          <p:cNvSpPr>
            <a:spLocks noChangeShapeType="1"/>
          </p:cNvSpPr>
          <p:nvPr/>
        </p:nvSpPr>
        <p:spPr bwMode="auto">
          <a:xfrm flipV="1">
            <a:off x="3505200" y="563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1" name="Line 53"/>
          <p:cNvSpPr>
            <a:spLocks noChangeShapeType="1"/>
          </p:cNvSpPr>
          <p:nvPr/>
        </p:nvSpPr>
        <p:spPr bwMode="auto">
          <a:xfrm>
            <a:off x="8077200" y="5748338"/>
            <a:ext cx="381000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2" name="Line 54"/>
          <p:cNvSpPr>
            <a:spLocks noChangeShapeType="1"/>
          </p:cNvSpPr>
          <p:nvPr/>
        </p:nvSpPr>
        <p:spPr bwMode="auto">
          <a:xfrm flipV="1">
            <a:off x="36576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3" name="Line 55"/>
          <p:cNvSpPr>
            <a:spLocks noChangeShapeType="1"/>
          </p:cNvSpPr>
          <p:nvPr/>
        </p:nvSpPr>
        <p:spPr bwMode="auto">
          <a:xfrm flipV="1">
            <a:off x="3810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4" name="Line 56"/>
          <p:cNvSpPr>
            <a:spLocks noChangeShapeType="1"/>
          </p:cNvSpPr>
          <p:nvPr/>
        </p:nvSpPr>
        <p:spPr bwMode="auto">
          <a:xfrm flipV="1">
            <a:off x="3962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5" name="Line 57"/>
          <p:cNvSpPr>
            <a:spLocks noChangeShapeType="1"/>
          </p:cNvSpPr>
          <p:nvPr/>
        </p:nvSpPr>
        <p:spPr bwMode="auto">
          <a:xfrm flipV="1">
            <a:off x="4191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6" name="Line 58"/>
          <p:cNvSpPr>
            <a:spLocks noChangeShapeType="1"/>
          </p:cNvSpPr>
          <p:nvPr/>
        </p:nvSpPr>
        <p:spPr bwMode="auto">
          <a:xfrm flipV="1">
            <a:off x="4343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7" name="Line 59"/>
          <p:cNvSpPr>
            <a:spLocks noChangeShapeType="1"/>
          </p:cNvSpPr>
          <p:nvPr/>
        </p:nvSpPr>
        <p:spPr bwMode="auto">
          <a:xfrm flipV="1">
            <a:off x="44958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8" name="Line 60"/>
          <p:cNvSpPr>
            <a:spLocks noChangeShapeType="1"/>
          </p:cNvSpPr>
          <p:nvPr/>
        </p:nvSpPr>
        <p:spPr bwMode="auto">
          <a:xfrm flipV="1">
            <a:off x="4648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9" name="Line 61"/>
          <p:cNvSpPr>
            <a:spLocks noChangeShapeType="1"/>
          </p:cNvSpPr>
          <p:nvPr/>
        </p:nvSpPr>
        <p:spPr bwMode="auto">
          <a:xfrm flipV="1">
            <a:off x="4800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0" name="Line 62"/>
          <p:cNvSpPr>
            <a:spLocks noChangeShapeType="1"/>
          </p:cNvSpPr>
          <p:nvPr/>
        </p:nvSpPr>
        <p:spPr bwMode="auto">
          <a:xfrm flipV="1">
            <a:off x="5029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1" name="Line 63"/>
          <p:cNvSpPr>
            <a:spLocks noChangeShapeType="1"/>
          </p:cNvSpPr>
          <p:nvPr/>
        </p:nvSpPr>
        <p:spPr bwMode="auto">
          <a:xfrm flipV="1">
            <a:off x="5181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2" name="Line 64"/>
          <p:cNvSpPr>
            <a:spLocks noChangeShapeType="1"/>
          </p:cNvSpPr>
          <p:nvPr/>
        </p:nvSpPr>
        <p:spPr bwMode="auto">
          <a:xfrm flipV="1">
            <a:off x="53340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3" name="Line 65"/>
          <p:cNvSpPr>
            <a:spLocks noChangeShapeType="1"/>
          </p:cNvSpPr>
          <p:nvPr/>
        </p:nvSpPr>
        <p:spPr bwMode="auto">
          <a:xfrm flipV="1">
            <a:off x="5562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4" name="Line 66"/>
          <p:cNvSpPr>
            <a:spLocks noChangeShapeType="1"/>
          </p:cNvSpPr>
          <p:nvPr/>
        </p:nvSpPr>
        <p:spPr bwMode="auto">
          <a:xfrm flipV="1">
            <a:off x="57150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5" name="Line 67"/>
          <p:cNvSpPr>
            <a:spLocks noChangeShapeType="1"/>
          </p:cNvSpPr>
          <p:nvPr/>
        </p:nvSpPr>
        <p:spPr bwMode="auto">
          <a:xfrm flipV="1">
            <a:off x="58674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6" name="Line 68"/>
          <p:cNvSpPr>
            <a:spLocks noChangeShapeType="1"/>
          </p:cNvSpPr>
          <p:nvPr/>
        </p:nvSpPr>
        <p:spPr bwMode="auto">
          <a:xfrm flipV="1">
            <a:off x="6019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7" name="Line 69"/>
          <p:cNvSpPr>
            <a:spLocks noChangeShapeType="1"/>
          </p:cNvSpPr>
          <p:nvPr/>
        </p:nvSpPr>
        <p:spPr bwMode="auto">
          <a:xfrm flipV="1">
            <a:off x="6172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8" name="Line 70"/>
          <p:cNvSpPr>
            <a:spLocks noChangeShapeType="1"/>
          </p:cNvSpPr>
          <p:nvPr/>
        </p:nvSpPr>
        <p:spPr bwMode="auto">
          <a:xfrm flipV="1">
            <a:off x="6324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9" name="Line 71"/>
          <p:cNvSpPr>
            <a:spLocks noChangeShapeType="1"/>
          </p:cNvSpPr>
          <p:nvPr/>
        </p:nvSpPr>
        <p:spPr bwMode="auto">
          <a:xfrm flipV="1">
            <a:off x="6477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0" name="Line 72"/>
          <p:cNvSpPr>
            <a:spLocks noChangeShapeType="1"/>
          </p:cNvSpPr>
          <p:nvPr/>
        </p:nvSpPr>
        <p:spPr bwMode="auto">
          <a:xfrm flipV="1">
            <a:off x="6629400" y="5181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1" name="Line 73"/>
          <p:cNvSpPr>
            <a:spLocks noChangeShapeType="1"/>
          </p:cNvSpPr>
          <p:nvPr/>
        </p:nvSpPr>
        <p:spPr bwMode="auto">
          <a:xfrm flipV="1">
            <a:off x="6858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2" name="Line 74"/>
          <p:cNvSpPr>
            <a:spLocks noChangeShapeType="1"/>
          </p:cNvSpPr>
          <p:nvPr/>
        </p:nvSpPr>
        <p:spPr bwMode="auto">
          <a:xfrm flipV="1">
            <a:off x="7010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3" name="Line 75"/>
          <p:cNvSpPr>
            <a:spLocks noChangeShapeType="1"/>
          </p:cNvSpPr>
          <p:nvPr/>
        </p:nvSpPr>
        <p:spPr bwMode="auto">
          <a:xfrm flipV="1">
            <a:off x="7162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4" name="Line 76"/>
          <p:cNvSpPr>
            <a:spLocks noChangeShapeType="1"/>
          </p:cNvSpPr>
          <p:nvPr/>
        </p:nvSpPr>
        <p:spPr bwMode="auto">
          <a:xfrm flipV="1">
            <a:off x="7315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5" name="Line 77"/>
          <p:cNvSpPr>
            <a:spLocks noChangeShapeType="1"/>
          </p:cNvSpPr>
          <p:nvPr/>
        </p:nvSpPr>
        <p:spPr bwMode="auto">
          <a:xfrm flipV="1">
            <a:off x="7467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6" name="Line 78"/>
          <p:cNvSpPr>
            <a:spLocks noChangeShapeType="1"/>
          </p:cNvSpPr>
          <p:nvPr/>
        </p:nvSpPr>
        <p:spPr bwMode="auto">
          <a:xfrm flipV="1">
            <a:off x="23622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7" name="Line 79"/>
          <p:cNvSpPr>
            <a:spLocks noChangeShapeType="1"/>
          </p:cNvSpPr>
          <p:nvPr/>
        </p:nvSpPr>
        <p:spPr bwMode="auto">
          <a:xfrm flipV="1">
            <a:off x="25146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8" name="Line 80"/>
          <p:cNvSpPr>
            <a:spLocks noChangeShapeType="1"/>
          </p:cNvSpPr>
          <p:nvPr/>
        </p:nvSpPr>
        <p:spPr bwMode="auto">
          <a:xfrm flipV="1">
            <a:off x="2667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9" name="Line 81"/>
          <p:cNvSpPr>
            <a:spLocks noChangeShapeType="1"/>
          </p:cNvSpPr>
          <p:nvPr/>
        </p:nvSpPr>
        <p:spPr bwMode="auto">
          <a:xfrm flipV="1">
            <a:off x="2895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0" name="Line 82"/>
          <p:cNvSpPr>
            <a:spLocks noChangeShapeType="1"/>
          </p:cNvSpPr>
          <p:nvPr/>
        </p:nvSpPr>
        <p:spPr bwMode="auto">
          <a:xfrm flipV="1">
            <a:off x="3048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1" name="Line 83"/>
          <p:cNvSpPr>
            <a:spLocks noChangeShapeType="1"/>
          </p:cNvSpPr>
          <p:nvPr/>
        </p:nvSpPr>
        <p:spPr bwMode="auto">
          <a:xfrm flipV="1">
            <a:off x="3200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2" name="Line 84"/>
          <p:cNvSpPr>
            <a:spLocks noChangeShapeType="1"/>
          </p:cNvSpPr>
          <p:nvPr/>
        </p:nvSpPr>
        <p:spPr bwMode="auto">
          <a:xfrm flipV="1">
            <a:off x="33528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3" name="Line 85"/>
          <p:cNvSpPr>
            <a:spLocks noChangeShapeType="1"/>
          </p:cNvSpPr>
          <p:nvPr/>
        </p:nvSpPr>
        <p:spPr bwMode="auto">
          <a:xfrm flipV="1">
            <a:off x="35052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4" name="Line 86"/>
          <p:cNvSpPr>
            <a:spLocks noChangeShapeType="1"/>
          </p:cNvSpPr>
          <p:nvPr/>
        </p:nvSpPr>
        <p:spPr bwMode="auto">
          <a:xfrm flipV="1">
            <a:off x="75438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5" name="Line 87"/>
          <p:cNvSpPr>
            <a:spLocks noChangeShapeType="1"/>
          </p:cNvSpPr>
          <p:nvPr/>
        </p:nvSpPr>
        <p:spPr bwMode="auto">
          <a:xfrm flipV="1">
            <a:off x="7696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6" name="Line 88"/>
          <p:cNvSpPr>
            <a:spLocks noChangeShapeType="1"/>
          </p:cNvSpPr>
          <p:nvPr/>
        </p:nvSpPr>
        <p:spPr bwMode="auto">
          <a:xfrm flipV="1">
            <a:off x="79248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7" name="Line 89"/>
          <p:cNvSpPr>
            <a:spLocks noChangeShapeType="1"/>
          </p:cNvSpPr>
          <p:nvPr/>
        </p:nvSpPr>
        <p:spPr bwMode="auto">
          <a:xfrm flipV="1">
            <a:off x="8077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8" name="Line 90"/>
          <p:cNvSpPr>
            <a:spLocks noChangeShapeType="1"/>
          </p:cNvSpPr>
          <p:nvPr/>
        </p:nvSpPr>
        <p:spPr bwMode="auto">
          <a:xfrm flipV="1">
            <a:off x="8229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9" name="Line 91"/>
          <p:cNvSpPr>
            <a:spLocks noChangeShapeType="1"/>
          </p:cNvSpPr>
          <p:nvPr/>
        </p:nvSpPr>
        <p:spPr bwMode="auto">
          <a:xfrm flipV="1">
            <a:off x="8382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0" name="Line 92"/>
          <p:cNvSpPr>
            <a:spLocks noChangeShapeType="1"/>
          </p:cNvSpPr>
          <p:nvPr/>
        </p:nvSpPr>
        <p:spPr bwMode="auto">
          <a:xfrm flipV="1">
            <a:off x="8534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1" name="Line 93"/>
          <p:cNvSpPr>
            <a:spLocks noChangeShapeType="1"/>
          </p:cNvSpPr>
          <p:nvPr/>
        </p:nvSpPr>
        <p:spPr bwMode="auto">
          <a:xfrm flipV="1">
            <a:off x="8686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2" name="Line 94"/>
          <p:cNvSpPr>
            <a:spLocks noChangeShapeType="1"/>
          </p:cNvSpPr>
          <p:nvPr/>
        </p:nvSpPr>
        <p:spPr bwMode="auto">
          <a:xfrm flipV="1">
            <a:off x="8839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3" name="Line 95"/>
          <p:cNvSpPr>
            <a:spLocks noChangeShapeType="1"/>
          </p:cNvSpPr>
          <p:nvPr/>
        </p:nvSpPr>
        <p:spPr bwMode="auto">
          <a:xfrm flipV="1">
            <a:off x="8991600" y="5181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4" name="Line 96"/>
          <p:cNvSpPr>
            <a:spLocks noChangeShapeType="1"/>
          </p:cNvSpPr>
          <p:nvPr/>
        </p:nvSpPr>
        <p:spPr bwMode="auto">
          <a:xfrm flipV="1">
            <a:off x="9220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5" name="Line 97"/>
          <p:cNvSpPr>
            <a:spLocks noChangeShapeType="1"/>
          </p:cNvSpPr>
          <p:nvPr/>
        </p:nvSpPr>
        <p:spPr bwMode="auto">
          <a:xfrm flipV="1">
            <a:off x="9372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6" name="Line 98"/>
          <p:cNvSpPr>
            <a:spLocks noChangeShapeType="1"/>
          </p:cNvSpPr>
          <p:nvPr/>
        </p:nvSpPr>
        <p:spPr bwMode="auto">
          <a:xfrm flipV="1">
            <a:off x="9525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7" name="Line 99"/>
          <p:cNvSpPr>
            <a:spLocks noChangeShapeType="1"/>
          </p:cNvSpPr>
          <p:nvPr/>
        </p:nvSpPr>
        <p:spPr bwMode="auto">
          <a:xfrm flipV="1">
            <a:off x="9677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8" name="Line 100"/>
          <p:cNvSpPr>
            <a:spLocks noChangeShapeType="1"/>
          </p:cNvSpPr>
          <p:nvPr/>
        </p:nvSpPr>
        <p:spPr bwMode="auto">
          <a:xfrm flipV="1">
            <a:off x="9829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9" name="Line 101"/>
          <p:cNvSpPr>
            <a:spLocks noChangeShapeType="1"/>
          </p:cNvSpPr>
          <p:nvPr/>
        </p:nvSpPr>
        <p:spPr bwMode="auto">
          <a:xfrm>
            <a:off x="5638800" y="4376738"/>
            <a:ext cx="381000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0" name="Line 102"/>
          <p:cNvSpPr>
            <a:spLocks noChangeShapeType="1"/>
          </p:cNvSpPr>
          <p:nvPr/>
        </p:nvSpPr>
        <p:spPr bwMode="auto">
          <a:xfrm flipV="1">
            <a:off x="1905000" y="3505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1" name="Line 103"/>
          <p:cNvSpPr>
            <a:spLocks noChangeShapeType="1"/>
          </p:cNvSpPr>
          <p:nvPr/>
        </p:nvSpPr>
        <p:spPr bwMode="auto">
          <a:xfrm flipV="1">
            <a:off x="2057400" y="3505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2" name="Line 104"/>
          <p:cNvSpPr>
            <a:spLocks noChangeShapeType="1"/>
          </p:cNvSpPr>
          <p:nvPr/>
        </p:nvSpPr>
        <p:spPr bwMode="auto">
          <a:xfrm flipV="1">
            <a:off x="22098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3" name="Line 105"/>
          <p:cNvSpPr>
            <a:spLocks noChangeShapeType="1"/>
          </p:cNvSpPr>
          <p:nvPr/>
        </p:nvSpPr>
        <p:spPr bwMode="auto">
          <a:xfrm flipV="1">
            <a:off x="23622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4" name="Line 106"/>
          <p:cNvSpPr>
            <a:spLocks noChangeShapeType="1"/>
          </p:cNvSpPr>
          <p:nvPr/>
        </p:nvSpPr>
        <p:spPr bwMode="auto">
          <a:xfrm flipV="1">
            <a:off x="2590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5" name="Line 107"/>
          <p:cNvSpPr>
            <a:spLocks noChangeShapeType="1"/>
          </p:cNvSpPr>
          <p:nvPr/>
        </p:nvSpPr>
        <p:spPr bwMode="auto">
          <a:xfrm flipV="1">
            <a:off x="2743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6" name="Line 108"/>
          <p:cNvSpPr>
            <a:spLocks noChangeShapeType="1"/>
          </p:cNvSpPr>
          <p:nvPr/>
        </p:nvSpPr>
        <p:spPr bwMode="auto">
          <a:xfrm flipV="1">
            <a:off x="28956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" name="Line 109"/>
          <p:cNvSpPr>
            <a:spLocks noChangeShapeType="1"/>
          </p:cNvSpPr>
          <p:nvPr/>
        </p:nvSpPr>
        <p:spPr bwMode="auto">
          <a:xfrm flipV="1">
            <a:off x="3124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8" name="Line 110"/>
          <p:cNvSpPr>
            <a:spLocks noChangeShapeType="1"/>
          </p:cNvSpPr>
          <p:nvPr/>
        </p:nvSpPr>
        <p:spPr bwMode="auto">
          <a:xfrm flipV="1">
            <a:off x="32766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9" name="Line 111"/>
          <p:cNvSpPr>
            <a:spLocks noChangeShapeType="1"/>
          </p:cNvSpPr>
          <p:nvPr/>
        </p:nvSpPr>
        <p:spPr bwMode="auto">
          <a:xfrm flipV="1">
            <a:off x="34290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0" name="Line 112"/>
          <p:cNvSpPr>
            <a:spLocks noChangeShapeType="1"/>
          </p:cNvSpPr>
          <p:nvPr/>
        </p:nvSpPr>
        <p:spPr bwMode="auto">
          <a:xfrm flipV="1">
            <a:off x="35814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1" name="Line 113"/>
          <p:cNvSpPr>
            <a:spLocks noChangeShapeType="1"/>
          </p:cNvSpPr>
          <p:nvPr/>
        </p:nvSpPr>
        <p:spPr bwMode="auto">
          <a:xfrm flipV="1">
            <a:off x="37338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2" name="Line 114"/>
          <p:cNvSpPr>
            <a:spLocks noChangeShapeType="1"/>
          </p:cNvSpPr>
          <p:nvPr/>
        </p:nvSpPr>
        <p:spPr bwMode="auto">
          <a:xfrm flipV="1">
            <a:off x="38862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3" name="Line 115"/>
          <p:cNvSpPr>
            <a:spLocks noChangeShapeType="1"/>
          </p:cNvSpPr>
          <p:nvPr/>
        </p:nvSpPr>
        <p:spPr bwMode="auto">
          <a:xfrm flipV="1">
            <a:off x="4038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4" name="Line 116"/>
          <p:cNvSpPr>
            <a:spLocks noChangeShapeType="1"/>
          </p:cNvSpPr>
          <p:nvPr/>
        </p:nvSpPr>
        <p:spPr bwMode="auto">
          <a:xfrm flipV="1">
            <a:off x="41910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5" name="Line 117"/>
          <p:cNvSpPr>
            <a:spLocks noChangeShapeType="1"/>
          </p:cNvSpPr>
          <p:nvPr/>
        </p:nvSpPr>
        <p:spPr bwMode="auto">
          <a:xfrm flipV="1">
            <a:off x="4419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6" name="Line 118"/>
          <p:cNvSpPr>
            <a:spLocks noChangeShapeType="1"/>
          </p:cNvSpPr>
          <p:nvPr/>
        </p:nvSpPr>
        <p:spPr bwMode="auto">
          <a:xfrm flipV="1">
            <a:off x="45720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7" name="Line 119"/>
          <p:cNvSpPr>
            <a:spLocks noChangeShapeType="1"/>
          </p:cNvSpPr>
          <p:nvPr/>
        </p:nvSpPr>
        <p:spPr bwMode="auto">
          <a:xfrm flipV="1">
            <a:off x="4724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8" name="Line 120"/>
          <p:cNvSpPr>
            <a:spLocks noChangeShapeType="1"/>
          </p:cNvSpPr>
          <p:nvPr/>
        </p:nvSpPr>
        <p:spPr bwMode="auto">
          <a:xfrm flipV="1">
            <a:off x="4876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9" name="Line 121"/>
          <p:cNvSpPr>
            <a:spLocks noChangeShapeType="1"/>
          </p:cNvSpPr>
          <p:nvPr/>
        </p:nvSpPr>
        <p:spPr bwMode="auto">
          <a:xfrm flipV="1">
            <a:off x="50292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0" name="Line 122"/>
          <p:cNvSpPr>
            <a:spLocks noChangeShapeType="1"/>
          </p:cNvSpPr>
          <p:nvPr/>
        </p:nvSpPr>
        <p:spPr bwMode="auto">
          <a:xfrm flipV="1">
            <a:off x="5105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1" name="Line 123"/>
          <p:cNvSpPr>
            <a:spLocks noChangeShapeType="1"/>
          </p:cNvSpPr>
          <p:nvPr/>
        </p:nvSpPr>
        <p:spPr bwMode="auto">
          <a:xfrm flipV="1">
            <a:off x="52578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2" name="Line 124"/>
          <p:cNvSpPr>
            <a:spLocks noChangeShapeType="1"/>
          </p:cNvSpPr>
          <p:nvPr/>
        </p:nvSpPr>
        <p:spPr bwMode="auto">
          <a:xfrm flipV="1">
            <a:off x="5486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3" name="Line 125"/>
          <p:cNvSpPr>
            <a:spLocks noChangeShapeType="1"/>
          </p:cNvSpPr>
          <p:nvPr/>
        </p:nvSpPr>
        <p:spPr bwMode="auto">
          <a:xfrm flipV="1">
            <a:off x="5638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4" name="Line 126"/>
          <p:cNvSpPr>
            <a:spLocks noChangeShapeType="1"/>
          </p:cNvSpPr>
          <p:nvPr/>
        </p:nvSpPr>
        <p:spPr bwMode="auto">
          <a:xfrm flipV="1">
            <a:off x="5791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5" name="Line 127"/>
          <p:cNvSpPr>
            <a:spLocks noChangeShapeType="1"/>
          </p:cNvSpPr>
          <p:nvPr/>
        </p:nvSpPr>
        <p:spPr bwMode="auto">
          <a:xfrm flipV="1">
            <a:off x="5943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6" name="Line 128"/>
          <p:cNvSpPr>
            <a:spLocks noChangeShapeType="1"/>
          </p:cNvSpPr>
          <p:nvPr/>
        </p:nvSpPr>
        <p:spPr bwMode="auto">
          <a:xfrm flipV="1">
            <a:off x="6096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7" name="Line 129"/>
          <p:cNvSpPr>
            <a:spLocks noChangeShapeType="1"/>
          </p:cNvSpPr>
          <p:nvPr/>
        </p:nvSpPr>
        <p:spPr bwMode="auto">
          <a:xfrm flipV="1">
            <a:off x="6248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8" name="Line 130"/>
          <p:cNvSpPr>
            <a:spLocks noChangeShapeType="1"/>
          </p:cNvSpPr>
          <p:nvPr/>
        </p:nvSpPr>
        <p:spPr bwMode="auto">
          <a:xfrm flipV="1">
            <a:off x="64008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9" name="Line 131"/>
          <p:cNvSpPr>
            <a:spLocks noChangeShapeType="1"/>
          </p:cNvSpPr>
          <p:nvPr/>
        </p:nvSpPr>
        <p:spPr bwMode="auto">
          <a:xfrm flipV="1">
            <a:off x="65532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0" name="Line 132"/>
          <p:cNvSpPr>
            <a:spLocks noChangeShapeType="1"/>
          </p:cNvSpPr>
          <p:nvPr/>
        </p:nvSpPr>
        <p:spPr bwMode="auto">
          <a:xfrm flipV="1">
            <a:off x="67818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1" name="Line 138"/>
          <p:cNvSpPr>
            <a:spLocks noChangeShapeType="1"/>
          </p:cNvSpPr>
          <p:nvPr/>
        </p:nvSpPr>
        <p:spPr bwMode="auto">
          <a:xfrm flipV="1">
            <a:off x="83820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2" name="Line 139"/>
          <p:cNvSpPr>
            <a:spLocks noChangeShapeType="1"/>
          </p:cNvSpPr>
          <p:nvPr/>
        </p:nvSpPr>
        <p:spPr bwMode="auto">
          <a:xfrm flipV="1">
            <a:off x="8610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3" name="Line 140"/>
          <p:cNvSpPr>
            <a:spLocks noChangeShapeType="1"/>
          </p:cNvSpPr>
          <p:nvPr/>
        </p:nvSpPr>
        <p:spPr bwMode="auto">
          <a:xfrm flipV="1">
            <a:off x="8763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4" name="Line 141"/>
          <p:cNvSpPr>
            <a:spLocks noChangeShapeType="1"/>
          </p:cNvSpPr>
          <p:nvPr/>
        </p:nvSpPr>
        <p:spPr bwMode="auto">
          <a:xfrm flipV="1">
            <a:off x="8915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5" name="Line 142"/>
          <p:cNvSpPr>
            <a:spLocks noChangeShapeType="1"/>
          </p:cNvSpPr>
          <p:nvPr/>
        </p:nvSpPr>
        <p:spPr bwMode="auto">
          <a:xfrm flipV="1">
            <a:off x="90678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6" name="Line 143"/>
          <p:cNvSpPr>
            <a:spLocks noChangeShapeType="1"/>
          </p:cNvSpPr>
          <p:nvPr/>
        </p:nvSpPr>
        <p:spPr bwMode="auto">
          <a:xfrm flipV="1">
            <a:off x="92202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7" name="Line 144"/>
          <p:cNvSpPr>
            <a:spLocks noChangeShapeType="1"/>
          </p:cNvSpPr>
          <p:nvPr/>
        </p:nvSpPr>
        <p:spPr bwMode="auto">
          <a:xfrm flipV="1">
            <a:off x="9372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8" name="Line 145"/>
          <p:cNvSpPr>
            <a:spLocks noChangeShapeType="1"/>
          </p:cNvSpPr>
          <p:nvPr/>
        </p:nvSpPr>
        <p:spPr bwMode="auto">
          <a:xfrm flipV="1">
            <a:off x="9525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9" name="Line 146"/>
          <p:cNvSpPr>
            <a:spLocks noChangeShapeType="1"/>
          </p:cNvSpPr>
          <p:nvPr/>
        </p:nvSpPr>
        <p:spPr bwMode="auto">
          <a:xfrm flipV="1">
            <a:off x="9677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0" name="Line 148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1" name="Line 149"/>
          <p:cNvSpPr>
            <a:spLocks noChangeShapeType="1"/>
          </p:cNvSpPr>
          <p:nvPr/>
        </p:nvSpPr>
        <p:spPr bwMode="auto">
          <a:xfrm>
            <a:off x="6934200" y="2667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2" name="Line 150"/>
          <p:cNvSpPr>
            <a:spLocks noChangeShapeType="1"/>
          </p:cNvSpPr>
          <p:nvPr/>
        </p:nvSpPr>
        <p:spPr bwMode="auto">
          <a:xfrm>
            <a:off x="36576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3" name="Line 151"/>
          <p:cNvSpPr>
            <a:spLocks noChangeShapeType="1"/>
          </p:cNvSpPr>
          <p:nvPr/>
        </p:nvSpPr>
        <p:spPr bwMode="auto">
          <a:xfrm>
            <a:off x="3810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4" name="Line 152"/>
          <p:cNvSpPr>
            <a:spLocks noChangeShapeType="1"/>
          </p:cNvSpPr>
          <p:nvPr/>
        </p:nvSpPr>
        <p:spPr bwMode="auto">
          <a:xfrm>
            <a:off x="39624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5" name="Line 153"/>
          <p:cNvSpPr>
            <a:spLocks noChangeShapeType="1"/>
          </p:cNvSpPr>
          <p:nvPr/>
        </p:nvSpPr>
        <p:spPr bwMode="auto">
          <a:xfrm>
            <a:off x="4114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6" name="Line 154"/>
          <p:cNvSpPr>
            <a:spLocks noChangeShapeType="1"/>
          </p:cNvSpPr>
          <p:nvPr/>
        </p:nvSpPr>
        <p:spPr bwMode="auto">
          <a:xfrm>
            <a:off x="3657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7" name="Line 155"/>
          <p:cNvSpPr>
            <a:spLocks noChangeShapeType="1"/>
          </p:cNvSpPr>
          <p:nvPr/>
        </p:nvSpPr>
        <p:spPr bwMode="auto">
          <a:xfrm>
            <a:off x="3886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8" name="Line 156"/>
          <p:cNvSpPr>
            <a:spLocks noChangeShapeType="1"/>
          </p:cNvSpPr>
          <p:nvPr/>
        </p:nvSpPr>
        <p:spPr bwMode="auto">
          <a:xfrm>
            <a:off x="3962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9" name="Line 157"/>
          <p:cNvSpPr>
            <a:spLocks noChangeShapeType="1"/>
          </p:cNvSpPr>
          <p:nvPr/>
        </p:nvSpPr>
        <p:spPr bwMode="auto">
          <a:xfrm>
            <a:off x="35814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0" name="Line 158"/>
          <p:cNvSpPr>
            <a:spLocks noChangeShapeType="1"/>
          </p:cNvSpPr>
          <p:nvPr/>
        </p:nvSpPr>
        <p:spPr bwMode="auto">
          <a:xfrm>
            <a:off x="4114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1" name="Line 159"/>
          <p:cNvSpPr>
            <a:spLocks noChangeShapeType="1"/>
          </p:cNvSpPr>
          <p:nvPr/>
        </p:nvSpPr>
        <p:spPr bwMode="auto">
          <a:xfrm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2" name="Line 160"/>
          <p:cNvSpPr>
            <a:spLocks noChangeShapeType="1"/>
          </p:cNvSpPr>
          <p:nvPr/>
        </p:nvSpPr>
        <p:spPr bwMode="auto">
          <a:xfrm>
            <a:off x="35814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3" name="Line 161"/>
          <p:cNvSpPr>
            <a:spLocks noChangeShapeType="1"/>
          </p:cNvSpPr>
          <p:nvPr/>
        </p:nvSpPr>
        <p:spPr bwMode="auto">
          <a:xfrm>
            <a:off x="41148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4" name="Line 162"/>
          <p:cNvSpPr>
            <a:spLocks noChangeShapeType="1"/>
          </p:cNvSpPr>
          <p:nvPr/>
        </p:nvSpPr>
        <p:spPr bwMode="auto">
          <a:xfrm>
            <a:off x="36576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5" name="Line 163"/>
          <p:cNvSpPr>
            <a:spLocks noChangeShapeType="1"/>
          </p:cNvSpPr>
          <p:nvPr/>
        </p:nvSpPr>
        <p:spPr bwMode="auto">
          <a:xfrm>
            <a:off x="35814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6" name="Line 164"/>
          <p:cNvSpPr>
            <a:spLocks noChangeShapeType="1"/>
          </p:cNvSpPr>
          <p:nvPr/>
        </p:nvSpPr>
        <p:spPr bwMode="auto">
          <a:xfrm>
            <a:off x="40386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7" name="Line 165"/>
          <p:cNvSpPr>
            <a:spLocks noChangeShapeType="1"/>
          </p:cNvSpPr>
          <p:nvPr/>
        </p:nvSpPr>
        <p:spPr bwMode="auto">
          <a:xfrm>
            <a:off x="41148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8" name="Line 166"/>
          <p:cNvSpPr>
            <a:spLocks noChangeShapeType="1"/>
          </p:cNvSpPr>
          <p:nvPr/>
        </p:nvSpPr>
        <p:spPr bwMode="auto">
          <a:xfrm>
            <a:off x="7162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9" name="Line 167"/>
          <p:cNvSpPr>
            <a:spLocks noChangeShapeType="1"/>
          </p:cNvSpPr>
          <p:nvPr/>
        </p:nvSpPr>
        <p:spPr bwMode="auto">
          <a:xfrm>
            <a:off x="73152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0" name="Line 168"/>
          <p:cNvSpPr>
            <a:spLocks noChangeShapeType="1"/>
          </p:cNvSpPr>
          <p:nvPr/>
        </p:nvSpPr>
        <p:spPr bwMode="auto">
          <a:xfrm>
            <a:off x="74676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1" name="Line 169"/>
          <p:cNvSpPr>
            <a:spLocks noChangeShapeType="1"/>
          </p:cNvSpPr>
          <p:nvPr/>
        </p:nvSpPr>
        <p:spPr bwMode="auto">
          <a:xfrm>
            <a:off x="76200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2" name="Line 170"/>
          <p:cNvSpPr>
            <a:spLocks noChangeShapeType="1"/>
          </p:cNvSpPr>
          <p:nvPr/>
        </p:nvSpPr>
        <p:spPr bwMode="auto">
          <a:xfrm>
            <a:off x="71628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3" name="Line 171"/>
          <p:cNvSpPr>
            <a:spLocks noChangeShapeType="1"/>
          </p:cNvSpPr>
          <p:nvPr/>
        </p:nvSpPr>
        <p:spPr bwMode="auto">
          <a:xfrm>
            <a:off x="7391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4" name="Line 172"/>
          <p:cNvSpPr>
            <a:spLocks noChangeShapeType="1"/>
          </p:cNvSpPr>
          <p:nvPr/>
        </p:nvSpPr>
        <p:spPr bwMode="auto">
          <a:xfrm>
            <a:off x="74676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5" name="Line 173"/>
          <p:cNvSpPr>
            <a:spLocks noChangeShapeType="1"/>
          </p:cNvSpPr>
          <p:nvPr/>
        </p:nvSpPr>
        <p:spPr bwMode="auto">
          <a:xfrm>
            <a:off x="7086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6" name="Line 174"/>
          <p:cNvSpPr>
            <a:spLocks noChangeShapeType="1"/>
          </p:cNvSpPr>
          <p:nvPr/>
        </p:nvSpPr>
        <p:spPr bwMode="auto">
          <a:xfrm>
            <a:off x="7620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7" name="Line 175"/>
          <p:cNvSpPr>
            <a:spLocks noChangeShapeType="1"/>
          </p:cNvSpPr>
          <p:nvPr/>
        </p:nvSpPr>
        <p:spPr bwMode="auto">
          <a:xfrm>
            <a:off x="7620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8" name="Line 176"/>
          <p:cNvSpPr>
            <a:spLocks noChangeShapeType="1"/>
          </p:cNvSpPr>
          <p:nvPr/>
        </p:nvSpPr>
        <p:spPr bwMode="auto">
          <a:xfrm>
            <a:off x="70866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9" name="Line 177"/>
          <p:cNvSpPr>
            <a:spLocks noChangeShapeType="1"/>
          </p:cNvSpPr>
          <p:nvPr/>
        </p:nvSpPr>
        <p:spPr bwMode="auto">
          <a:xfrm>
            <a:off x="76200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0" name="Line 178"/>
          <p:cNvSpPr>
            <a:spLocks noChangeShapeType="1"/>
          </p:cNvSpPr>
          <p:nvPr/>
        </p:nvSpPr>
        <p:spPr bwMode="auto">
          <a:xfrm>
            <a:off x="7162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1" name="Line 179"/>
          <p:cNvSpPr>
            <a:spLocks noChangeShapeType="1"/>
          </p:cNvSpPr>
          <p:nvPr/>
        </p:nvSpPr>
        <p:spPr bwMode="auto">
          <a:xfrm>
            <a:off x="7086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2" name="Line 180"/>
          <p:cNvSpPr>
            <a:spLocks noChangeShapeType="1"/>
          </p:cNvSpPr>
          <p:nvPr/>
        </p:nvSpPr>
        <p:spPr bwMode="auto">
          <a:xfrm>
            <a:off x="7543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3" name="Line 181"/>
          <p:cNvSpPr>
            <a:spLocks noChangeShapeType="1"/>
          </p:cNvSpPr>
          <p:nvPr/>
        </p:nvSpPr>
        <p:spPr bwMode="auto">
          <a:xfrm>
            <a:off x="76200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4" name="Line 182"/>
          <p:cNvSpPr>
            <a:spLocks noChangeShapeType="1"/>
          </p:cNvSpPr>
          <p:nvPr/>
        </p:nvSpPr>
        <p:spPr bwMode="auto">
          <a:xfrm>
            <a:off x="76200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5" name="Line 183"/>
          <p:cNvSpPr>
            <a:spLocks noChangeShapeType="1"/>
          </p:cNvSpPr>
          <p:nvPr/>
        </p:nvSpPr>
        <p:spPr bwMode="auto">
          <a:xfrm>
            <a:off x="77724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6" name="Line 184"/>
          <p:cNvSpPr>
            <a:spLocks noChangeShapeType="1"/>
          </p:cNvSpPr>
          <p:nvPr/>
        </p:nvSpPr>
        <p:spPr bwMode="auto">
          <a:xfrm>
            <a:off x="7924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7" name="Line 185"/>
          <p:cNvSpPr>
            <a:spLocks noChangeShapeType="1"/>
          </p:cNvSpPr>
          <p:nvPr/>
        </p:nvSpPr>
        <p:spPr bwMode="auto">
          <a:xfrm>
            <a:off x="80772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8" name="Line 186"/>
          <p:cNvSpPr>
            <a:spLocks noChangeShapeType="1"/>
          </p:cNvSpPr>
          <p:nvPr/>
        </p:nvSpPr>
        <p:spPr bwMode="auto">
          <a:xfrm>
            <a:off x="76200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9" name="Line 187"/>
          <p:cNvSpPr>
            <a:spLocks noChangeShapeType="1"/>
          </p:cNvSpPr>
          <p:nvPr/>
        </p:nvSpPr>
        <p:spPr bwMode="auto">
          <a:xfrm>
            <a:off x="7848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0" name="Line 188"/>
          <p:cNvSpPr>
            <a:spLocks noChangeShapeType="1"/>
          </p:cNvSpPr>
          <p:nvPr/>
        </p:nvSpPr>
        <p:spPr bwMode="auto">
          <a:xfrm>
            <a:off x="79248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1" name="Line 189"/>
          <p:cNvSpPr>
            <a:spLocks noChangeShapeType="1"/>
          </p:cNvSpPr>
          <p:nvPr/>
        </p:nvSpPr>
        <p:spPr bwMode="auto">
          <a:xfrm>
            <a:off x="75438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2" name="Line 190"/>
          <p:cNvSpPr>
            <a:spLocks noChangeShapeType="1"/>
          </p:cNvSpPr>
          <p:nvPr/>
        </p:nvSpPr>
        <p:spPr bwMode="auto">
          <a:xfrm>
            <a:off x="8077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3" name="Line 191"/>
          <p:cNvSpPr>
            <a:spLocks noChangeShapeType="1"/>
          </p:cNvSpPr>
          <p:nvPr/>
        </p:nvSpPr>
        <p:spPr bwMode="auto">
          <a:xfrm>
            <a:off x="80772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4" name="Line 192"/>
          <p:cNvSpPr>
            <a:spLocks noChangeShapeType="1"/>
          </p:cNvSpPr>
          <p:nvPr/>
        </p:nvSpPr>
        <p:spPr bwMode="auto">
          <a:xfrm>
            <a:off x="7543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5" name="Line 193"/>
          <p:cNvSpPr>
            <a:spLocks noChangeShapeType="1"/>
          </p:cNvSpPr>
          <p:nvPr/>
        </p:nvSpPr>
        <p:spPr bwMode="auto">
          <a:xfrm>
            <a:off x="80772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6" name="Line 194"/>
          <p:cNvSpPr>
            <a:spLocks noChangeShapeType="1"/>
          </p:cNvSpPr>
          <p:nvPr/>
        </p:nvSpPr>
        <p:spPr bwMode="auto">
          <a:xfrm>
            <a:off x="76200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7" name="Line 195"/>
          <p:cNvSpPr>
            <a:spLocks noChangeShapeType="1"/>
          </p:cNvSpPr>
          <p:nvPr/>
        </p:nvSpPr>
        <p:spPr bwMode="auto">
          <a:xfrm>
            <a:off x="7543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8" name="Line 196"/>
          <p:cNvSpPr>
            <a:spLocks noChangeShapeType="1"/>
          </p:cNvSpPr>
          <p:nvPr/>
        </p:nvSpPr>
        <p:spPr bwMode="auto">
          <a:xfrm>
            <a:off x="80010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9" name="Line 197"/>
          <p:cNvSpPr>
            <a:spLocks noChangeShapeType="1"/>
          </p:cNvSpPr>
          <p:nvPr/>
        </p:nvSpPr>
        <p:spPr bwMode="auto">
          <a:xfrm>
            <a:off x="8077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0" name="Line 198"/>
          <p:cNvSpPr>
            <a:spLocks noChangeShapeType="1"/>
          </p:cNvSpPr>
          <p:nvPr/>
        </p:nvSpPr>
        <p:spPr bwMode="auto">
          <a:xfrm>
            <a:off x="7010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1" name="Line 199"/>
          <p:cNvSpPr>
            <a:spLocks noChangeShapeType="1"/>
          </p:cNvSpPr>
          <p:nvPr/>
        </p:nvSpPr>
        <p:spPr bwMode="auto">
          <a:xfrm>
            <a:off x="71628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2" name="Line 200"/>
          <p:cNvSpPr>
            <a:spLocks noChangeShapeType="1"/>
          </p:cNvSpPr>
          <p:nvPr/>
        </p:nvSpPr>
        <p:spPr bwMode="auto">
          <a:xfrm>
            <a:off x="73152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3" name="Line 201"/>
          <p:cNvSpPr>
            <a:spLocks noChangeShapeType="1"/>
          </p:cNvSpPr>
          <p:nvPr/>
        </p:nvSpPr>
        <p:spPr bwMode="auto">
          <a:xfrm>
            <a:off x="7467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4" name="Line 202"/>
          <p:cNvSpPr>
            <a:spLocks noChangeShapeType="1"/>
          </p:cNvSpPr>
          <p:nvPr/>
        </p:nvSpPr>
        <p:spPr bwMode="auto">
          <a:xfrm>
            <a:off x="70104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5" name="Line 203"/>
          <p:cNvSpPr>
            <a:spLocks noChangeShapeType="1"/>
          </p:cNvSpPr>
          <p:nvPr/>
        </p:nvSpPr>
        <p:spPr bwMode="auto">
          <a:xfrm>
            <a:off x="7239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6" name="Line 204"/>
          <p:cNvSpPr>
            <a:spLocks noChangeShapeType="1"/>
          </p:cNvSpPr>
          <p:nvPr/>
        </p:nvSpPr>
        <p:spPr bwMode="auto">
          <a:xfrm>
            <a:off x="73152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7" name="Line 205"/>
          <p:cNvSpPr>
            <a:spLocks noChangeShapeType="1"/>
          </p:cNvSpPr>
          <p:nvPr/>
        </p:nvSpPr>
        <p:spPr bwMode="auto">
          <a:xfrm>
            <a:off x="6934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8" name="Line 206"/>
          <p:cNvSpPr>
            <a:spLocks noChangeShapeType="1"/>
          </p:cNvSpPr>
          <p:nvPr/>
        </p:nv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9" name="Line 207"/>
          <p:cNvSpPr>
            <a:spLocks noChangeShapeType="1"/>
          </p:cNvSpPr>
          <p:nvPr/>
        </p:nvSpPr>
        <p:spPr bwMode="auto">
          <a:xfrm>
            <a:off x="74676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0" name="Line 208"/>
          <p:cNvSpPr>
            <a:spLocks noChangeShapeType="1"/>
          </p:cNvSpPr>
          <p:nvPr/>
        </p:nvSpPr>
        <p:spPr bwMode="auto">
          <a:xfrm>
            <a:off x="69342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1" name="Line 209"/>
          <p:cNvSpPr>
            <a:spLocks noChangeShapeType="1"/>
          </p:cNvSpPr>
          <p:nvPr/>
        </p:nvSpPr>
        <p:spPr bwMode="auto">
          <a:xfrm>
            <a:off x="74676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2" name="Line 210"/>
          <p:cNvSpPr>
            <a:spLocks noChangeShapeType="1"/>
          </p:cNvSpPr>
          <p:nvPr/>
        </p:nvSpPr>
        <p:spPr bwMode="auto">
          <a:xfrm>
            <a:off x="70104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3" name="Line 211"/>
          <p:cNvSpPr>
            <a:spLocks noChangeShapeType="1"/>
          </p:cNvSpPr>
          <p:nvPr/>
        </p:nvSpPr>
        <p:spPr bwMode="auto">
          <a:xfrm>
            <a:off x="69342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4" name="Line 212"/>
          <p:cNvSpPr>
            <a:spLocks noChangeShapeType="1"/>
          </p:cNvSpPr>
          <p:nvPr/>
        </p:nvSpPr>
        <p:spPr bwMode="auto">
          <a:xfrm>
            <a:off x="73914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5" name="Line 213"/>
          <p:cNvSpPr>
            <a:spLocks noChangeShapeType="1"/>
          </p:cNvSpPr>
          <p:nvPr/>
        </p:nvSpPr>
        <p:spPr bwMode="auto">
          <a:xfrm>
            <a:off x="7467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6" name="Line 214"/>
          <p:cNvSpPr>
            <a:spLocks noChangeShapeType="1"/>
          </p:cNvSpPr>
          <p:nvPr/>
        </p:nvSpPr>
        <p:spPr bwMode="auto">
          <a:xfrm>
            <a:off x="7696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7" name="Line 215"/>
          <p:cNvSpPr>
            <a:spLocks noChangeShapeType="1"/>
          </p:cNvSpPr>
          <p:nvPr/>
        </p:nvSpPr>
        <p:spPr bwMode="auto">
          <a:xfrm>
            <a:off x="7848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8" name="Line 216"/>
          <p:cNvSpPr>
            <a:spLocks noChangeShapeType="1"/>
          </p:cNvSpPr>
          <p:nvPr/>
        </p:nvSpPr>
        <p:spPr bwMode="auto">
          <a:xfrm>
            <a:off x="80010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9" name="Line 217"/>
          <p:cNvSpPr>
            <a:spLocks noChangeShapeType="1"/>
          </p:cNvSpPr>
          <p:nvPr/>
        </p:nvSpPr>
        <p:spPr bwMode="auto">
          <a:xfrm>
            <a:off x="81534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0" name="Line 218"/>
          <p:cNvSpPr>
            <a:spLocks noChangeShapeType="1"/>
          </p:cNvSpPr>
          <p:nvPr/>
        </p:nvSpPr>
        <p:spPr bwMode="auto">
          <a:xfrm>
            <a:off x="76962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1" name="Line 219"/>
          <p:cNvSpPr>
            <a:spLocks noChangeShapeType="1"/>
          </p:cNvSpPr>
          <p:nvPr/>
        </p:nvSpPr>
        <p:spPr bwMode="auto">
          <a:xfrm>
            <a:off x="79248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2" name="Line 220"/>
          <p:cNvSpPr>
            <a:spLocks noChangeShapeType="1"/>
          </p:cNvSpPr>
          <p:nvPr/>
        </p:nvSpPr>
        <p:spPr bwMode="auto">
          <a:xfrm>
            <a:off x="80010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3" name="Line 221"/>
          <p:cNvSpPr>
            <a:spLocks noChangeShapeType="1"/>
          </p:cNvSpPr>
          <p:nvPr/>
        </p:nvSpPr>
        <p:spPr bwMode="auto">
          <a:xfrm>
            <a:off x="7620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4" name="Line 222"/>
          <p:cNvSpPr>
            <a:spLocks noChangeShapeType="1"/>
          </p:cNvSpPr>
          <p:nvPr/>
        </p:nvSpPr>
        <p:spPr bwMode="auto">
          <a:xfrm>
            <a:off x="81534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5" name="Line 223"/>
          <p:cNvSpPr>
            <a:spLocks noChangeShapeType="1"/>
          </p:cNvSpPr>
          <p:nvPr/>
        </p:nvSpPr>
        <p:spPr bwMode="auto">
          <a:xfrm>
            <a:off x="81534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6" name="Line 224"/>
          <p:cNvSpPr>
            <a:spLocks noChangeShapeType="1"/>
          </p:cNvSpPr>
          <p:nvPr/>
        </p:nvSpPr>
        <p:spPr bwMode="auto">
          <a:xfrm>
            <a:off x="7620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7" name="Line 225"/>
          <p:cNvSpPr>
            <a:spLocks noChangeShapeType="1"/>
          </p:cNvSpPr>
          <p:nvPr/>
        </p:nvSpPr>
        <p:spPr bwMode="auto">
          <a:xfrm>
            <a:off x="8153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8" name="Line 226"/>
          <p:cNvSpPr>
            <a:spLocks noChangeShapeType="1"/>
          </p:cNvSpPr>
          <p:nvPr/>
        </p:nvSpPr>
        <p:spPr bwMode="auto">
          <a:xfrm>
            <a:off x="7696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9" name="Line 227"/>
          <p:cNvSpPr>
            <a:spLocks noChangeShapeType="1"/>
          </p:cNvSpPr>
          <p:nvPr/>
        </p:nvSpPr>
        <p:spPr bwMode="auto">
          <a:xfrm>
            <a:off x="7620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0" name="Line 228"/>
          <p:cNvSpPr>
            <a:spLocks noChangeShapeType="1"/>
          </p:cNvSpPr>
          <p:nvPr/>
        </p:nvSpPr>
        <p:spPr bwMode="auto">
          <a:xfrm>
            <a:off x="807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1" name="Line 229"/>
          <p:cNvSpPr>
            <a:spLocks noChangeShapeType="1"/>
          </p:cNvSpPr>
          <p:nvPr/>
        </p:nvSpPr>
        <p:spPr bwMode="auto">
          <a:xfrm>
            <a:off x="8153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2" name="Text Box 230"/>
          <p:cNvSpPr txBox="1">
            <a:spLocks noChangeArrowheads="1"/>
          </p:cNvSpPr>
          <p:nvPr/>
        </p:nvSpPr>
        <p:spPr bwMode="auto">
          <a:xfrm>
            <a:off x="2057400" y="22860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Porous Strata</a:t>
            </a:r>
          </a:p>
        </p:txBody>
      </p:sp>
      <p:sp>
        <p:nvSpPr>
          <p:cNvPr id="164063" name="Text Box 231"/>
          <p:cNvSpPr txBox="1">
            <a:spLocks noChangeArrowheads="1"/>
          </p:cNvSpPr>
          <p:nvPr/>
        </p:nvSpPr>
        <p:spPr bwMode="auto">
          <a:xfrm>
            <a:off x="2209800" y="4235451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Porous Strata</a:t>
            </a:r>
          </a:p>
        </p:txBody>
      </p:sp>
      <p:sp>
        <p:nvSpPr>
          <p:cNvPr id="164064" name="Text Box 232"/>
          <p:cNvSpPr txBox="1">
            <a:spLocks noChangeArrowheads="1"/>
          </p:cNvSpPr>
          <p:nvPr/>
        </p:nvSpPr>
        <p:spPr bwMode="auto">
          <a:xfrm>
            <a:off x="7162800" y="1524001"/>
            <a:ext cx="106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Deep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Well</a:t>
            </a:r>
          </a:p>
        </p:txBody>
      </p:sp>
      <p:sp>
        <p:nvSpPr>
          <p:cNvPr id="164065" name="Text Box 233"/>
          <p:cNvSpPr txBox="1">
            <a:spLocks noChangeArrowheads="1"/>
          </p:cNvSpPr>
          <p:nvPr/>
        </p:nvSpPr>
        <p:spPr bwMode="auto">
          <a:xfrm>
            <a:off x="3505200" y="370205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Non-Porous Strata</a:t>
            </a:r>
          </a:p>
        </p:txBody>
      </p:sp>
      <p:sp>
        <p:nvSpPr>
          <p:cNvPr id="164066" name="Text Box 234"/>
          <p:cNvSpPr txBox="1">
            <a:spLocks noChangeArrowheads="1"/>
          </p:cNvSpPr>
          <p:nvPr/>
        </p:nvSpPr>
        <p:spPr bwMode="auto">
          <a:xfrm>
            <a:off x="3657600" y="5181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Non-Porous Strata</a:t>
            </a:r>
          </a:p>
        </p:txBody>
      </p:sp>
      <p:sp>
        <p:nvSpPr>
          <p:cNvPr id="164067" name="Text Box 235"/>
          <p:cNvSpPr txBox="1">
            <a:spLocks noChangeArrowheads="1"/>
          </p:cNvSpPr>
          <p:nvPr/>
        </p:nvSpPr>
        <p:spPr bwMode="auto">
          <a:xfrm>
            <a:off x="3505200" y="914401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Shallow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Well</a:t>
            </a:r>
          </a:p>
        </p:txBody>
      </p:sp>
      <p:sp>
        <p:nvSpPr>
          <p:cNvPr id="164068" name="Text Box 236"/>
          <p:cNvSpPr txBox="1">
            <a:spLocks noChangeArrowheads="1"/>
          </p:cNvSpPr>
          <p:nvPr/>
        </p:nvSpPr>
        <p:spPr bwMode="auto">
          <a:xfrm>
            <a:off x="4343400" y="2057401"/>
            <a:ext cx="2514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</a:t>
            </a:r>
          </a:p>
        </p:txBody>
      </p:sp>
      <p:sp>
        <p:nvSpPr>
          <p:cNvPr id="164069" name="Text Box 237"/>
          <p:cNvSpPr txBox="1">
            <a:spLocks noChangeArrowheads="1"/>
          </p:cNvSpPr>
          <p:nvPr/>
        </p:nvSpPr>
        <p:spPr bwMode="auto">
          <a:xfrm>
            <a:off x="4495800" y="2130426"/>
            <a:ext cx="2514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</a:t>
            </a:r>
          </a:p>
        </p:txBody>
      </p:sp>
      <p:sp>
        <p:nvSpPr>
          <p:cNvPr id="164070" name="Text Box 238"/>
          <p:cNvSpPr txBox="1">
            <a:spLocks noChangeArrowheads="1"/>
          </p:cNvSpPr>
          <p:nvPr/>
        </p:nvSpPr>
        <p:spPr bwMode="auto">
          <a:xfrm>
            <a:off x="4267200" y="2238376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1" name="Text Box 239"/>
          <p:cNvSpPr txBox="1">
            <a:spLocks noChangeArrowheads="1"/>
          </p:cNvSpPr>
          <p:nvPr/>
        </p:nvSpPr>
        <p:spPr bwMode="auto">
          <a:xfrm>
            <a:off x="1524000" y="1905001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2" name="Text Box 240"/>
          <p:cNvSpPr txBox="1">
            <a:spLocks noChangeArrowheads="1"/>
          </p:cNvSpPr>
          <p:nvPr/>
        </p:nvSpPr>
        <p:spPr bwMode="auto">
          <a:xfrm>
            <a:off x="1600200" y="2057401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3" name="Text Box 241"/>
          <p:cNvSpPr txBox="1">
            <a:spLocks noChangeArrowheads="1"/>
          </p:cNvSpPr>
          <p:nvPr/>
        </p:nvSpPr>
        <p:spPr bwMode="auto">
          <a:xfrm>
            <a:off x="8610600" y="2057400"/>
            <a:ext cx="175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</a:t>
            </a:r>
          </a:p>
        </p:txBody>
      </p:sp>
      <p:sp>
        <p:nvSpPr>
          <p:cNvPr id="164074" name="Text Box 242"/>
          <p:cNvSpPr txBox="1">
            <a:spLocks noChangeArrowheads="1"/>
          </p:cNvSpPr>
          <p:nvPr/>
        </p:nvSpPr>
        <p:spPr bwMode="auto">
          <a:xfrm>
            <a:off x="8382000" y="2209801"/>
            <a:ext cx="1752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</a:t>
            </a:r>
          </a:p>
        </p:txBody>
      </p:sp>
      <p:sp>
        <p:nvSpPr>
          <p:cNvPr id="164075" name="Text Box 243"/>
          <p:cNvSpPr txBox="1">
            <a:spLocks noChangeArrowheads="1"/>
          </p:cNvSpPr>
          <p:nvPr/>
        </p:nvSpPr>
        <p:spPr bwMode="auto">
          <a:xfrm>
            <a:off x="1828800" y="4419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64076" name="Text Box 244"/>
          <p:cNvSpPr txBox="1">
            <a:spLocks noChangeArrowheads="1"/>
          </p:cNvSpPr>
          <p:nvPr/>
        </p:nvSpPr>
        <p:spPr bwMode="auto">
          <a:xfrm>
            <a:off x="1981200" y="4572001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</a:t>
            </a:r>
          </a:p>
        </p:txBody>
      </p:sp>
      <p:sp>
        <p:nvSpPr>
          <p:cNvPr id="164077" name="Text Box 245"/>
          <p:cNvSpPr txBox="1">
            <a:spLocks noChangeArrowheads="1"/>
          </p:cNvSpPr>
          <p:nvPr/>
        </p:nvSpPr>
        <p:spPr bwMode="auto">
          <a:xfrm>
            <a:off x="4267200" y="2438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Porous Strata</a:t>
            </a:r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6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2148898" y="4415797"/>
            <a:ext cx="311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</a:rPr>
              <a:t>held under pressure</a:t>
            </a:r>
          </a:p>
        </p:txBody>
      </p:sp>
      <p:sp>
        <p:nvSpPr>
          <p:cNvPr id="172035" name="Rectangle 5"/>
          <p:cNvSpPr>
            <a:spLocks noChangeArrowheads="1"/>
          </p:cNvSpPr>
          <p:nvPr/>
        </p:nvSpPr>
        <p:spPr bwMode="auto">
          <a:xfrm>
            <a:off x="1807203" y="3258462"/>
            <a:ext cx="575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Water comes to surface on to its own  </a:t>
            </a:r>
          </a:p>
        </p:txBody>
      </p:sp>
      <p:sp>
        <p:nvSpPr>
          <p:cNvPr id="172036" name="Rectangle 6"/>
          <p:cNvSpPr>
            <a:spLocks noChangeArrowheads="1"/>
          </p:cNvSpPr>
          <p:nvPr/>
        </p:nvSpPr>
        <p:spPr bwMode="auto">
          <a:xfrm>
            <a:off x="1807203" y="2240733"/>
            <a:ext cx="319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Not common in India</a:t>
            </a:r>
          </a:p>
        </p:txBody>
      </p:sp>
      <p:sp>
        <p:nvSpPr>
          <p:cNvPr id="172037" name="Rectangle 7"/>
          <p:cNvSpPr>
            <a:spLocks noChangeArrowheads="1"/>
          </p:cNvSpPr>
          <p:nvPr/>
        </p:nvSpPr>
        <p:spPr bwMode="auto">
          <a:xfrm>
            <a:off x="826128" y="1246283"/>
            <a:ext cx="2578100" cy="51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Artesian wells</a:t>
            </a:r>
          </a:p>
        </p:txBody>
      </p:sp>
      <p:sp>
        <p:nvSpPr>
          <p:cNvPr id="172038" name="AutoShape 8"/>
          <p:cNvSpPr>
            <a:spLocks noChangeArrowheads="1"/>
          </p:cNvSpPr>
          <p:nvPr/>
        </p:nvSpPr>
        <p:spPr bwMode="auto">
          <a:xfrm>
            <a:off x="3884692" y="3811116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39" name="TextBox 8"/>
          <p:cNvSpPr txBox="1">
            <a:spLocks noChangeArrowheads="1"/>
          </p:cNvSpPr>
          <p:nvPr/>
        </p:nvSpPr>
        <p:spPr bwMode="auto">
          <a:xfrm>
            <a:off x="826128" y="5576935"/>
            <a:ext cx="287931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Saline Intrusion</a:t>
            </a:r>
          </a:p>
        </p:txBody>
      </p:sp>
      <p:pic>
        <p:nvPicPr>
          <p:cNvPr id="2050" name="Picture 2" descr="Image result for Artesian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4" y="1327479"/>
            <a:ext cx="5077266" cy="2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1976437" y="292484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hlink"/>
                </a:solidFill>
              </a:rPr>
              <a:t>Step wells: </a:t>
            </a:r>
            <a:r>
              <a:rPr lang="en-US" altLang="en-US" sz="2400" b="1" dirty="0">
                <a:solidFill>
                  <a:srgbClr val="FF33CC"/>
                </a:solidFill>
              </a:rPr>
              <a:t>Now obsolete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323" name="Rectangle 5"/>
          <p:cNvSpPr>
            <a:spLocks noChangeArrowheads="1"/>
          </p:cNvSpPr>
          <p:nvPr/>
        </p:nvSpPr>
        <p:spPr bwMode="auto">
          <a:xfrm>
            <a:off x="432585" y="976313"/>
            <a:ext cx="2078038" cy="57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Dug wells</a:t>
            </a:r>
            <a:endParaRPr lang="en-US" altLang="en-US"/>
          </a:p>
        </p:txBody>
      </p:sp>
      <p:sp>
        <p:nvSpPr>
          <p:cNvPr id="184324" name="Rectangle 6"/>
          <p:cNvSpPr>
            <a:spLocks noChangeArrowheads="1"/>
          </p:cNvSpPr>
          <p:nvPr/>
        </p:nvSpPr>
        <p:spPr bwMode="auto">
          <a:xfrm>
            <a:off x="1070958" y="1598679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66FF"/>
                </a:solidFill>
              </a:rPr>
              <a:t>Most common</a:t>
            </a:r>
            <a:r>
              <a:rPr lang="en-US" altLang="en-US" sz="2400" b="1" dirty="0"/>
              <a:t> </a:t>
            </a:r>
          </a:p>
        </p:txBody>
      </p:sp>
      <p:sp>
        <p:nvSpPr>
          <p:cNvPr id="184325" name="Rectangle 7"/>
          <p:cNvSpPr>
            <a:spLocks noChangeArrowheads="1"/>
          </p:cNvSpPr>
          <p:nvPr/>
        </p:nvSpPr>
        <p:spPr bwMode="auto">
          <a:xfrm>
            <a:off x="1959971" y="2513079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chemeClr val="hlink"/>
                </a:solidFill>
              </a:rPr>
              <a:t>Pacca</a:t>
            </a:r>
            <a:endParaRPr lang="en-US" altLang="en-US" sz="2400" b="1" dirty="0">
              <a:solidFill>
                <a:schemeClr val="hlink"/>
              </a:solidFill>
            </a:endParaRPr>
          </a:p>
        </p:txBody>
      </p:sp>
      <p:sp>
        <p:nvSpPr>
          <p:cNvPr id="184326" name="Rectangle 8"/>
          <p:cNvSpPr>
            <a:spLocks noChangeArrowheads="1"/>
          </p:cNvSpPr>
          <p:nvPr/>
        </p:nvSpPr>
        <p:spPr bwMode="auto">
          <a:xfrm>
            <a:off x="1976437" y="205587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chemeClr val="hlink"/>
                </a:solidFill>
              </a:rPr>
              <a:t>Katcha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327" name="Rectangle 9"/>
          <p:cNvSpPr>
            <a:spLocks noChangeArrowheads="1"/>
          </p:cNvSpPr>
          <p:nvPr/>
        </p:nvSpPr>
        <p:spPr bwMode="auto">
          <a:xfrm>
            <a:off x="1752600" y="4102359"/>
            <a:ext cx="4616648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	</a:t>
            </a:r>
            <a:r>
              <a:rPr lang="en-US" altLang="en-US" sz="2800" b="1" dirty="0" err="1">
                <a:solidFill>
                  <a:srgbClr val="3333FF"/>
                </a:solidFill>
              </a:rPr>
              <a:t>Katcha</a:t>
            </a:r>
            <a:r>
              <a:rPr lang="en-US" altLang="en-US" sz="2800" b="1" dirty="0">
                <a:solidFill>
                  <a:srgbClr val="3333FF"/>
                </a:solidFill>
              </a:rPr>
              <a:t> wells</a:t>
            </a:r>
            <a:r>
              <a:rPr lang="en-US" altLang="en-US" sz="2400" b="1" dirty="0">
                <a:solidFill>
                  <a:srgbClr val="CC00CC"/>
                </a:solidFill>
              </a:rPr>
              <a:t>	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Deepening of bottom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Hand pump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Fill with sand </a:t>
            </a:r>
            <a:r>
              <a:rPr lang="en-US" altLang="en-US" sz="2400" b="1" dirty="0" err="1">
                <a:solidFill>
                  <a:srgbClr val="CC00CC"/>
                </a:solidFill>
              </a:rPr>
              <a:t>upto</a:t>
            </a:r>
            <a:r>
              <a:rPr lang="en-US" altLang="en-US" sz="2400" b="1" dirty="0">
                <a:solidFill>
                  <a:srgbClr val="CC00CC"/>
                </a:solidFill>
              </a:rPr>
              <a:t> water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level and clay above that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Platform for drainage</a:t>
            </a:r>
          </a:p>
        </p:txBody>
      </p:sp>
      <p:sp>
        <p:nvSpPr>
          <p:cNvPr id="184328" name="Rectangle 10"/>
          <p:cNvSpPr>
            <a:spLocks noChangeArrowheads="1"/>
          </p:cNvSpPr>
          <p:nvPr/>
        </p:nvSpPr>
        <p:spPr bwMode="auto">
          <a:xfrm>
            <a:off x="6542716" y="4185612"/>
            <a:ext cx="4615046" cy="227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	</a:t>
            </a:r>
            <a:r>
              <a:rPr lang="en-US" altLang="en-US" sz="2800" b="1" dirty="0" err="1">
                <a:solidFill>
                  <a:srgbClr val="3333FF"/>
                </a:solidFill>
              </a:rPr>
              <a:t>Pucca</a:t>
            </a:r>
            <a:r>
              <a:rPr lang="en-US" altLang="en-US" sz="2800" b="1" dirty="0">
                <a:solidFill>
                  <a:srgbClr val="3333FF"/>
                </a:solidFill>
              </a:rPr>
              <a:t> wells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Upper 10 feet or &gt; </a:t>
            </a:r>
            <a:r>
              <a:rPr lang="en-US" altLang="en-US" sz="2400" b="1" dirty="0" err="1">
                <a:solidFill>
                  <a:srgbClr val="CC00CC"/>
                </a:solidFill>
              </a:rPr>
              <a:t>pucca</a:t>
            </a: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Hand pump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Raise lining above ground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  at least one feet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Concrete slab as cover</a:t>
            </a:r>
          </a:p>
        </p:txBody>
      </p:sp>
      <p:sp>
        <p:nvSpPr>
          <p:cNvPr id="184329" name="Rectangle 11"/>
          <p:cNvSpPr>
            <a:spLocks noChangeArrowheads="1"/>
          </p:cNvSpPr>
          <p:nvPr/>
        </p:nvSpPr>
        <p:spPr bwMode="auto">
          <a:xfrm>
            <a:off x="205581" y="3480602"/>
            <a:ext cx="3094037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Improvements</a:t>
            </a:r>
          </a:p>
        </p:txBody>
      </p:sp>
      <p:sp>
        <p:nvSpPr>
          <p:cNvPr id="184330" name="Rectangle 12"/>
          <p:cNvSpPr>
            <a:spLocks noChangeArrowheads="1"/>
          </p:cNvSpPr>
          <p:nvPr/>
        </p:nvSpPr>
        <p:spPr bwMode="auto">
          <a:xfrm>
            <a:off x="3098596" y="2536559"/>
            <a:ext cx="177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hlink"/>
                </a:solidFill>
              </a:rPr>
              <a:t>/ </a:t>
            </a:r>
            <a:r>
              <a:rPr lang="en-US" altLang="en-US" sz="2400" b="1" dirty="0" err="1">
                <a:solidFill>
                  <a:schemeClr val="hlink"/>
                </a:solidFill>
              </a:rPr>
              <a:t>Masonary</a:t>
            </a:r>
            <a:endParaRPr lang="en-US" altLang="en-US" sz="2400" b="1" dirty="0">
              <a:solidFill>
                <a:schemeClr val="hlink"/>
              </a:solidFill>
            </a:endParaRPr>
          </a:p>
        </p:txBody>
      </p:sp>
      <p:pic>
        <p:nvPicPr>
          <p:cNvPr id="3074" name="Picture 2" descr="Image result for Dug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976313"/>
            <a:ext cx="5935161" cy="31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743691" y="2620830"/>
            <a:ext cx="4373313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Properly located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Well constructed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Protected against pollution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Provides again safe water </a:t>
            </a:r>
          </a:p>
        </p:txBody>
      </p:sp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412484" y="1289476"/>
            <a:ext cx="3025775" cy="579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Sanitary wells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89" y="1289476"/>
            <a:ext cx="4569600" cy="55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ChangeArrowheads="1"/>
          </p:cNvSpPr>
          <p:nvPr/>
        </p:nvSpPr>
        <p:spPr bwMode="auto">
          <a:xfrm>
            <a:off x="274590" y="1100641"/>
            <a:ext cx="7433445" cy="2265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/>
              <a:t>i</a:t>
            </a:r>
            <a:r>
              <a:rPr lang="en-US" altLang="en-US" b="1" dirty="0"/>
              <a:t>. Location: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15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(50ft)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</a:t>
            </a:r>
            <a:r>
              <a:rPr lang="en-US" altLang="en-US" b="1" dirty="0">
                <a:solidFill>
                  <a:srgbClr val="CC00CC"/>
                </a:solidFill>
              </a:rPr>
              <a:t>      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sources of pollution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Elevation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</a:t>
            </a:r>
            <a:r>
              <a:rPr lang="en-US" altLang="en-US" b="1" dirty="0">
                <a:solidFill>
                  <a:srgbClr val="CC00CC"/>
                </a:solidFill>
              </a:rPr>
              <a:t>100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from house</a:t>
            </a:r>
          </a:p>
        </p:txBody>
      </p:sp>
      <p:sp>
        <p:nvSpPr>
          <p:cNvPr id="198659" name="Rectangle 5"/>
          <p:cNvSpPr>
            <a:spLocks noChangeArrowheads="1"/>
          </p:cNvSpPr>
          <p:nvPr/>
        </p:nvSpPr>
        <p:spPr bwMode="auto">
          <a:xfrm>
            <a:off x="274590" y="3972051"/>
            <a:ext cx="7366535" cy="169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ii. Lining:</a:t>
            </a:r>
            <a:r>
              <a:rPr lang="en-US" altLang="en-US" sz="2800" b="1" dirty="0"/>
              <a:t>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6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(20ft)  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</a:t>
            </a:r>
            <a:endParaRPr lang="en-US" altLang="en-US" b="1" dirty="0">
              <a:solidFill>
                <a:srgbClr val="CC00CC"/>
              </a:solidFill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2’-3’ above ground</a:t>
            </a:r>
            <a:endParaRPr lang="en-US" altLang="en-US" b="1" dirty="0"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23" y="1231272"/>
            <a:ext cx="4309449" cy="560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ChangeArrowheads="1"/>
          </p:cNvSpPr>
          <p:nvPr/>
        </p:nvSpPr>
        <p:spPr bwMode="auto">
          <a:xfrm>
            <a:off x="539515" y="4664955"/>
            <a:ext cx="87487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vi. Covering: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To cover top of well   </a:t>
            </a:r>
            <a:r>
              <a:rPr lang="en-US" altLang="en-US" b="1" dirty="0">
                <a:solidFill>
                  <a:schemeClr val="hlink"/>
                </a:solidFill>
              </a:rPr>
              <a:t>‘</a:t>
            </a:r>
            <a:r>
              <a:rPr lang="en-US" altLang="en-US" b="1" dirty="0">
                <a:solidFill>
                  <a:schemeClr val="hlink"/>
                </a:solidFill>
                <a:sym typeface="Symbol" panose="05050102010706020507" pitchFamily="18" charset="2"/>
              </a:rPr>
              <a:t></a:t>
            </a:r>
            <a:r>
              <a:rPr lang="en-US" altLang="en-US" b="1" dirty="0">
                <a:solidFill>
                  <a:schemeClr val="hlink"/>
                </a:solidFill>
              </a:rPr>
              <a:t>’ Bacteriological quality</a:t>
            </a:r>
            <a:endParaRPr lang="en-US" altLang="en-US" b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Open well is not a sanitary well</a:t>
            </a:r>
          </a:p>
        </p:txBody>
      </p:sp>
      <p:sp>
        <p:nvSpPr>
          <p:cNvPr id="206851" name="Rectangle 5"/>
          <p:cNvSpPr>
            <a:spLocks noChangeArrowheads="1"/>
          </p:cNvSpPr>
          <p:nvPr/>
        </p:nvSpPr>
        <p:spPr bwMode="auto">
          <a:xfrm>
            <a:off x="539515" y="896938"/>
            <a:ext cx="64643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iii. Parapet: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At least 70-75 </a:t>
            </a:r>
            <a:r>
              <a:rPr lang="en-US" altLang="en-US" b="1" dirty="0" err="1">
                <a:solidFill>
                  <a:srgbClr val="CC00CC"/>
                </a:solidFill>
              </a:rPr>
              <a:t>cms</a:t>
            </a:r>
            <a:r>
              <a:rPr lang="en-US" altLang="en-US" b="1" dirty="0">
                <a:solidFill>
                  <a:srgbClr val="CC00CC"/>
                </a:solidFill>
              </a:rPr>
              <a:t> above ground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Concrete</a:t>
            </a:r>
          </a:p>
        </p:txBody>
      </p:sp>
      <p:sp>
        <p:nvSpPr>
          <p:cNvPr id="206852" name="Rectangle 6"/>
          <p:cNvSpPr>
            <a:spLocks noChangeArrowheads="1"/>
          </p:cNvSpPr>
          <p:nvPr/>
        </p:nvSpPr>
        <p:spPr bwMode="auto">
          <a:xfrm>
            <a:off x="539515" y="2377197"/>
            <a:ext cx="8513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iv. Platform: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Atleast</a:t>
            </a:r>
            <a:r>
              <a:rPr lang="en-US" altLang="en-US" b="1" dirty="0">
                <a:solidFill>
                  <a:srgbClr val="CC00CC"/>
                </a:solidFill>
              </a:rPr>
              <a:t> ‘1 </a:t>
            </a:r>
            <a:r>
              <a:rPr lang="en-US" altLang="en-US" b="1" dirty="0" err="1">
                <a:solidFill>
                  <a:srgbClr val="CC00CC"/>
                </a:solidFill>
              </a:rPr>
              <a:t>mt</a:t>
            </a:r>
            <a:r>
              <a:rPr lang="en-US" altLang="en-US" b="1" dirty="0">
                <a:solidFill>
                  <a:srgbClr val="CC00CC"/>
                </a:solidFill>
              </a:rPr>
              <a:t>’ around well with outward slope</a:t>
            </a:r>
          </a:p>
        </p:txBody>
      </p:sp>
      <p:sp>
        <p:nvSpPr>
          <p:cNvPr id="206853" name="Rectangle 7"/>
          <p:cNvSpPr>
            <a:spLocks noChangeArrowheads="1"/>
          </p:cNvSpPr>
          <p:nvPr/>
        </p:nvSpPr>
        <p:spPr bwMode="auto">
          <a:xfrm>
            <a:off x="539515" y="3521076"/>
            <a:ext cx="7807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v. Drain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Outside cone of filtration (Drainage area)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64" y="896938"/>
            <a:ext cx="2631848" cy="552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8" y="1991762"/>
            <a:ext cx="6561149" cy="479553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Drinking, cooking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Garden, swimming pool, Fire fighting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Industrial: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Iron, paper, food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Agricultural: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generation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Waste management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essential for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Cultural development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88" y="1307426"/>
            <a:ext cx="6839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b="1" dirty="0"/>
              <a:t>Water is required for a number of daily activities</a:t>
            </a:r>
          </a:p>
        </p:txBody>
      </p:sp>
      <p:pic>
        <p:nvPicPr>
          <p:cNvPr id="1026" name="Picture 2" descr="Image result for use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23" y="1991762"/>
            <a:ext cx="5162545" cy="47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1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5"/>
          <p:cNvSpPr>
            <a:spLocks noChangeArrowheads="1"/>
          </p:cNvSpPr>
          <p:nvPr/>
        </p:nvSpPr>
        <p:spPr bwMode="auto">
          <a:xfrm>
            <a:off x="333455" y="1074683"/>
            <a:ext cx="701198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vii. Hand pump: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Robust to withstand rough handling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</a:t>
            </a:r>
            <a:r>
              <a:rPr lang="en-US" altLang="en-US" b="1" dirty="0">
                <a:solidFill>
                  <a:srgbClr val="CC00CC"/>
                </a:solidFill>
              </a:rPr>
              <a:t> H</a:t>
            </a:r>
            <a:r>
              <a:rPr lang="en-US" altLang="en-US" b="1" baseline="-25000" dirty="0">
                <a:solidFill>
                  <a:srgbClr val="CC00CC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O Quality : Bacteriological</a:t>
            </a:r>
          </a:p>
        </p:txBody>
      </p:sp>
      <p:sp>
        <p:nvSpPr>
          <p:cNvPr id="208899" name="Rectangle 6"/>
          <p:cNvSpPr>
            <a:spLocks noChangeArrowheads="1"/>
          </p:cNvSpPr>
          <p:nvPr/>
        </p:nvSpPr>
        <p:spPr bwMode="auto">
          <a:xfrm>
            <a:off x="334749" y="2928060"/>
            <a:ext cx="5865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viii. Consumer responsibility</a:t>
            </a:r>
          </a:p>
        </p:txBody>
      </p:sp>
      <p:sp>
        <p:nvSpPr>
          <p:cNvPr id="208900" name="Rectangle 8"/>
          <p:cNvSpPr>
            <a:spLocks noChangeArrowheads="1"/>
          </p:cNvSpPr>
          <p:nvPr/>
        </p:nvSpPr>
        <p:spPr bwMode="auto">
          <a:xfrm>
            <a:off x="469258" y="3664669"/>
            <a:ext cx="4237057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ix. Quality: Improved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Physical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Chemical and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Bacteriological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1" y="1244209"/>
            <a:ext cx="2764570" cy="552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5"/>
          <p:cNvSpPr>
            <a:spLocks noChangeArrowheads="1"/>
          </p:cNvSpPr>
          <p:nvPr/>
        </p:nvSpPr>
        <p:spPr bwMode="auto">
          <a:xfrm>
            <a:off x="2071735" y="1133075"/>
            <a:ext cx="5546725" cy="16906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	</a:t>
            </a:r>
            <a:r>
              <a:rPr lang="en-US" altLang="en-US" sz="2800" b="1" dirty="0">
                <a:solidFill>
                  <a:srgbClr val="3333FF"/>
                </a:solidFill>
              </a:rPr>
              <a:t>SUCCESSFUL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Bacteriological safe            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Cheap </a:t>
            </a:r>
          </a:p>
        </p:txBody>
      </p:sp>
      <p:sp>
        <p:nvSpPr>
          <p:cNvPr id="215043" name="Rectangle 6"/>
          <p:cNvSpPr>
            <a:spLocks noChangeArrowheads="1"/>
          </p:cNvSpPr>
          <p:nvPr/>
        </p:nvSpPr>
        <p:spPr bwMode="auto">
          <a:xfrm>
            <a:off x="4585550" y="2951769"/>
            <a:ext cx="3870387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Costly but good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yield</a:t>
            </a:r>
            <a:endParaRPr lang="en-US" alt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No dependence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on rain fall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Successive layers of rocks</a:t>
            </a:r>
          </a:p>
        </p:txBody>
      </p:sp>
      <p:sp>
        <p:nvSpPr>
          <p:cNvPr id="215044" name="Rectangle 7"/>
          <p:cNvSpPr>
            <a:spLocks noChangeArrowheads="1"/>
          </p:cNvSpPr>
          <p:nvPr/>
        </p:nvSpPr>
        <p:spPr bwMode="auto">
          <a:xfrm>
            <a:off x="0" y="2905602"/>
            <a:ext cx="4572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		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source of H</a:t>
            </a:r>
            <a:r>
              <a:rPr lang="en-US" altLang="en-US" sz="2400" b="1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in rural areas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Area within 15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mts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must be pollution free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Water bearing stratum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3526" y="153531"/>
            <a:ext cx="3340728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/>
              <a:t>      Tube wells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87" y="1330859"/>
            <a:ext cx="3736063" cy="5463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3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4"/>
          <p:cNvSpPr>
            <a:spLocks noChangeArrowheads="1"/>
          </p:cNvSpPr>
          <p:nvPr/>
        </p:nvSpPr>
        <p:spPr bwMode="auto">
          <a:xfrm>
            <a:off x="305594" y="2176465"/>
            <a:ext cx="70104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CC00CC"/>
                </a:solidFill>
              </a:rPr>
              <a:t>Shallow, Deep, Mineral, Thermal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Liable to gross pollution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Yield is </a:t>
            </a:r>
            <a:r>
              <a:rPr lang="en-US" altLang="en-US" sz="2800" b="1" dirty="0">
                <a:solidFill>
                  <a:srgbClr val="3333FF"/>
                </a:solidFill>
              </a:rPr>
              <a:t>too low</a:t>
            </a:r>
            <a:r>
              <a:rPr lang="en-US" altLang="en-US" sz="2800" b="1" dirty="0">
                <a:solidFill>
                  <a:srgbClr val="CC00CC"/>
                </a:solidFill>
              </a:rPr>
              <a:t> for use as a source of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   community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 supply </a:t>
            </a:r>
          </a:p>
        </p:txBody>
      </p:sp>
      <p:sp>
        <p:nvSpPr>
          <p:cNvPr id="223235" name="Rectangle 5"/>
          <p:cNvSpPr>
            <a:spLocks noChangeArrowheads="1"/>
          </p:cNvSpPr>
          <p:nvPr/>
        </p:nvSpPr>
        <p:spPr bwMode="auto">
          <a:xfrm>
            <a:off x="4706293" y="541603"/>
            <a:ext cx="226487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Springs</a:t>
            </a:r>
          </a:p>
        </p:txBody>
      </p:sp>
      <p:sp>
        <p:nvSpPr>
          <p:cNvPr id="223236" name="Rectangle 6"/>
          <p:cNvSpPr>
            <a:spLocks noChangeArrowheads="1"/>
          </p:cNvSpPr>
          <p:nvPr/>
        </p:nvSpPr>
        <p:spPr bwMode="auto">
          <a:xfrm>
            <a:off x="396844" y="1566957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Topography</a:t>
            </a:r>
          </a:p>
        </p:txBody>
      </p:sp>
      <p:sp>
        <p:nvSpPr>
          <p:cNvPr id="223237" name="Rectangle 7"/>
          <p:cNvSpPr>
            <a:spLocks noChangeArrowheads="1"/>
          </p:cNvSpPr>
          <p:nvPr/>
        </p:nvSpPr>
        <p:spPr bwMode="auto">
          <a:xfrm>
            <a:off x="396844" y="2086070"/>
            <a:ext cx="378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Not important source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44" y="1171577"/>
            <a:ext cx="4661735" cy="2267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45" y="3472860"/>
            <a:ext cx="4661735" cy="275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8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147" y="1967027"/>
            <a:ext cx="7287706" cy="1895349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b="1" dirty="0"/>
              <a:t>Park’s Textbook of Preventive and Social Medicine</a:t>
            </a:r>
            <a:r>
              <a:rPr lang="en-US" sz="2400" dirty="0"/>
              <a:t>, 24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 marL="0" indent="0">
              <a:buNone/>
            </a:pPr>
            <a:r>
              <a:rPr lang="en-US" sz="2400" dirty="0"/>
              <a:t>	By: K. Park, </a:t>
            </a:r>
            <a:r>
              <a:rPr lang="en-US" sz="2400" dirty="0" err="1"/>
              <a:t>Banarsidas</a:t>
            </a:r>
            <a:r>
              <a:rPr lang="en-US" sz="2400" dirty="0"/>
              <a:t> </a:t>
            </a:r>
            <a:r>
              <a:rPr lang="en-US" sz="2400" dirty="0" err="1"/>
              <a:t>Bhanot</a:t>
            </a:r>
            <a:r>
              <a:rPr lang="en-US" sz="2400" dirty="0"/>
              <a:t> Publishers.</a:t>
            </a:r>
            <a:endParaRPr lang="en-US" dirty="0">
              <a:hlinkClick r:id="rId2"/>
            </a:endParaRPr>
          </a:p>
          <a:p>
            <a:pPr marL="0" indent="0" fontAlgn="t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22C54-7243-419F-9B5F-9C0D47FD545F}"/>
              </a:ext>
            </a:extLst>
          </p:cNvPr>
          <p:cNvSpPr txBox="1"/>
          <p:nvPr/>
        </p:nvSpPr>
        <p:spPr>
          <a:xfrm>
            <a:off x="4201998" y="457994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539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3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39022" y="1237150"/>
            <a:ext cx="6567535" cy="529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Water Requirement:</a:t>
            </a:r>
            <a:r>
              <a:rPr lang="en-US" altLang="en-US" sz="2400" b="1" dirty="0"/>
              <a:t>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CC00CC"/>
                </a:solidFill>
              </a:rPr>
              <a:t>2 liter/person/day: mere survival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Adequate H</a:t>
            </a:r>
            <a:r>
              <a:rPr lang="en-US" altLang="en-US" sz="24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</a:rPr>
              <a:t>O must be supplied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150-200 liters (35-40 gallons) /person/day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Consumption depends on: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2800" b="1" dirty="0"/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CC00CC"/>
                </a:solidFill>
              </a:rPr>
              <a:t>Climate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Standard of living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Personal habits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35" y="1237150"/>
            <a:ext cx="4680641" cy="52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142" y="283644"/>
            <a:ext cx="4666307" cy="6035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6600"/>
                </a:solidFill>
              </a:rPr>
              <a:t>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34" y="1153318"/>
            <a:ext cx="4249848" cy="478575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Rain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Surface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Impounding reservoir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Rivers, Streams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Tanks, Ponds, Lakes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/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Ground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Shallow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Deep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Springs</a:t>
            </a:r>
          </a:p>
          <a:p>
            <a:endParaRPr lang="en-US" dirty="0"/>
          </a:p>
        </p:txBody>
      </p:sp>
      <p:pic>
        <p:nvPicPr>
          <p:cNvPr id="1026" name="Picture 2" descr="Image result for source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82" y="1153318"/>
            <a:ext cx="6853473" cy="23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81" y="3458424"/>
            <a:ext cx="6853473" cy="2480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6" y="992706"/>
            <a:ext cx="11353045" cy="195872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FF6600"/>
                </a:solidFill>
              </a:rPr>
              <a:t>Criteria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</a:rPr>
              <a:t>Quality	: </a:t>
            </a:r>
            <a:r>
              <a:rPr lang="en-US" altLang="en-US" b="1" dirty="0">
                <a:solidFill>
                  <a:schemeClr val="hlink"/>
                </a:solidFill>
              </a:rPr>
              <a:t>Acceptable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</a:rPr>
              <a:t>Quantity	: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Must meet 95% of annual need </a:t>
            </a:r>
          </a:p>
          <a:p>
            <a:pPr lvl="4">
              <a:spcBef>
                <a:spcPct val="0"/>
              </a:spcBef>
              <a:buClr>
                <a:srgbClr val="CC00CC"/>
              </a:buClr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/>
              <a:t>Present</a:t>
            </a:r>
          </a:p>
          <a:p>
            <a:pPr lvl="4">
              <a:spcBef>
                <a:spcPct val="0"/>
              </a:spcBef>
              <a:buClr>
                <a:srgbClr val="CC00CC"/>
              </a:buClr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/>
              <a:t>Future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2951430"/>
            <a:ext cx="11353045" cy="3757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71603" y="1259581"/>
            <a:ext cx="11821543" cy="3600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 billion lack access to "improved" drinking water supply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billion cases of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annually, 88% attributable to unsafe water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1.8 million die each year from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diseases, vast majority being children under5</a:t>
            </a:r>
          </a:p>
          <a:p>
            <a:pPr>
              <a:spcBef>
                <a:spcPct val="50000"/>
              </a:spcBef>
              <a:buClr>
                <a:srgbClr val="FF33CC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safe water perpetuates poverty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says 94% of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preventable through environmental modifications        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676400" y="395288"/>
            <a:ext cx="8839200" cy="519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Unsafe Water, Inadequate Sanitation and Hygiene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2" y="1006475"/>
            <a:ext cx="11142482" cy="55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" y="790832"/>
            <a:ext cx="5283724" cy="570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66" y="790831"/>
            <a:ext cx="5315096" cy="57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1313</Words>
  <Application>Microsoft Office PowerPoint</Application>
  <PresentationFormat>Widescreen</PresentationFormat>
  <Paragraphs>371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Sources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book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dranjayvet@gmail.com</cp:lastModifiedBy>
  <cp:revision>27</cp:revision>
  <dcterms:created xsi:type="dcterms:W3CDTF">2019-08-19T13:10:41Z</dcterms:created>
  <dcterms:modified xsi:type="dcterms:W3CDTF">2020-04-11T11:22:33Z</dcterms:modified>
</cp:coreProperties>
</file>