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64" r:id="rId3"/>
    <p:sldId id="279" r:id="rId4"/>
    <p:sldId id="283" r:id="rId5"/>
    <p:sldId id="281" r:id="rId6"/>
    <p:sldId id="280" r:id="rId7"/>
    <p:sldId id="282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84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154CB-4FB9-4639-A516-501B96905600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4486EA-B398-4A3E-A4FF-2CB75BEEFF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413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ED380A-401C-47FD-BA70-CC8314DC15CF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84909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18F098-01FE-4633-8511-1A42921DC289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66579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1AA0A5-A8BD-4648-865E-D0D414DA8FD1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90704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A46BB7-E8ED-419A-A35C-158236C2ED81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8924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85D672-0835-4EBF-A6FE-E09EF3F045C7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1674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BFF360A-755C-476C-ACFC-A07377030887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59115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FBA795-8EA4-4931-9F6B-380316F05594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606962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4172A4-CA70-4BE6-B247-14F61F396878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28761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FE62A6-31DE-4574-A266-E8D8470BEEEE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87619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A14942-DDC5-4A41-9E1A-FAA7D9C1A0FC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0101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9BDC84-2020-4297-970B-4978B59BD0A2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07172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693515-B5CD-4BE9-8765-5DE1AF498E9F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9689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72770-82ED-4AF6-B4B3-F28BF536CD88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7256-F4DB-46AE-AE86-095B4102F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956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72770-82ED-4AF6-B4B3-F28BF536CD88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7256-F4DB-46AE-AE86-095B4102F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579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72770-82ED-4AF6-B4B3-F28BF536CD88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7256-F4DB-46AE-AE86-095B4102F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03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72770-82ED-4AF6-B4B3-F28BF536CD88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7256-F4DB-46AE-AE86-095B4102F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544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72770-82ED-4AF6-B4B3-F28BF536CD88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7256-F4DB-46AE-AE86-095B4102F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011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72770-82ED-4AF6-B4B3-F28BF536CD88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7256-F4DB-46AE-AE86-095B4102F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39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72770-82ED-4AF6-B4B3-F28BF536CD88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7256-F4DB-46AE-AE86-095B4102F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879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72770-82ED-4AF6-B4B3-F28BF536CD88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7256-F4DB-46AE-AE86-095B4102F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768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72770-82ED-4AF6-B4B3-F28BF536CD88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7256-F4DB-46AE-AE86-095B4102F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27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72770-82ED-4AF6-B4B3-F28BF536CD88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7256-F4DB-46AE-AE86-095B4102F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124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72770-82ED-4AF6-B4B3-F28BF536CD88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B7256-F4DB-46AE-AE86-095B4102F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930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72770-82ED-4AF6-B4B3-F28BF536CD88}" type="datetimeFigureOut">
              <a:rPr lang="en-US" smtClean="0"/>
              <a:t>4/23/2020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B7256-F4DB-46AE-AE86-095B4102F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009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26617" y="2667755"/>
            <a:ext cx="7772400" cy="1131248"/>
          </a:xfrm>
          <a:solidFill>
            <a:schemeClr val="accent2"/>
          </a:solidFill>
        </p:spPr>
        <p:txBody>
          <a:bodyPr anchor="ctr"/>
          <a:lstStyle/>
          <a:p>
            <a:r>
              <a:rPr lang="en-US" altLang="en-US" sz="44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Pollution of Water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51A742-0F8E-4238-B5BC-57F634E333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62" y="40913"/>
            <a:ext cx="1524000" cy="10183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EB5A1C6-EEEB-4B20-BD99-B7A5B5DFC1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869" y="0"/>
            <a:ext cx="1428750" cy="103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388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2508203" y="1075978"/>
            <a:ext cx="4660899" cy="13849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800" b="1" dirty="0" err="1"/>
              <a:t>Colour</a:t>
            </a:r>
            <a:r>
              <a:rPr lang="en-US" altLang="en-US" sz="2800" b="1" dirty="0"/>
              <a:t>:</a:t>
            </a:r>
          </a:p>
          <a:p>
            <a:endParaRPr lang="en-US" altLang="en-US" sz="2800" b="1" dirty="0">
              <a:solidFill>
                <a:srgbClr val="FF00FF"/>
              </a:solidFill>
            </a:endParaRPr>
          </a:p>
          <a:p>
            <a:pPr lvl="1"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800" b="1" dirty="0">
                <a:solidFill>
                  <a:srgbClr val="FF00FF"/>
                </a:solidFill>
              </a:rPr>
              <a:t> No </a:t>
            </a:r>
            <a:r>
              <a:rPr lang="en-US" altLang="en-US" sz="2800" b="1" dirty="0" err="1">
                <a:solidFill>
                  <a:srgbClr val="FF00FF"/>
                </a:solidFill>
              </a:rPr>
              <a:t>colour</a:t>
            </a:r>
            <a:endParaRPr lang="en-US" altLang="en-US" sz="2800" b="1" dirty="0">
              <a:solidFill>
                <a:srgbClr val="FF00FF"/>
              </a:solidFill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2508203" y="2845200"/>
            <a:ext cx="4705134" cy="138499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b="1" dirty="0" err="1"/>
              <a:t>Odour</a:t>
            </a:r>
            <a:r>
              <a:rPr lang="en-US" altLang="en-US" sz="2800" b="1" dirty="0"/>
              <a:t>: </a:t>
            </a:r>
          </a:p>
          <a:p>
            <a:pPr eaLnBrk="1" hangingPunct="1"/>
            <a:endParaRPr lang="en-US" altLang="en-US" sz="2800" b="1" dirty="0"/>
          </a:p>
          <a:p>
            <a:pPr lvl="1" eaLnBrk="1" hangingPunct="1"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800" b="1" dirty="0">
                <a:solidFill>
                  <a:srgbClr val="FF00FF"/>
                </a:solidFill>
              </a:rPr>
              <a:t>No disagreeable </a:t>
            </a:r>
            <a:r>
              <a:rPr lang="en-US" altLang="en-US" sz="2800" b="1" dirty="0" err="1">
                <a:solidFill>
                  <a:srgbClr val="FF00FF"/>
                </a:solidFill>
              </a:rPr>
              <a:t>odour</a:t>
            </a:r>
            <a:endParaRPr lang="en-US" altLang="en-US" sz="2800" b="1" dirty="0">
              <a:solidFill>
                <a:srgbClr val="FF00FF"/>
              </a:solidFill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2508203" y="4458794"/>
            <a:ext cx="4778717" cy="22467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800" b="1" dirty="0"/>
              <a:t>Taste: </a:t>
            </a:r>
          </a:p>
          <a:p>
            <a:endParaRPr lang="en-US" altLang="en-US" sz="2800" b="1" dirty="0"/>
          </a:p>
          <a:p>
            <a:pPr lvl="1"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800" b="1" dirty="0">
                <a:solidFill>
                  <a:srgbClr val="FF00FF"/>
                </a:solidFill>
              </a:rPr>
              <a:t>Palatable</a:t>
            </a:r>
          </a:p>
          <a:p>
            <a:pPr lvl="1">
              <a:buClr>
                <a:srgbClr val="FF6600"/>
              </a:buClr>
              <a:buFont typeface="Wingdings" panose="05000000000000000000" pitchFamily="2" charset="2"/>
              <a:buChar char="§"/>
            </a:pPr>
            <a:endParaRPr lang="en-US" altLang="en-US" sz="2800" b="1" dirty="0">
              <a:solidFill>
                <a:srgbClr val="FF00FF"/>
              </a:solidFill>
            </a:endParaRPr>
          </a:p>
          <a:p>
            <a:pPr lvl="1"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800" b="1" dirty="0">
                <a:solidFill>
                  <a:srgbClr val="FF00FF"/>
                </a:solidFill>
              </a:rPr>
              <a:t>No disagreeable taste</a:t>
            </a:r>
          </a:p>
        </p:txBody>
      </p:sp>
      <p:sp>
        <p:nvSpPr>
          <p:cNvPr id="17415" name="Oval 7"/>
          <p:cNvSpPr>
            <a:spLocks noChangeArrowheads="1"/>
          </p:cNvSpPr>
          <p:nvPr/>
        </p:nvSpPr>
        <p:spPr bwMode="auto">
          <a:xfrm>
            <a:off x="7169102" y="1496549"/>
            <a:ext cx="1927121" cy="543852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3200" b="1" dirty="0">
                <a:solidFill>
                  <a:srgbClr val="FF00FF"/>
                </a:solidFill>
              </a:rPr>
              <a:t>&lt; 5 units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4B8886-8677-4E73-8D6F-A2304E30FD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62" y="40913"/>
            <a:ext cx="1524000" cy="10183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8733A59-02F9-488D-A825-953FAA8C0F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869" y="0"/>
            <a:ext cx="1428750" cy="1031398"/>
          </a:xfrm>
          <a:prstGeom prst="rect">
            <a:avLst/>
          </a:prstGeom>
        </p:spPr>
      </p:pic>
      <p:pic>
        <p:nvPicPr>
          <p:cNvPr id="7170" name="Picture 2" descr="How much water should you drink? - Harvard Health">
            <a:extLst>
              <a:ext uri="{FF2B5EF4-FFF2-40B4-BE49-F238E27FC236}">
                <a16:creationId xmlns:a16="http://schemas.microsoft.com/office/drawing/2014/main" id="{55226AA4-5ED2-43EA-B7E2-4D632E13AA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0626" y="1168863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Salt water and brackish water meeting place MISSISSIPPI River Rip ...">
            <a:extLst>
              <a:ext uri="{FF2B5EF4-FFF2-40B4-BE49-F238E27FC236}">
                <a16:creationId xmlns:a16="http://schemas.microsoft.com/office/drawing/2014/main" id="{2964B9A9-4629-47BE-A40D-A370F76699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0625" y="4458794"/>
            <a:ext cx="2619375" cy="2130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0452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992252" y="5246803"/>
            <a:ext cx="39624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800" b="1" dirty="0">
                <a:solidFill>
                  <a:srgbClr val="CC00FF"/>
                </a:solidFill>
              </a:rPr>
              <a:t>Normal: 200 mg/lit</a:t>
            </a:r>
          </a:p>
          <a:p>
            <a:r>
              <a:rPr lang="en-US" altLang="en-US" sz="2800" b="1" dirty="0">
                <a:solidFill>
                  <a:srgbClr val="CC00FF"/>
                </a:solidFill>
              </a:rPr>
              <a:t>              &gt; 600 mg/lit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4172738" y="901125"/>
            <a:ext cx="3008324" cy="5847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en-US" sz="3200" b="1"/>
              <a:t>Chemical quality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675238" y="2087578"/>
            <a:ext cx="1580882" cy="52322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en-US" sz="2800" b="1" dirty="0"/>
              <a:t>Chlorides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3733800" y="2438400"/>
            <a:ext cx="5791200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800" b="1" dirty="0">
                <a:solidFill>
                  <a:srgbClr val="FF00FF"/>
                </a:solidFill>
              </a:rPr>
              <a:t> Always present</a:t>
            </a:r>
          </a:p>
          <a:p>
            <a:pPr>
              <a:buClr>
                <a:srgbClr val="FF6600"/>
              </a:buClr>
              <a:buFont typeface="Wingdings" panose="05000000000000000000" pitchFamily="2" charset="2"/>
              <a:buChar char="§"/>
            </a:pPr>
            <a:endParaRPr lang="en-US" altLang="en-US" sz="2800" b="1" dirty="0">
              <a:solidFill>
                <a:srgbClr val="FF00FF"/>
              </a:solidFill>
            </a:endParaRPr>
          </a:p>
          <a:p>
            <a:pPr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800" b="1" dirty="0">
                <a:solidFill>
                  <a:srgbClr val="FF00FF"/>
                </a:solidFill>
              </a:rPr>
              <a:t> Varies from place to place</a:t>
            </a:r>
          </a:p>
          <a:p>
            <a:pPr>
              <a:buClr>
                <a:srgbClr val="FF6600"/>
              </a:buClr>
              <a:buFont typeface="Wingdings" panose="05000000000000000000" pitchFamily="2" charset="2"/>
              <a:buChar char="§"/>
            </a:pPr>
            <a:endParaRPr lang="en-US" altLang="en-US" sz="2800" b="1" dirty="0">
              <a:solidFill>
                <a:srgbClr val="FF00FF"/>
              </a:solidFill>
            </a:endParaRPr>
          </a:p>
          <a:p>
            <a:pPr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800" b="1" dirty="0">
                <a:solidFill>
                  <a:srgbClr val="FF00FF"/>
                </a:solidFill>
              </a:rPr>
              <a:t> Estimate normal range ground</a:t>
            </a:r>
          </a:p>
        </p:txBody>
      </p:sp>
      <p:sp>
        <p:nvSpPr>
          <p:cNvPr id="21512" name="Line 8"/>
          <p:cNvSpPr>
            <a:spLocks noChangeShapeType="1"/>
          </p:cNvSpPr>
          <p:nvPr/>
        </p:nvSpPr>
        <p:spPr bwMode="auto">
          <a:xfrm flipH="1">
            <a:off x="5638800" y="4724400"/>
            <a:ext cx="76200" cy="304800"/>
          </a:xfrm>
          <a:prstGeom prst="line">
            <a:avLst/>
          </a:prstGeom>
          <a:noFill/>
          <a:ln w="31750">
            <a:solidFill>
              <a:srgbClr val="CC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67C432-12D9-4375-94BC-BF547FAC4D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62" y="40913"/>
            <a:ext cx="1524000" cy="10183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AA25379-808A-4400-BE0E-2E5331535A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869" y="0"/>
            <a:ext cx="1428750" cy="103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17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743200" y="3792538"/>
            <a:ext cx="3924300" cy="2227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n-US" sz="2800" b="1">
                <a:solidFill>
                  <a:srgbClr val="CC00FF"/>
                </a:solidFill>
              </a:rPr>
              <a:t>Proteinaceous matter </a:t>
            </a:r>
          </a:p>
          <a:p>
            <a:pPr algn="ctr"/>
            <a:endParaRPr lang="en-US" altLang="en-US" sz="2800" b="1">
              <a:solidFill>
                <a:srgbClr val="CC00FF"/>
              </a:solidFill>
            </a:endParaRPr>
          </a:p>
          <a:p>
            <a:pPr algn="ctr">
              <a:buFont typeface="Symbol" panose="05050102010706020507" pitchFamily="18" charset="2"/>
              <a:buNone/>
            </a:pPr>
            <a:r>
              <a:rPr lang="en-US" altLang="en-US" sz="2800" b="1">
                <a:solidFill>
                  <a:srgbClr val="6600FF"/>
                </a:solidFill>
              </a:rPr>
              <a:t>Degraded   </a:t>
            </a:r>
          </a:p>
          <a:p>
            <a:pPr algn="ctr">
              <a:buFont typeface="Symbol" panose="05050102010706020507" pitchFamily="18" charset="2"/>
              <a:buNone/>
            </a:pPr>
            <a:endParaRPr lang="en-US" altLang="en-US" sz="2800" b="1">
              <a:solidFill>
                <a:srgbClr val="6600FF"/>
              </a:solidFill>
            </a:endParaRPr>
          </a:p>
          <a:p>
            <a:pPr algn="ctr">
              <a:buFont typeface="Symbol" panose="05050102010706020507" pitchFamily="18" charset="2"/>
              <a:buNone/>
            </a:pPr>
            <a:r>
              <a:rPr lang="en-US" altLang="en-US" sz="2800" b="1">
                <a:solidFill>
                  <a:srgbClr val="CC00FF"/>
                </a:solidFill>
              </a:rPr>
              <a:t>Bacterial action</a:t>
            </a:r>
            <a:endParaRPr lang="en-US" altLang="en-US" sz="2800" b="1">
              <a:solidFill>
                <a:srgbClr val="CC00FF"/>
              </a:solidFill>
              <a:sym typeface="Symbol" panose="05050102010706020507" pitchFamily="18" charset="2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1692553" y="997919"/>
            <a:ext cx="1563698" cy="52322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en-US" sz="2800" b="1" dirty="0"/>
              <a:t>Hardness</a:t>
            </a:r>
            <a:endParaRPr lang="en-US" altLang="en-US" sz="2800" b="1" dirty="0">
              <a:solidFill>
                <a:srgbClr val="0000FF"/>
              </a:solidFill>
            </a:endParaRP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1652977" y="1610380"/>
            <a:ext cx="4026230" cy="52322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en-US" sz="2800" b="1"/>
              <a:t>Free and saline ammonia:</a:t>
            </a:r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 flipH="1">
            <a:off x="4159312" y="965007"/>
            <a:ext cx="177298" cy="499322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2800"/>
          </a:p>
        </p:txBody>
      </p:sp>
      <p:sp>
        <p:nvSpPr>
          <p:cNvPr id="27656" name="Oval 8"/>
          <p:cNvSpPr>
            <a:spLocks noChangeArrowheads="1"/>
          </p:cNvSpPr>
          <p:nvPr/>
        </p:nvSpPr>
        <p:spPr bwMode="auto">
          <a:xfrm rot="20381231">
            <a:off x="7177088" y="1457325"/>
            <a:ext cx="2667000" cy="6858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3200" b="1">
                <a:solidFill>
                  <a:srgbClr val="0000FF"/>
                </a:solidFill>
                <a:sym typeface="Symbol" panose="05050102010706020507" pitchFamily="18" charset="2"/>
              </a:rPr>
              <a:t>&gt; 0.05 mg/lit</a:t>
            </a: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2209800" y="2362200"/>
            <a:ext cx="853440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en-US" sz="2800" b="1" dirty="0">
                <a:solidFill>
                  <a:schemeClr val="hlink"/>
                </a:solidFill>
              </a:rPr>
              <a:t>Excellent indicator of </a:t>
            </a:r>
            <a:r>
              <a:rPr lang="en-US" altLang="en-US" sz="2800" b="1" dirty="0">
                <a:solidFill>
                  <a:srgbClr val="CC00FF"/>
                </a:solidFill>
              </a:rPr>
              <a:t>sewage contamination</a:t>
            </a:r>
            <a:r>
              <a:rPr lang="en-US" altLang="en-US" sz="2800" b="1" dirty="0">
                <a:solidFill>
                  <a:schemeClr val="hlink"/>
                </a:solidFill>
              </a:rPr>
              <a:t> </a:t>
            </a:r>
          </a:p>
          <a:p>
            <a:pPr algn="ctr"/>
            <a:r>
              <a:rPr lang="en-US" altLang="en-US" sz="2800" b="1" dirty="0">
                <a:solidFill>
                  <a:schemeClr val="hlink"/>
                </a:solidFill>
              </a:rPr>
              <a:t>of </a:t>
            </a:r>
          </a:p>
          <a:p>
            <a:pPr algn="ctr"/>
            <a:r>
              <a:rPr lang="en-US" altLang="en-US" sz="2800" b="1" dirty="0">
                <a:solidFill>
                  <a:srgbClr val="0000FF"/>
                </a:solidFill>
              </a:rPr>
              <a:t>recent origin</a:t>
            </a:r>
          </a:p>
        </p:txBody>
      </p:sp>
      <p:sp>
        <p:nvSpPr>
          <p:cNvPr id="27658" name="Oval 10"/>
          <p:cNvSpPr>
            <a:spLocks noChangeArrowheads="1"/>
          </p:cNvSpPr>
          <p:nvPr/>
        </p:nvSpPr>
        <p:spPr bwMode="auto">
          <a:xfrm>
            <a:off x="7010400" y="5562600"/>
            <a:ext cx="1143000" cy="5334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buFont typeface="Symbol" panose="05050102010706020507" pitchFamily="18" charset="2"/>
              <a:buNone/>
            </a:pPr>
            <a:r>
              <a:rPr lang="en-US" altLang="en-US" sz="3600" b="1">
                <a:solidFill>
                  <a:srgbClr val="0000FF"/>
                </a:solidFill>
              </a:rPr>
              <a:t>NH</a:t>
            </a:r>
            <a:r>
              <a:rPr lang="en-US" altLang="en-US" sz="3600" b="1">
                <a:solidFill>
                  <a:srgbClr val="0000FF"/>
                </a:solidFill>
                <a:sym typeface="Symbol" panose="05050102010706020507" pitchFamily="18" charset="2"/>
              </a:rPr>
              <a:t>3</a:t>
            </a:r>
            <a:endParaRPr lang="en-US" altLang="en-US" sz="3600">
              <a:solidFill>
                <a:srgbClr val="0000FF"/>
              </a:solidFill>
            </a:endParaRPr>
          </a:p>
        </p:txBody>
      </p:sp>
      <p:sp>
        <p:nvSpPr>
          <p:cNvPr id="27663" name="AutoShape 15"/>
          <p:cNvSpPr>
            <a:spLocks noChangeArrowheads="1"/>
          </p:cNvSpPr>
          <p:nvPr/>
        </p:nvSpPr>
        <p:spPr bwMode="auto">
          <a:xfrm rot="5400000">
            <a:off x="6705600" y="3886200"/>
            <a:ext cx="990600" cy="1295400"/>
          </a:xfrm>
          <a:prstGeom prst="curvedDownArrow">
            <a:avLst>
              <a:gd name="adj1" fmla="val 16199"/>
              <a:gd name="adj2" fmla="val 24847"/>
              <a:gd name="adj3" fmla="val 5801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64" name="AutoShape 16"/>
          <p:cNvSpPr>
            <a:spLocks noChangeArrowheads="1"/>
          </p:cNvSpPr>
          <p:nvPr/>
        </p:nvSpPr>
        <p:spPr bwMode="auto">
          <a:xfrm rot="5211386">
            <a:off x="2245519" y="4833144"/>
            <a:ext cx="1066800" cy="1141412"/>
          </a:xfrm>
          <a:prstGeom prst="curvedUpArrow">
            <a:avLst>
              <a:gd name="adj1" fmla="val 12657"/>
              <a:gd name="adj2" fmla="val 27602"/>
              <a:gd name="adj3" fmla="val 6000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65" name="AutoShape 17"/>
          <p:cNvSpPr>
            <a:spLocks noChangeArrowheads="1"/>
          </p:cNvSpPr>
          <p:nvPr/>
        </p:nvSpPr>
        <p:spPr bwMode="auto">
          <a:xfrm>
            <a:off x="6172200" y="5791200"/>
            <a:ext cx="685800" cy="76200"/>
          </a:xfrm>
          <a:prstGeom prst="rightArrow">
            <a:avLst>
              <a:gd name="adj1" fmla="val 50000"/>
              <a:gd name="adj2" fmla="val 2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66" name="Line 18"/>
          <p:cNvSpPr>
            <a:spLocks noChangeShapeType="1"/>
          </p:cNvSpPr>
          <p:nvPr/>
        </p:nvSpPr>
        <p:spPr bwMode="auto">
          <a:xfrm>
            <a:off x="7543800" y="1981200"/>
            <a:ext cx="0" cy="30480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876587" y="896660"/>
            <a:ext cx="21845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/>
              <a:t>:</a:t>
            </a:r>
            <a:r>
              <a:rPr lang="en-US" altLang="en-US" sz="2800" b="1" dirty="0">
                <a:solidFill>
                  <a:srgbClr val="CC00FF"/>
                </a:solidFill>
              </a:rPr>
              <a:t> </a:t>
            </a:r>
            <a:r>
              <a:rPr lang="en-US" altLang="en-US" sz="2800" b="1" dirty="0">
                <a:solidFill>
                  <a:srgbClr val="0000FF"/>
                </a:solidFill>
              </a:rPr>
              <a:t>&gt; 300 mg/lit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7B4B24D-6B6E-4AE6-BD23-9A3D936A46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62" y="40913"/>
            <a:ext cx="1524000" cy="101834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62DCF7F-9868-4D23-AC2A-0DBC953144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869" y="0"/>
            <a:ext cx="1428750" cy="103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439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3525838" y="4281488"/>
            <a:ext cx="41830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800" b="1">
                <a:solidFill>
                  <a:srgbClr val="0000FF"/>
                </a:solidFill>
              </a:rPr>
              <a:t>Potable H</a:t>
            </a:r>
            <a:r>
              <a:rPr lang="en-US" altLang="en-US" sz="2800" b="1" baseline="-25000">
                <a:solidFill>
                  <a:srgbClr val="0000FF"/>
                </a:solidFill>
              </a:rPr>
              <a:t>2</a:t>
            </a:r>
            <a:r>
              <a:rPr lang="en-US" altLang="en-US" sz="2800" b="1">
                <a:solidFill>
                  <a:srgbClr val="0000FF"/>
                </a:solidFill>
              </a:rPr>
              <a:t>O </a:t>
            </a:r>
            <a:r>
              <a:rPr lang="en-US" altLang="en-US" sz="2800" b="1">
                <a:solidFill>
                  <a:srgbClr val="FF3300"/>
                </a:solidFill>
              </a:rPr>
              <a:t>&gt; 0.1 mg/lit</a:t>
            </a:r>
          </a:p>
        </p:txBody>
      </p:sp>
      <p:sp>
        <p:nvSpPr>
          <p:cNvPr id="37902" name="Rectangle 14"/>
          <p:cNvSpPr>
            <a:spLocks noChangeArrowheads="1"/>
          </p:cNvSpPr>
          <p:nvPr/>
        </p:nvSpPr>
        <p:spPr bwMode="auto">
          <a:xfrm>
            <a:off x="482077" y="1549906"/>
            <a:ext cx="3514104" cy="52322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en-US" sz="2800" b="1" dirty="0" err="1"/>
              <a:t>Albuminoid</a:t>
            </a:r>
            <a:r>
              <a:rPr lang="en-US" altLang="en-US" sz="2800" b="1" dirty="0"/>
              <a:t> ammonia</a:t>
            </a:r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3581399" y="1981200"/>
            <a:ext cx="5176101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en-US" sz="2800" b="1" dirty="0">
                <a:solidFill>
                  <a:srgbClr val="0000FF"/>
                </a:solidFill>
              </a:rPr>
              <a:t>Measure of decomposable </a:t>
            </a:r>
            <a:r>
              <a:rPr lang="en-US" altLang="en-US" sz="2800" b="1" dirty="0">
                <a:solidFill>
                  <a:srgbClr val="FF00FF"/>
                </a:solidFill>
              </a:rPr>
              <a:t>organic matter</a:t>
            </a:r>
            <a:r>
              <a:rPr lang="en-US" altLang="en-US" sz="2800" b="1" dirty="0">
                <a:solidFill>
                  <a:srgbClr val="0000FF"/>
                </a:solidFill>
              </a:rPr>
              <a:t> </a:t>
            </a:r>
          </a:p>
          <a:p>
            <a:pPr algn="ctr"/>
            <a:r>
              <a:rPr lang="en-US" altLang="en-US" sz="2800" b="1" dirty="0">
                <a:solidFill>
                  <a:srgbClr val="0000FF"/>
                </a:solidFill>
              </a:rPr>
              <a:t>yet to be oxidized</a:t>
            </a:r>
          </a:p>
        </p:txBody>
      </p:sp>
      <p:sp>
        <p:nvSpPr>
          <p:cNvPr id="37904" name="Rectangle 16"/>
          <p:cNvSpPr>
            <a:spLocks noChangeArrowheads="1"/>
          </p:cNvSpPr>
          <p:nvPr/>
        </p:nvSpPr>
        <p:spPr bwMode="auto">
          <a:xfrm>
            <a:off x="3996181" y="3522484"/>
            <a:ext cx="343818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800" b="1" dirty="0">
                <a:solidFill>
                  <a:srgbClr val="CC00FF"/>
                </a:solidFill>
              </a:rPr>
              <a:t>Underground H</a:t>
            </a:r>
            <a:r>
              <a:rPr lang="en-US" altLang="en-US" sz="2800" b="1" baseline="-25000" dirty="0">
                <a:solidFill>
                  <a:srgbClr val="CC00FF"/>
                </a:solidFill>
              </a:rPr>
              <a:t>2</a:t>
            </a:r>
            <a:r>
              <a:rPr lang="en-US" altLang="en-US" sz="2800" b="1" dirty="0">
                <a:solidFill>
                  <a:srgbClr val="CC00FF"/>
                </a:solidFill>
              </a:rPr>
              <a:t>O: </a:t>
            </a:r>
            <a:r>
              <a:rPr lang="en-US" altLang="en-US" sz="2800" b="1" dirty="0">
                <a:solidFill>
                  <a:srgbClr val="FF3300"/>
                </a:solidFill>
              </a:rPr>
              <a:t>Nil</a:t>
            </a:r>
          </a:p>
        </p:txBody>
      </p:sp>
      <p:sp>
        <p:nvSpPr>
          <p:cNvPr id="37905" name="Line 17"/>
          <p:cNvSpPr>
            <a:spLocks noChangeShapeType="1"/>
          </p:cNvSpPr>
          <p:nvPr/>
        </p:nvSpPr>
        <p:spPr bwMode="auto">
          <a:xfrm flipH="1">
            <a:off x="5791200" y="4343400"/>
            <a:ext cx="76200" cy="381000"/>
          </a:xfrm>
          <a:prstGeom prst="line">
            <a:avLst/>
          </a:prstGeom>
          <a:noFill/>
          <a:ln w="317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8DF725-CBBE-46A1-8D72-FC9F32B87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62" y="40913"/>
            <a:ext cx="1524000" cy="10183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79B6F3-CDBA-45A0-8073-B1DC7EFC87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869" y="0"/>
            <a:ext cx="1428750" cy="103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1090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2362200" y="4022726"/>
            <a:ext cx="1841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 sz="2800" b="1"/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998889" y="1409700"/>
            <a:ext cx="1290546" cy="5847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en-US" sz="3200" b="1" dirty="0"/>
              <a:t>Nitrite</a:t>
            </a:r>
          </a:p>
        </p:txBody>
      </p:sp>
      <p:sp>
        <p:nvSpPr>
          <p:cNvPr id="46086" name="Oval 6"/>
          <p:cNvSpPr>
            <a:spLocks noChangeArrowheads="1"/>
          </p:cNvSpPr>
          <p:nvPr/>
        </p:nvSpPr>
        <p:spPr bwMode="auto">
          <a:xfrm>
            <a:off x="4191000" y="1066800"/>
            <a:ext cx="3200400" cy="6858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2800" b="1" dirty="0">
                <a:solidFill>
                  <a:srgbClr val="FF3300"/>
                </a:solidFill>
              </a:rPr>
              <a:t>Not to be present</a:t>
            </a:r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3505200" y="2209800"/>
            <a:ext cx="4724400" cy="533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2800" b="1" dirty="0">
                <a:solidFill>
                  <a:srgbClr val="6600FF"/>
                </a:solidFill>
              </a:rPr>
              <a:t>Pollution of recent origin</a:t>
            </a: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2819400" y="3200400"/>
            <a:ext cx="6324600" cy="762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2800" b="1" dirty="0">
                <a:solidFill>
                  <a:srgbClr val="CC00FF"/>
                </a:solidFill>
              </a:rPr>
              <a:t>May be present in DEEP well water</a:t>
            </a:r>
          </a:p>
        </p:txBody>
      </p:sp>
      <p:sp>
        <p:nvSpPr>
          <p:cNvPr id="46089" name="Oval 9"/>
          <p:cNvSpPr>
            <a:spLocks noChangeArrowheads="1"/>
          </p:cNvSpPr>
          <p:nvPr/>
        </p:nvSpPr>
        <p:spPr bwMode="auto">
          <a:xfrm>
            <a:off x="2743200" y="4572000"/>
            <a:ext cx="6705600" cy="9144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2800" b="1">
                <a:solidFill>
                  <a:srgbClr val="0000FF"/>
                </a:solidFill>
              </a:rPr>
              <a:t>Reduction of nitrate by ferrous salt</a:t>
            </a:r>
            <a:endParaRPr lang="en-US" altLang="en-US" sz="2800">
              <a:solidFill>
                <a:srgbClr val="0000FF"/>
              </a:solidFill>
            </a:endParaRPr>
          </a:p>
        </p:txBody>
      </p:sp>
      <p:sp>
        <p:nvSpPr>
          <p:cNvPr id="46090" name="AutoShape 10"/>
          <p:cNvSpPr>
            <a:spLocks noChangeArrowheads="1"/>
          </p:cNvSpPr>
          <p:nvPr/>
        </p:nvSpPr>
        <p:spPr bwMode="auto">
          <a:xfrm>
            <a:off x="5791200" y="3962400"/>
            <a:ext cx="152400" cy="609600"/>
          </a:xfrm>
          <a:prstGeom prst="down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AE85565-5E64-48E9-BD90-28CA235FB5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62" y="40913"/>
            <a:ext cx="1524000" cy="10183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F67D766-DAD3-4D2E-A482-8F873B5250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869" y="0"/>
            <a:ext cx="1428750" cy="103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2957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120162" y="1594505"/>
            <a:ext cx="964722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 algn="ctr">
              <a:spcBef>
                <a:spcPct val="50000"/>
              </a:spcBef>
              <a:buFont typeface="Wingdings" panose="05000000000000000000" pitchFamily="2" charset="2"/>
              <a:buChar char="v"/>
            </a:pPr>
            <a:r>
              <a:rPr lang="en-US" altLang="en-US" sz="2800" b="1" dirty="0">
                <a:solidFill>
                  <a:srgbClr val="6600FF"/>
                </a:solidFill>
              </a:rPr>
              <a:t>Nitrite present in DEEP well should not be of concern</a:t>
            </a:r>
          </a:p>
        </p:txBody>
      </p:sp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334977" y="2590800"/>
            <a:ext cx="1142547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457200" indent="-457200" algn="ctr">
              <a:spcBef>
                <a:spcPct val="50000"/>
              </a:spcBef>
              <a:buFont typeface="Wingdings" panose="05000000000000000000" pitchFamily="2" charset="2"/>
              <a:buChar char="v"/>
            </a:pPr>
            <a:r>
              <a:rPr lang="en-US" altLang="en-US" sz="2800" b="1" dirty="0">
                <a:solidFill>
                  <a:srgbClr val="CC00FF"/>
                </a:solidFill>
              </a:rPr>
              <a:t>The final report of water with </a:t>
            </a:r>
            <a:r>
              <a:rPr lang="en-US" altLang="en-US" sz="2800" b="1" dirty="0">
                <a:solidFill>
                  <a:schemeClr val="hlink"/>
                </a:solidFill>
              </a:rPr>
              <a:t>NITRITES </a:t>
            </a:r>
            <a:r>
              <a:rPr lang="en-US" altLang="en-US" sz="2800" b="1" dirty="0">
                <a:solidFill>
                  <a:srgbClr val="CC00FF"/>
                </a:solidFill>
              </a:rPr>
              <a:t>must take into account other</a:t>
            </a:r>
            <a:r>
              <a:rPr lang="en-US" altLang="en-US" sz="2800" b="1" dirty="0">
                <a:solidFill>
                  <a:srgbClr val="FF3300"/>
                </a:solidFill>
              </a:rPr>
              <a:t> INDICES</a:t>
            </a:r>
          </a:p>
        </p:txBody>
      </p:sp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4822479" y="3536950"/>
            <a:ext cx="419100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altLang="en-US" sz="2800" b="1" dirty="0">
                <a:solidFill>
                  <a:srgbClr val="6600FF"/>
                </a:solidFill>
              </a:rPr>
              <a:t>Oxygen absorbed</a:t>
            </a:r>
          </a:p>
          <a:p>
            <a:pPr>
              <a:spcBef>
                <a:spcPct val="50000"/>
              </a:spcBef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altLang="en-US" sz="2800" b="1" dirty="0">
                <a:solidFill>
                  <a:srgbClr val="6600FF"/>
                </a:solidFill>
              </a:rPr>
              <a:t>Ammonia content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BC7A4E-382D-4D87-BF71-2C7CAB68E2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62" y="40913"/>
            <a:ext cx="1524000" cy="10183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9E5A85-A8CA-47CB-8186-10A2EA81B6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869" y="0"/>
            <a:ext cx="1428750" cy="103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3354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2522539" y="1917234"/>
            <a:ext cx="618393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en-US" altLang="en-US" sz="2800" b="1" dirty="0">
                <a:solidFill>
                  <a:srgbClr val="CC00FF"/>
                </a:solidFill>
              </a:rPr>
              <a:t>Pollution of old origin if nitrite is absent </a:t>
            </a:r>
          </a:p>
        </p:txBody>
      </p:sp>
      <p:sp>
        <p:nvSpPr>
          <p:cNvPr id="82949" name="Rectangle 5"/>
          <p:cNvSpPr>
            <a:spLocks noChangeArrowheads="1"/>
          </p:cNvSpPr>
          <p:nvPr/>
        </p:nvSpPr>
        <p:spPr bwMode="auto">
          <a:xfrm>
            <a:off x="2133600" y="1173164"/>
            <a:ext cx="1492524" cy="5847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en-US" sz="3200" b="1" dirty="0"/>
              <a:t>Nitrate:</a:t>
            </a:r>
          </a:p>
        </p:txBody>
      </p:sp>
      <p:sp>
        <p:nvSpPr>
          <p:cNvPr id="82950" name="Oval 6"/>
          <p:cNvSpPr>
            <a:spLocks noChangeArrowheads="1"/>
          </p:cNvSpPr>
          <p:nvPr/>
        </p:nvSpPr>
        <p:spPr bwMode="auto">
          <a:xfrm rot="20752864">
            <a:off x="3657600" y="1295400"/>
            <a:ext cx="2971800" cy="5334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3200" b="1">
                <a:solidFill>
                  <a:srgbClr val="FF3300"/>
                </a:solidFill>
              </a:rPr>
              <a:t>&gt; 1 mg/ lit</a:t>
            </a:r>
          </a:p>
        </p:txBody>
      </p:sp>
      <p:sp>
        <p:nvSpPr>
          <p:cNvPr id="82951" name="Rectangle 7"/>
          <p:cNvSpPr>
            <a:spLocks noChangeArrowheads="1"/>
          </p:cNvSpPr>
          <p:nvPr/>
        </p:nvSpPr>
        <p:spPr bwMode="auto">
          <a:xfrm>
            <a:off x="2466975" y="3214689"/>
            <a:ext cx="776605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685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25000"/>
              </a:lnSpc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800" b="1" dirty="0">
                <a:solidFill>
                  <a:srgbClr val="6600FF"/>
                </a:solidFill>
              </a:rPr>
              <a:t> Indicates amount of organic matter present</a:t>
            </a:r>
          </a:p>
          <a:p>
            <a:pPr>
              <a:lnSpc>
                <a:spcPct val="125000"/>
              </a:lnSpc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800" b="1" dirty="0">
                <a:solidFill>
                  <a:srgbClr val="6600FF"/>
                </a:solidFill>
              </a:rPr>
              <a:t> O</a:t>
            </a:r>
            <a:r>
              <a:rPr lang="en-US" altLang="en-US" sz="2800" b="1" baseline="-25000" dirty="0">
                <a:solidFill>
                  <a:srgbClr val="6600FF"/>
                </a:solidFill>
              </a:rPr>
              <a:t>2</a:t>
            </a:r>
            <a:r>
              <a:rPr lang="en-US" altLang="en-US" sz="2800" b="1" dirty="0">
                <a:solidFill>
                  <a:srgbClr val="6600FF"/>
                </a:solidFill>
              </a:rPr>
              <a:t> absorbed at 37</a:t>
            </a:r>
            <a:r>
              <a:rPr lang="en-US" altLang="en-US" sz="2800" b="1" baseline="30000" dirty="0">
                <a:solidFill>
                  <a:srgbClr val="6600FF"/>
                </a:solidFill>
              </a:rPr>
              <a:t>0</a:t>
            </a:r>
            <a:r>
              <a:rPr lang="en-US" altLang="en-US" sz="2800" b="1" dirty="0">
                <a:solidFill>
                  <a:srgbClr val="6600FF"/>
                </a:solidFill>
              </a:rPr>
              <a:t>C in 3 hours </a:t>
            </a:r>
            <a:r>
              <a:rPr lang="en-US" altLang="en-US" sz="2800" b="1" dirty="0">
                <a:solidFill>
                  <a:srgbClr val="FF3300"/>
                </a:solidFill>
              </a:rPr>
              <a:t>&gt; 1 mg / lit</a:t>
            </a:r>
          </a:p>
        </p:txBody>
      </p:sp>
      <p:sp>
        <p:nvSpPr>
          <p:cNvPr id="82952" name="Rectangle 8"/>
          <p:cNvSpPr>
            <a:spLocks noChangeArrowheads="1"/>
          </p:cNvSpPr>
          <p:nvPr/>
        </p:nvSpPr>
        <p:spPr bwMode="auto">
          <a:xfrm>
            <a:off x="2057400" y="2620964"/>
            <a:ext cx="3257174" cy="5847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en-US" sz="3200" b="1" dirty="0"/>
              <a:t>Oxygen absorbed:</a:t>
            </a:r>
          </a:p>
        </p:txBody>
      </p:sp>
      <p:sp>
        <p:nvSpPr>
          <p:cNvPr id="82953" name="Line 9"/>
          <p:cNvSpPr>
            <a:spLocks noChangeShapeType="1"/>
          </p:cNvSpPr>
          <p:nvPr/>
        </p:nvSpPr>
        <p:spPr bwMode="auto">
          <a:xfrm flipH="1">
            <a:off x="8153400" y="3962400"/>
            <a:ext cx="152400" cy="304800"/>
          </a:xfrm>
          <a:prstGeom prst="line">
            <a:avLst/>
          </a:prstGeom>
          <a:noFill/>
          <a:ln w="317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2057400" y="4721733"/>
            <a:ext cx="3224344" cy="58477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en-US" altLang="en-US" sz="3200" b="1" dirty="0"/>
              <a:t>Dissolved oxygen:</a:t>
            </a:r>
          </a:p>
        </p:txBody>
      </p:sp>
      <p:sp>
        <p:nvSpPr>
          <p:cNvPr id="82955" name="Oval 11"/>
          <p:cNvSpPr>
            <a:spLocks noChangeArrowheads="1"/>
          </p:cNvSpPr>
          <p:nvPr/>
        </p:nvSpPr>
        <p:spPr bwMode="auto">
          <a:xfrm rot="20644735">
            <a:off x="4828095" y="5311777"/>
            <a:ext cx="2819400" cy="6858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3600" b="1" dirty="0">
                <a:solidFill>
                  <a:srgbClr val="FF3300"/>
                </a:solidFill>
              </a:rPr>
              <a:t>&lt; 5 mg/lit</a:t>
            </a:r>
          </a:p>
        </p:txBody>
      </p:sp>
      <p:sp>
        <p:nvSpPr>
          <p:cNvPr id="82956" name="Line 12"/>
          <p:cNvSpPr>
            <a:spLocks noChangeShapeType="1"/>
          </p:cNvSpPr>
          <p:nvPr/>
        </p:nvSpPr>
        <p:spPr bwMode="auto">
          <a:xfrm>
            <a:off x="4343400" y="1600200"/>
            <a:ext cx="0" cy="3810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57" name="Line 13"/>
          <p:cNvSpPr>
            <a:spLocks noChangeShapeType="1"/>
          </p:cNvSpPr>
          <p:nvPr/>
        </p:nvSpPr>
        <p:spPr bwMode="auto">
          <a:xfrm flipH="1">
            <a:off x="5334000" y="5715000"/>
            <a:ext cx="0" cy="381000"/>
          </a:xfrm>
          <a:prstGeom prst="line">
            <a:avLst/>
          </a:prstGeom>
          <a:noFill/>
          <a:ln w="3175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1ECD1BF-C3BD-4035-8A2D-91336D69C9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62" y="40913"/>
            <a:ext cx="1524000" cy="10183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BAE9965-E296-48CE-9225-FAEF38CA1D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869" y="0"/>
            <a:ext cx="1428750" cy="103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2029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4013702" y="1184276"/>
            <a:ext cx="4038600" cy="57943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b="1" dirty="0"/>
              <a:t>Toxic substances</a:t>
            </a:r>
          </a:p>
        </p:txBody>
      </p:sp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467420" y="2055945"/>
            <a:ext cx="11391499" cy="18158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800" b="1" dirty="0">
                <a:solidFill>
                  <a:srgbClr val="CC00FF"/>
                </a:solidFill>
              </a:rPr>
              <a:t> Should not be present</a:t>
            </a:r>
          </a:p>
          <a:p>
            <a:pPr>
              <a:spcBef>
                <a:spcPct val="50000"/>
              </a:spcBef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800" b="1" dirty="0">
                <a:solidFill>
                  <a:srgbClr val="CC00FF"/>
                </a:solidFill>
              </a:rPr>
              <a:t> Water satisfactory from chemical contamination may not be safe</a:t>
            </a:r>
          </a:p>
          <a:p>
            <a:pPr>
              <a:spcBef>
                <a:spcPct val="50000"/>
              </a:spcBef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800" b="1" dirty="0">
                <a:solidFill>
                  <a:srgbClr val="CC00FF"/>
                </a:solidFill>
              </a:rPr>
              <a:t> Bacteriological examination is needed  to rule out </a:t>
            </a:r>
            <a:r>
              <a:rPr lang="en-US" altLang="en-US" sz="2800" b="1" dirty="0">
                <a:solidFill>
                  <a:srgbClr val="6600FF"/>
                </a:solidFill>
              </a:rPr>
              <a:t>SEWAGE</a:t>
            </a:r>
            <a:r>
              <a:rPr lang="en-US" altLang="en-US" sz="2800" b="1" dirty="0">
                <a:solidFill>
                  <a:srgbClr val="CC00FF"/>
                </a:solidFill>
              </a:rPr>
              <a:t> contamination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10FF41-D92B-44F9-9A6D-6415C8FAB2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62" y="40913"/>
            <a:ext cx="1524000" cy="10183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BFD8F6F-0E33-4AD7-A8AF-4C9EBC47C6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869" y="0"/>
            <a:ext cx="1428750" cy="103139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A832595-03D0-4D79-8C2A-49F8993C02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3518" y="4006392"/>
            <a:ext cx="6806152" cy="2714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015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0090" y="772532"/>
            <a:ext cx="5091820" cy="875200"/>
          </a:xfrm>
          <a:solidFill>
            <a:schemeClr val="accent2"/>
          </a:solidFill>
        </p:spPr>
        <p:txBody>
          <a:bodyPr/>
          <a:lstStyle/>
          <a:p>
            <a:r>
              <a:rPr lang="en-US" dirty="0"/>
              <a:t>Biological Indicators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736" y="1967027"/>
            <a:ext cx="6514707" cy="4591028"/>
          </a:xfrm>
          <a:ln>
            <a:solidFill>
              <a:schemeClr val="accent1"/>
            </a:solidFill>
          </a:ln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Coliforms: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?????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Fecal group: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coli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Non fecal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grouo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Klebsiella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aerogens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Fecal Streptococcus</a:t>
            </a:r>
          </a:p>
          <a:p>
            <a:pPr marL="0" indent="0">
              <a:buNone/>
            </a:pP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Clostridium perfringens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ECEE61-2C99-4F82-82D0-364E5775DA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62" y="40913"/>
            <a:ext cx="1524000" cy="10183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D29214-60BA-486A-AE75-76E2E24788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1031398"/>
          </a:xfrm>
          <a:prstGeom prst="rect">
            <a:avLst/>
          </a:prstGeom>
        </p:spPr>
      </p:pic>
      <p:pic>
        <p:nvPicPr>
          <p:cNvPr id="1026" name="Picture 2" descr="Averting a Fecal Coliform Crisis at CA Beaches - Heal the Bay">
            <a:extLst>
              <a:ext uri="{FF2B5EF4-FFF2-40B4-BE49-F238E27FC236}">
                <a16:creationId xmlns:a16="http://schemas.microsoft.com/office/drawing/2014/main" id="{9A0156A8-590D-47D7-B33D-669E20FEB7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0862" y="4834275"/>
            <a:ext cx="2409825" cy="172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SGS Ohio Water Science Center">
            <a:extLst>
              <a:ext uri="{FF2B5EF4-FFF2-40B4-BE49-F238E27FC236}">
                <a16:creationId xmlns:a16="http://schemas.microsoft.com/office/drawing/2014/main" id="{523EB29C-7153-405B-B476-03A447E489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50" b="14286"/>
          <a:stretch/>
        </p:blipFill>
        <p:spPr bwMode="auto">
          <a:xfrm>
            <a:off x="9324106" y="4962525"/>
            <a:ext cx="2867894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4190015E-50FD-4596-A904-DFB02C7DB7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92" b="32376"/>
          <a:stretch/>
        </p:blipFill>
        <p:spPr bwMode="auto">
          <a:xfrm>
            <a:off x="6938127" y="1967027"/>
            <a:ext cx="5079492" cy="2793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89374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406" y="952106"/>
            <a:ext cx="11588436" cy="56931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69EFBAC-C3C9-454F-9952-C0EFBE3663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62" y="40913"/>
            <a:ext cx="1524000" cy="10183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4CA63E8-C180-495F-9C0C-77AF546873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869" y="0"/>
            <a:ext cx="1428750" cy="103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696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1" name="Text Box 5"/>
          <p:cNvSpPr txBox="1">
            <a:spLocks noChangeArrowheads="1"/>
          </p:cNvSpPr>
          <p:nvPr/>
        </p:nvSpPr>
        <p:spPr bwMode="auto">
          <a:xfrm>
            <a:off x="376885" y="1256743"/>
            <a:ext cx="11371151" cy="526297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FF330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 Safe water is one which does not harm consumer over a long period of continuous consumption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FF330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FF330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 Wholesome water is one which agreeable to the consumer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FF330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FF330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 Such water is also known as Potable water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FF330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Free from pathogens</a:t>
            </a:r>
          </a:p>
          <a:p>
            <a:pPr lvl="1">
              <a:spcBef>
                <a:spcPct val="50000"/>
              </a:spcBef>
              <a:buClr>
                <a:srgbClr val="FF3300"/>
              </a:buClr>
              <a:buFont typeface="Wingdings" panose="05000000000000000000" pitchFamily="2" charset="2"/>
              <a:buChar char="Ø"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Free from harmful chemicals</a:t>
            </a:r>
            <a:r>
              <a:rPr lang="en-US" altLang="en-US" sz="2400" b="1" dirty="0">
                <a:solidFill>
                  <a:srgbClr val="FF0000"/>
                </a:solidFill>
                <a:cs typeface="Times New Roman" panose="02020603050405020304" pitchFamily="18" charset="0"/>
              </a:rPr>
              <a:t> 			Safe and wholesome water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Times New Roman" panose="02020603050405020304" pitchFamily="18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FF330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Pleasant to taste</a:t>
            </a:r>
            <a:endParaRPr kumimoji="0" lang="en-US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ea typeface="+mn-ea"/>
              <a:cs typeface="Times New Roman" panose="02020603050405020304" pitchFamily="18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>
                <a:srgbClr val="FF3300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Usable for domestic purpose</a:t>
            </a:r>
          </a:p>
        </p:txBody>
      </p:sp>
      <p:cxnSp>
        <p:nvCxnSpPr>
          <p:cNvPr id="5" name="Straight Connector 4"/>
          <p:cNvCxnSpPr>
            <a:cxnSpLocks/>
          </p:cNvCxnSpPr>
          <p:nvPr/>
        </p:nvCxnSpPr>
        <p:spPr>
          <a:xfrm>
            <a:off x="5739616" y="4309557"/>
            <a:ext cx="0" cy="2210165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3134C526-C3D4-489D-8D45-029215EA50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62" y="40913"/>
            <a:ext cx="1524000" cy="10183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8C7A823-B075-4803-B95D-83FC6FC782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869" y="0"/>
            <a:ext cx="1428750" cy="1031398"/>
          </a:xfrm>
          <a:prstGeom prst="rect">
            <a:avLst/>
          </a:prstGeom>
        </p:spPr>
      </p:pic>
      <p:pic>
        <p:nvPicPr>
          <p:cNvPr id="3074" name="Picture 2" descr="Water Distribution - Safe Drinking Water Icon | Transparent PNG ...">
            <a:extLst>
              <a:ext uri="{FF2B5EF4-FFF2-40B4-BE49-F238E27FC236}">
                <a16:creationId xmlns:a16="http://schemas.microsoft.com/office/drawing/2014/main" id="{9BF76C01-EE84-406E-BFFA-B01AD42AAB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4963" y="1970202"/>
            <a:ext cx="2677457" cy="243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04109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5925" y="1150070"/>
            <a:ext cx="11588435" cy="543179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32D0D74-4D6A-4124-BB1C-159CF23309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62" y="40913"/>
            <a:ext cx="1524000" cy="10183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C63AE20-1B02-4ABD-8928-F5A3BABC45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869" y="0"/>
            <a:ext cx="1428750" cy="103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8475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47E797-0871-4474-9AB8-365C5AC22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32115"/>
            <a:ext cx="10515600" cy="1325563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96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Thanks </a:t>
            </a:r>
            <a:endParaRPr lang="en-IN" sz="96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25687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962400" y="727583"/>
            <a:ext cx="406976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en-US" altLang="en-US" sz="3200" b="1">
                <a:solidFill>
                  <a:schemeClr val="hlink"/>
                </a:solidFill>
              </a:rPr>
              <a:t>Pure water in nature??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4937289" y="1964543"/>
            <a:ext cx="2733441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>
            <a:spAutoFit/>
          </a:bodyPr>
          <a:lstStyle/>
          <a:p>
            <a:r>
              <a:rPr lang="en-US" altLang="en-US" sz="2800" b="1" dirty="0">
                <a:solidFill>
                  <a:srgbClr val="FF0000"/>
                </a:solidFill>
              </a:rPr>
              <a:t>Natural pollution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579878"/>
            <a:ext cx="5181600" cy="4057843"/>
          </a:xfrm>
          <a:ln>
            <a:solidFill>
              <a:schemeClr val="accent1"/>
            </a:solidFill>
          </a:ln>
        </p:spPr>
        <p:txBody>
          <a:bodyPr/>
          <a:lstStyle/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800100" y="2832981"/>
            <a:ext cx="5257800" cy="1220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000" b="1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Dissolved gases – NO</a:t>
            </a:r>
            <a:r>
              <a:rPr lang="en-US" altLang="en-US" sz="2000" b="1" baseline="30000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­</a:t>
            </a:r>
            <a:r>
              <a:rPr lang="en-US" altLang="en-US" sz="2000" b="1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H</a:t>
            </a:r>
            <a:r>
              <a:rPr lang="en-US" altLang="en-US" sz="2000" b="1" baseline="-25000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 b="1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S, CO</a:t>
            </a:r>
            <a:r>
              <a:rPr lang="en-US" altLang="en-US" sz="2000" b="1" baseline="-25000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sz="2000" b="1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SO</a:t>
            </a:r>
            <a:r>
              <a:rPr lang="en-US" altLang="en-US" sz="2000" b="1" baseline="-25000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>
              <a:buClr>
                <a:srgbClr val="FF6600"/>
              </a:buClr>
              <a:buFont typeface="Wingdings" panose="05000000000000000000" pitchFamily="2" charset="2"/>
              <a:buChar char="§"/>
            </a:pPr>
            <a:endParaRPr lang="en-US" altLang="en-US" sz="2000" b="1" baseline="-25000" dirty="0">
              <a:solidFill>
                <a:srgbClr val="CC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000" b="1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Dissolved minerals- Ca, Mg, Na</a:t>
            </a:r>
          </a:p>
          <a:p>
            <a:pPr>
              <a:buClr>
                <a:srgbClr val="FF6600"/>
              </a:buClr>
              <a:buFont typeface="Wingdings" panose="05000000000000000000" pitchFamily="2" charset="2"/>
              <a:buChar char="§"/>
            </a:pPr>
            <a:endParaRPr lang="en-US" altLang="en-US" sz="2000" b="1" dirty="0">
              <a:solidFill>
                <a:srgbClr val="CC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876300" y="3793192"/>
            <a:ext cx="510540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Natural soil constituents</a:t>
            </a:r>
          </a:p>
          <a:p>
            <a:pPr>
              <a:buClr>
                <a:srgbClr val="FF6600"/>
              </a:buClr>
              <a:buFont typeface="Wingdings" panose="05000000000000000000" pitchFamily="2" charset="2"/>
              <a:buChar char="§"/>
            </a:pPr>
            <a:endParaRPr lang="en-US" altLang="en-US" sz="20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Suspended impurities – Clay, silt, sand</a:t>
            </a:r>
          </a:p>
          <a:p>
            <a:pPr>
              <a:buClr>
                <a:srgbClr val="FF6600"/>
              </a:buClr>
              <a:buFont typeface="Wingdings" panose="05000000000000000000" pitchFamily="2" charset="2"/>
              <a:buChar char="§"/>
            </a:pPr>
            <a:endParaRPr lang="en-US" altLang="en-US" sz="20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0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Microorganisms</a:t>
            </a:r>
          </a:p>
        </p:txBody>
      </p:sp>
      <p:pic>
        <p:nvPicPr>
          <p:cNvPr id="1026" name="Picture 2" descr="Water Pollution | FilterWater.com">
            <a:extLst>
              <a:ext uri="{FF2B5EF4-FFF2-40B4-BE49-F238E27FC236}">
                <a16:creationId xmlns:a16="http://schemas.microsoft.com/office/drawing/2014/main" id="{EC42AEF6-01A6-4340-A5A5-2C80FF758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081" y="2579877"/>
            <a:ext cx="4961106" cy="3855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CD075B-023E-4CA5-AD22-F4A90E7A28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162" y="40913"/>
            <a:ext cx="1524000" cy="10183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B47A6CE-3E5D-40DE-9EAE-450DBF869C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88869" y="0"/>
            <a:ext cx="1428750" cy="103139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6933750-661D-464D-AADD-E8E1FB72C59C}"/>
              </a:ext>
            </a:extLst>
          </p:cNvPr>
          <p:cNvSpPr txBox="1"/>
          <p:nvPr/>
        </p:nvSpPr>
        <p:spPr>
          <a:xfrm>
            <a:off x="1062435" y="1545775"/>
            <a:ext cx="44090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highlight>
                  <a:srgbClr val="FFFF00"/>
                </a:highlight>
                <a:cs typeface="Times New Roman" panose="02020603050405020304" pitchFamily="18" charset="0"/>
              </a:rPr>
              <a:t>Does not occur in nature</a:t>
            </a:r>
          </a:p>
        </p:txBody>
      </p:sp>
    </p:spTree>
    <p:extLst>
      <p:ext uri="{BB962C8B-B14F-4D97-AF65-F5344CB8AC3E}">
        <p14:creationId xmlns:p14="http://schemas.microsoft.com/office/powerpoint/2010/main" val="3525939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BDCB4E9-783B-42EA-A4DD-92E428E15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8499" y="1076307"/>
            <a:ext cx="3256020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>
            <a:spAutoFit/>
          </a:bodyPr>
          <a:lstStyle/>
          <a:p>
            <a:pPr eaLnBrk="1" hangingPunct="1"/>
            <a:r>
              <a:rPr lang="en-US" altLang="en-US" sz="2800" b="1" dirty="0">
                <a:solidFill>
                  <a:srgbClr val="FF0000"/>
                </a:solidFill>
              </a:rPr>
              <a:t>Man-made pollution</a:t>
            </a:r>
            <a:endParaRPr lang="en-US" altLang="en-US" sz="2800" dirty="0">
              <a:solidFill>
                <a:srgbClr val="FF0000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B0C055A2-7961-4A95-97C6-4DBD8B0CF743}"/>
              </a:ext>
            </a:extLst>
          </p:cNvPr>
          <p:cNvSpPr txBox="1">
            <a:spLocks/>
          </p:cNvSpPr>
          <p:nvPr/>
        </p:nvSpPr>
        <p:spPr>
          <a:xfrm>
            <a:off x="685800" y="1690688"/>
            <a:ext cx="5181600" cy="516731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  <a:p>
            <a:endParaRPr lang="en-US" dirty="0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A5B24E5B-382D-4DBD-8467-AC3263AE84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188" y="2428930"/>
            <a:ext cx="6324600" cy="1554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 </a:t>
            </a:r>
            <a:r>
              <a:rPr lang="en-US" altLang="en-US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Sewage</a:t>
            </a:r>
            <a:r>
              <a:rPr lang="en-US" altLang="en-US" sz="2000" b="1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	</a:t>
            </a:r>
          </a:p>
          <a:p>
            <a:pPr lvl="1">
              <a:lnSpc>
                <a:spcPct val="125000"/>
              </a:lnSpc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000" b="1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Decomposable organic matter</a:t>
            </a:r>
          </a:p>
          <a:p>
            <a:pPr lvl="1">
              <a:lnSpc>
                <a:spcPct val="125000"/>
              </a:lnSpc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000" b="1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Pathogens</a:t>
            </a:r>
          </a:p>
          <a:p>
            <a:pPr lvl="1">
              <a:lnSpc>
                <a:spcPct val="125000"/>
              </a:lnSpc>
              <a:buClr>
                <a:srgbClr val="FF6600"/>
              </a:buClr>
              <a:buFont typeface="Wingdings" panose="05000000000000000000" pitchFamily="2" charset="2"/>
              <a:buChar char="§"/>
            </a:pPr>
            <a:endParaRPr lang="en-US" altLang="en-US" sz="2000" b="1" dirty="0">
              <a:solidFill>
                <a:srgbClr val="CC00FF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1E214022-C34E-46FB-A77C-1E2DD65082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188" y="3781553"/>
            <a:ext cx="6012771" cy="1554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57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000" b="1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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US" altLang="en-US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Industrial effluents</a:t>
            </a:r>
            <a:endParaRPr lang="en-US" altLang="en-US" sz="2000" b="1" dirty="0">
              <a:solidFill>
                <a:srgbClr val="CC00FF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lvl="1">
              <a:lnSpc>
                <a:spcPct val="125000"/>
              </a:lnSpc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000" b="1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Large number and variety of chemicals</a:t>
            </a:r>
          </a:p>
          <a:p>
            <a:pPr lvl="2">
              <a:lnSpc>
                <a:spcPct val="125000"/>
              </a:lnSpc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000" b="1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Metal salts</a:t>
            </a:r>
          </a:p>
          <a:p>
            <a:pPr lvl="2">
              <a:lnSpc>
                <a:spcPct val="125000"/>
              </a:lnSpc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000" b="1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Synthetic chemicals</a:t>
            </a:r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D636D21E-A6B4-4684-A2D0-18A3E07844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5589081"/>
            <a:ext cx="45720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b="1" dirty="0">
                <a:solidFill>
                  <a:srgbClr val="00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</a:t>
            </a: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Agricultural pollutants</a:t>
            </a:r>
            <a:r>
              <a:rPr lang="en-US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</a:p>
          <a:p>
            <a:pPr lvl="1"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000" b="1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Pesticides</a:t>
            </a:r>
          </a:p>
          <a:p>
            <a:pPr lvl="1"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000" b="1" dirty="0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Fertilizers</a:t>
            </a:r>
          </a:p>
        </p:txBody>
      </p:sp>
      <p:pic>
        <p:nvPicPr>
          <p:cNvPr id="2050" name="Picture 2" descr="Water Pollution Facts, Types, Causes and Effects of Water ...">
            <a:extLst>
              <a:ext uri="{FF2B5EF4-FFF2-40B4-BE49-F238E27FC236}">
                <a16:creationId xmlns:a16="http://schemas.microsoft.com/office/drawing/2014/main" id="{19990913-DA9D-4FD3-95C1-73E9654AB0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437508"/>
            <a:ext cx="3618689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ow Sewage Pollution Ends Up In Rivers | American Rivers">
            <a:extLst>
              <a:ext uri="{FF2B5EF4-FFF2-40B4-BE49-F238E27FC236}">
                <a16:creationId xmlns:a16="http://schemas.microsoft.com/office/drawing/2014/main" id="{6BB06883-4DC7-46FB-A39D-870B598040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294" y="1770633"/>
            <a:ext cx="4772025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water pollution">
            <a:extLst>
              <a:ext uri="{FF2B5EF4-FFF2-40B4-BE49-F238E27FC236}">
                <a16:creationId xmlns:a16="http://schemas.microsoft.com/office/drawing/2014/main" id="{269F874B-0CCC-4570-955C-E49D5BF9AF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4519" y="5104383"/>
            <a:ext cx="4772025" cy="1731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1D787F2-4F6B-4917-8860-5518AC7D1E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162" y="40913"/>
            <a:ext cx="1524000" cy="10183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62183D9-B103-4FD8-ACEF-19332F2E59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88869" y="0"/>
            <a:ext cx="1428750" cy="103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306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29154" y="1896584"/>
            <a:ext cx="4129726" cy="2916057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Detergent solvents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Cyanides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Heavy metals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Minerals and organic acids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Nitrogenous substances</a:t>
            </a:r>
          </a:p>
          <a:p>
            <a:pPr algn="just"/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Bleaching agents</a:t>
            </a:r>
          </a:p>
          <a:p>
            <a:pPr algn="just"/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AB78CB6-47C9-4D4E-B79F-04844C1EE9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44439" y="1891663"/>
            <a:ext cx="3584542" cy="2916057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ü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Dyes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Pigments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Sulphides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Ammonia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Toxic and biocidal organic compounds.</a:t>
            </a:r>
          </a:p>
          <a:p>
            <a:endParaRPr lang="en-IN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022FBC-7F36-4145-971D-51997180A5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62" y="40913"/>
            <a:ext cx="1524000" cy="10183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8B4F40-0AC8-4752-9774-FED13C5A97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103139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79274FD-FCA1-4865-B959-537EA8BA5D97}"/>
              </a:ext>
            </a:extLst>
          </p:cNvPr>
          <p:cNvSpPr/>
          <p:nvPr/>
        </p:nvSpPr>
        <p:spPr>
          <a:xfrm>
            <a:off x="1186222" y="1201673"/>
            <a:ext cx="108313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Chemical pollutants derived from Industrial and Agricultural wastes.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F12630A-0F44-4C17-B11D-86B1310F314C}"/>
              </a:ext>
            </a:extLst>
          </p:cNvPr>
          <p:cNvSpPr/>
          <p:nvPr/>
        </p:nvSpPr>
        <p:spPr>
          <a:xfrm>
            <a:off x="734113" y="5194662"/>
            <a:ext cx="111801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chemicals may be associated with 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various human and animals diseases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ED5A79F-3446-4BE7-BF87-B8F56486F9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8880" y="1891663"/>
            <a:ext cx="3485559" cy="1577402"/>
          </a:xfrm>
          <a:prstGeom prst="rect">
            <a:avLst/>
          </a:prstGeom>
        </p:spPr>
      </p:pic>
      <p:pic>
        <p:nvPicPr>
          <p:cNvPr id="4098" name="Picture 2" descr="Water pollution from agriculture: a global review - Executive summary">
            <a:extLst>
              <a:ext uri="{FF2B5EF4-FFF2-40B4-BE49-F238E27FC236}">
                <a16:creationId xmlns:a16="http://schemas.microsoft.com/office/drawing/2014/main" id="{EE79387F-9BEF-4447-A7DC-43D6E2A52F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8880" y="3469065"/>
            <a:ext cx="3485559" cy="1348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356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0AF1C70-F839-45C1-B80C-7689FDC791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62" y="40913"/>
            <a:ext cx="1524000" cy="10183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D69134A-A445-42D3-915E-DC9A71C32D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1031398"/>
          </a:xfrm>
          <a:prstGeom prst="rect">
            <a:avLst/>
          </a:prstGeom>
        </p:spPr>
      </p:pic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5E249E3C-72A8-4E35-91CB-F5E552094B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7994460"/>
              </p:ext>
            </p:extLst>
          </p:nvPr>
        </p:nvGraphicFramePr>
        <p:xfrm>
          <a:off x="802008" y="797437"/>
          <a:ext cx="7368527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9023">
                  <a:extLst>
                    <a:ext uri="{9D8B030D-6E8A-4147-A177-3AD203B41FA5}">
                      <a16:colId xmlns:a16="http://schemas.microsoft.com/office/drawing/2014/main" val="1437613498"/>
                    </a:ext>
                  </a:extLst>
                </a:gridCol>
                <a:gridCol w="5749504">
                  <a:extLst>
                    <a:ext uri="{9D8B030D-6E8A-4147-A177-3AD203B41FA5}">
                      <a16:colId xmlns:a16="http://schemas.microsoft.com/office/drawing/2014/main" val="2791333551"/>
                    </a:ext>
                  </a:extLst>
                </a:gridCol>
              </a:tblGrid>
              <a:tr h="414947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Biological agents and diseases</a:t>
                      </a:r>
                      <a:endParaRPr lang="en-IN" sz="2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8732995"/>
                  </a:ext>
                </a:extLst>
              </a:tr>
              <a:tr h="414947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FF0000"/>
                          </a:solidFill>
                        </a:rPr>
                        <a:t>Presence of infective agents</a:t>
                      </a:r>
                      <a:endParaRPr lang="en-IN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779572"/>
                  </a:ext>
                </a:extLst>
              </a:tr>
              <a:tr h="746905">
                <a:tc>
                  <a:txBody>
                    <a:bodyPr/>
                    <a:lstStyle/>
                    <a:p>
                      <a:r>
                        <a:rPr lang="en-US" sz="2400" b="1" dirty="0"/>
                        <a:t>Viral</a:t>
                      </a:r>
                      <a:endParaRPr lang="en-IN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/>
                        <a:t>Hepatitis A &amp; E Poliomyelitis, Rotavirus and others</a:t>
                      </a:r>
                      <a:endParaRPr lang="en-IN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5399376"/>
                  </a:ext>
                </a:extLst>
              </a:tr>
              <a:tr h="746905">
                <a:tc>
                  <a:txBody>
                    <a:bodyPr/>
                    <a:lstStyle/>
                    <a:p>
                      <a:r>
                        <a:rPr lang="en-US" sz="2400" b="1" dirty="0"/>
                        <a:t>Bacterial</a:t>
                      </a:r>
                      <a:endParaRPr lang="en-IN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/>
                        <a:t>Typhoid, Paratyphoid, Bacillary dysentery, </a:t>
                      </a:r>
                      <a:r>
                        <a:rPr lang="en-US" sz="2400" b="1" i="1"/>
                        <a:t>E. coli</a:t>
                      </a:r>
                      <a:r>
                        <a:rPr lang="en-US" sz="2400" b="1"/>
                        <a:t>, Cholera, Weil’s disease etc</a:t>
                      </a:r>
                      <a:endParaRPr lang="en-IN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9347635"/>
                  </a:ext>
                </a:extLst>
              </a:tr>
              <a:tr h="414947">
                <a:tc>
                  <a:txBody>
                    <a:bodyPr/>
                    <a:lstStyle/>
                    <a:p>
                      <a:r>
                        <a:rPr lang="en-US" sz="2400" b="1" dirty="0"/>
                        <a:t>Protozoal</a:t>
                      </a:r>
                      <a:endParaRPr lang="en-IN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/>
                        <a:t>Amoebiasis, Giardiasis</a:t>
                      </a:r>
                      <a:endParaRPr lang="en-IN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494501"/>
                  </a:ext>
                </a:extLst>
              </a:tr>
              <a:tr h="414947">
                <a:tc>
                  <a:txBody>
                    <a:bodyPr/>
                    <a:lstStyle/>
                    <a:p>
                      <a:r>
                        <a:rPr lang="en-US" sz="2400" b="1" dirty="0"/>
                        <a:t>Parasitic</a:t>
                      </a:r>
                      <a:endParaRPr lang="en-IN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Roundworm, Threadworm, Hydatid disease</a:t>
                      </a:r>
                      <a:endParaRPr lang="en-IN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0660290"/>
                  </a:ext>
                </a:extLst>
              </a:tr>
              <a:tr h="414947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FF0000"/>
                          </a:solidFill>
                        </a:rPr>
                        <a:t>Presence of Aquatic host</a:t>
                      </a:r>
                      <a:endParaRPr lang="en-IN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55940"/>
                  </a:ext>
                </a:extLst>
              </a:tr>
              <a:tr h="414947">
                <a:tc>
                  <a:txBody>
                    <a:bodyPr/>
                    <a:lstStyle/>
                    <a:p>
                      <a:r>
                        <a:rPr lang="en-US" sz="2400" b="1" dirty="0"/>
                        <a:t>Snail</a:t>
                      </a:r>
                      <a:endParaRPr lang="en-IN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/>
                        <a:t>Schistosomiasis</a:t>
                      </a:r>
                      <a:endParaRPr lang="en-IN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6091046"/>
                  </a:ext>
                </a:extLst>
              </a:tr>
              <a:tr h="414947">
                <a:tc>
                  <a:txBody>
                    <a:bodyPr/>
                    <a:lstStyle/>
                    <a:p>
                      <a:r>
                        <a:rPr lang="en-US" sz="2400" b="1" dirty="0"/>
                        <a:t>Cyclops</a:t>
                      </a:r>
                      <a:endParaRPr lang="en-IN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Guinea worm disease, fish tape worm</a:t>
                      </a:r>
                      <a:endParaRPr lang="en-IN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0879729"/>
                  </a:ext>
                </a:extLst>
              </a:tr>
            </a:tbl>
          </a:graphicData>
        </a:graphic>
      </p:graphicFrame>
      <p:pic>
        <p:nvPicPr>
          <p:cNvPr id="2050" name="Picture 2" descr="Unicellular Organism- Cyclops">
            <a:extLst>
              <a:ext uri="{FF2B5EF4-FFF2-40B4-BE49-F238E27FC236}">
                <a16:creationId xmlns:a16="http://schemas.microsoft.com/office/drawing/2014/main" id="{99273ADC-86EA-47C3-89D1-E3FB1BA54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952" y="5089236"/>
            <a:ext cx="1828800" cy="1451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ish tapeworm | flatworm | Britannica">
            <a:extLst>
              <a:ext uri="{FF2B5EF4-FFF2-40B4-BE49-F238E27FC236}">
                <a16:creationId xmlns:a16="http://schemas.microsoft.com/office/drawing/2014/main" id="{85EAFE50-166C-4CB4-B0C1-537441BDC95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75" r="2204" b="20325"/>
          <a:stretch/>
        </p:blipFill>
        <p:spPr bwMode="auto">
          <a:xfrm>
            <a:off x="10130861" y="5049397"/>
            <a:ext cx="1828800" cy="1491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oche, Dicerna Launch Up-to-$1.67B Hepatitis B Collaboration">
            <a:extLst>
              <a:ext uri="{FF2B5EF4-FFF2-40B4-BE49-F238E27FC236}">
                <a16:creationId xmlns:a16="http://schemas.microsoft.com/office/drawing/2014/main" id="{9B484876-B37F-4A5D-B18F-45BA8F224A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535" y="1768764"/>
            <a:ext cx="1916145" cy="1491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Schematic representation of a rotavirus virion. The virus is ...">
            <a:extLst>
              <a:ext uri="{FF2B5EF4-FFF2-40B4-BE49-F238E27FC236}">
                <a16:creationId xmlns:a16="http://schemas.microsoft.com/office/drawing/2014/main" id="{A5FFE61B-17B5-4424-96EF-1C858C9057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1702" y="1728926"/>
            <a:ext cx="1828799" cy="1491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Stool specimen, wet mount preparation (high-power field, 40 ...">
            <a:extLst>
              <a:ext uri="{FF2B5EF4-FFF2-40B4-BE49-F238E27FC236}">
                <a16:creationId xmlns:a16="http://schemas.microsoft.com/office/drawing/2014/main" id="{D91DE6A6-FB15-4013-83E0-79D0506B87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1704" y="3220597"/>
            <a:ext cx="180711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Shigella bacteria, illustration - Stock Image - F019/2624 ...">
            <a:extLst>
              <a:ext uri="{FF2B5EF4-FFF2-40B4-BE49-F238E27FC236}">
                <a16:creationId xmlns:a16="http://schemas.microsoft.com/office/drawing/2014/main" id="{9A363E3B-52DD-4C33-83A9-2C7DAE4360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0535" y="3260435"/>
            <a:ext cx="1916146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Schistosomiasis Infection Linked to Heat Shock Protein">
            <a:extLst>
              <a:ext uri="{FF2B5EF4-FFF2-40B4-BE49-F238E27FC236}">
                <a16:creationId xmlns:a16="http://schemas.microsoft.com/office/drawing/2014/main" id="{015C7F4C-1C97-4851-9C98-49ECE937B6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590" y="5643757"/>
            <a:ext cx="7475361" cy="1214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188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3507557" cy="4216956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sz="2400" b="1" dirty="0">
                <a:cs typeface="Times New Roman" panose="02020603050405020304" pitchFamily="18" charset="0"/>
              </a:rPr>
              <a:t>Dental health: </a:t>
            </a:r>
          </a:p>
          <a:p>
            <a:pPr algn="just"/>
            <a:r>
              <a:rPr lang="en-US" sz="2400" b="1" dirty="0">
                <a:cs typeface="Times New Roman" panose="02020603050405020304" pitchFamily="18" charset="0"/>
              </a:rPr>
              <a:t> 1mg/l of fluorine: protects from dental caries.</a:t>
            </a:r>
          </a:p>
          <a:p>
            <a:pPr algn="just"/>
            <a:endParaRPr lang="en-US" sz="2400" b="1" dirty="0">
              <a:cs typeface="Times New Roman" panose="02020603050405020304" pitchFamily="18" charset="0"/>
            </a:endParaRPr>
          </a:p>
          <a:p>
            <a:pPr algn="just"/>
            <a:r>
              <a:rPr lang="en-US" sz="2400" b="1" dirty="0">
                <a:cs typeface="Times New Roman" panose="02020603050405020304" pitchFamily="18" charset="0"/>
              </a:rPr>
              <a:t>High level: mottling of dental enamel.</a:t>
            </a:r>
          </a:p>
          <a:p>
            <a:pPr algn="just"/>
            <a:endParaRPr lang="en-US" sz="2400" b="1" dirty="0">
              <a:cs typeface="Times New Roman" panose="02020603050405020304" pitchFamily="18" charset="0"/>
            </a:endParaRPr>
          </a:p>
          <a:p>
            <a:pPr algn="just"/>
            <a:r>
              <a:rPr lang="en-US" sz="2400" b="1" dirty="0">
                <a:cs typeface="Times New Roman" panose="02020603050405020304" pitchFamily="18" charset="0"/>
              </a:rPr>
              <a:t>Cyanosis in infants: High nitrate</a:t>
            </a:r>
          </a:p>
          <a:p>
            <a:pPr algn="just"/>
            <a:endParaRPr lang="en-US" sz="2400" b="1" dirty="0">
              <a:cs typeface="Times New Roman" panose="02020603050405020304" pitchFamily="18" charset="0"/>
            </a:endParaRPr>
          </a:p>
          <a:p>
            <a:pPr algn="just"/>
            <a:r>
              <a:rPr lang="en-US" sz="2400" b="1" dirty="0">
                <a:cs typeface="Times New Roman" panose="02020603050405020304" pitchFamily="18" charset="0"/>
              </a:rPr>
              <a:t>Cardiovascular diseases: Hardness have beneficial effect.</a:t>
            </a:r>
          </a:p>
          <a:p>
            <a:pPr algn="just"/>
            <a:endParaRPr lang="en-US" sz="2400" b="1" dirty="0">
              <a:cs typeface="Times New Roman" panose="02020603050405020304" pitchFamily="18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7550870" y="1825625"/>
            <a:ext cx="3802930" cy="4216956"/>
          </a:xfrm>
          <a:ln>
            <a:solidFill>
              <a:schemeClr val="accent1"/>
            </a:solidFill>
          </a:ln>
        </p:spPr>
        <p:txBody>
          <a:bodyPr>
            <a:normAutofit fontScale="85000" lnSpcReduction="1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en-US" sz="2400" b="1" dirty="0">
                <a:cs typeface="Times New Roman" panose="02020603050405020304" pitchFamily="18" charset="0"/>
              </a:rPr>
              <a:t>Inadequate use of water:</a:t>
            </a:r>
          </a:p>
          <a:p>
            <a:pPr marL="0" indent="0" algn="just">
              <a:buNone/>
            </a:pPr>
            <a:r>
              <a:rPr lang="en-US" sz="2400" b="1" dirty="0">
                <a:cs typeface="Times New Roman" panose="02020603050405020304" pitchFamily="18" charset="0"/>
              </a:rPr>
              <a:t>	Shigellosis</a:t>
            </a:r>
          </a:p>
          <a:p>
            <a:pPr marL="0" indent="0" algn="just">
              <a:buNone/>
            </a:pPr>
            <a:r>
              <a:rPr lang="en-US" sz="2400" b="1" dirty="0">
                <a:cs typeface="Times New Roman" panose="02020603050405020304" pitchFamily="18" charset="0"/>
              </a:rPr>
              <a:t>	Trachoma</a:t>
            </a:r>
          </a:p>
          <a:p>
            <a:pPr marL="0" indent="0" algn="just">
              <a:buNone/>
            </a:pPr>
            <a:r>
              <a:rPr lang="en-US" sz="2400" b="1" dirty="0">
                <a:cs typeface="Times New Roman" panose="02020603050405020304" pitchFamily="18" charset="0"/>
              </a:rPr>
              <a:t>	Conjunctivitis</a:t>
            </a:r>
          </a:p>
          <a:p>
            <a:pPr marL="0" indent="0" algn="just">
              <a:buNone/>
            </a:pPr>
            <a:endParaRPr lang="en-US" sz="2400" b="1" dirty="0"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rgbClr val="FF0000"/>
                </a:solidFill>
                <a:cs typeface="Times New Roman" panose="02020603050405020304" pitchFamily="18" charset="0"/>
              </a:rPr>
              <a:t>Insect breeding </a:t>
            </a:r>
            <a:r>
              <a:rPr lang="en-US" sz="2400" b="1" dirty="0">
                <a:cs typeface="Times New Roman" panose="02020603050405020304" pitchFamily="18" charset="0"/>
              </a:rPr>
              <a:t>in or near water: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en-US" sz="2400" b="1" dirty="0"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sz="2400" b="1" dirty="0">
                <a:cs typeface="Times New Roman" panose="02020603050405020304" pitchFamily="18" charset="0"/>
              </a:rPr>
              <a:t>Malaria, filarial, arboviruses, onchocerciasis, African </a:t>
            </a:r>
            <a:r>
              <a:rPr lang="en-US" sz="2400" b="1" dirty="0" err="1">
                <a:cs typeface="Times New Roman" panose="02020603050405020304" pitchFamily="18" charset="0"/>
              </a:rPr>
              <a:t>trypanosomiasis</a:t>
            </a:r>
            <a:r>
              <a:rPr lang="en-US" sz="2400" b="1" dirty="0"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19C6F97-F866-479C-AD15-F1EC86981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62" y="40913"/>
            <a:ext cx="1524000" cy="10183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0F0567-7F88-4D32-A705-6931CDAD67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1031398"/>
          </a:xfrm>
          <a:prstGeom prst="rect">
            <a:avLst/>
          </a:prstGeom>
        </p:spPr>
      </p:pic>
      <p:pic>
        <p:nvPicPr>
          <p:cNvPr id="5124" name="Picture 4" descr="Vector Illustration Of Tooth Decay. Four Stages Of Dental Caries ...">
            <a:extLst>
              <a:ext uri="{FF2B5EF4-FFF2-40B4-BE49-F238E27FC236}">
                <a16:creationId xmlns:a16="http://schemas.microsoft.com/office/drawing/2014/main" id="{3227DB7C-9CE2-4FFF-B77B-356BB0A6FA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757" y="1825625"/>
            <a:ext cx="3205113" cy="169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13 Plants to Help You Get Rid of Mosquitoes in Your Backyard | FSG">
            <a:extLst>
              <a:ext uri="{FF2B5EF4-FFF2-40B4-BE49-F238E27FC236}">
                <a16:creationId xmlns:a16="http://schemas.microsoft.com/office/drawing/2014/main" id="{2198FD76-E8F2-4E96-BB7B-FA4CDDFC21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095" y="4594781"/>
            <a:ext cx="3152775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ow to Prevent Mosquitoes From Breeding on Your Property">
            <a:extLst>
              <a:ext uri="{FF2B5EF4-FFF2-40B4-BE49-F238E27FC236}">
                <a16:creationId xmlns:a16="http://schemas.microsoft.com/office/drawing/2014/main" id="{5836EA6B-2F12-4ED0-B576-3FD77EBE5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5757" y="3521074"/>
            <a:ext cx="3205113" cy="131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6220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6" name="Text Box 4"/>
          <p:cNvSpPr txBox="1">
            <a:spLocks noChangeArrowheads="1"/>
          </p:cNvSpPr>
          <p:nvPr/>
        </p:nvSpPr>
        <p:spPr bwMode="auto">
          <a:xfrm>
            <a:off x="2895600" y="1981201"/>
            <a:ext cx="4267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altLang="en-US" sz="2800" b="1" dirty="0"/>
              <a:t>Physical </a:t>
            </a:r>
          </a:p>
        </p:txBody>
      </p:sp>
      <p:sp>
        <p:nvSpPr>
          <p:cNvPr id="95237" name="Text Box 5"/>
          <p:cNvSpPr txBox="1">
            <a:spLocks noChangeArrowheads="1"/>
          </p:cNvSpPr>
          <p:nvPr/>
        </p:nvSpPr>
        <p:spPr bwMode="auto">
          <a:xfrm>
            <a:off x="2895600" y="2743201"/>
            <a:ext cx="42672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altLang="en-US" sz="2800" b="1" dirty="0"/>
              <a:t>Chemical </a:t>
            </a:r>
          </a:p>
        </p:txBody>
      </p:sp>
      <p:sp>
        <p:nvSpPr>
          <p:cNvPr id="95238" name="Text Box 6"/>
          <p:cNvSpPr txBox="1">
            <a:spLocks noChangeArrowheads="1"/>
          </p:cNvSpPr>
          <p:nvPr/>
        </p:nvSpPr>
        <p:spPr bwMode="auto">
          <a:xfrm>
            <a:off x="2895600" y="3443288"/>
            <a:ext cx="4267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en-US" altLang="en-US" sz="2800" b="1" dirty="0"/>
              <a:t>Bacteriological </a:t>
            </a:r>
          </a:p>
        </p:txBody>
      </p:sp>
      <p:sp>
        <p:nvSpPr>
          <p:cNvPr id="95239" name="Rectangle 7"/>
          <p:cNvSpPr>
            <a:spLocks noChangeArrowheads="1"/>
          </p:cNvSpPr>
          <p:nvPr/>
        </p:nvSpPr>
        <p:spPr bwMode="auto">
          <a:xfrm>
            <a:off x="3069880" y="1211609"/>
            <a:ext cx="5644494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1" hangingPunct="1"/>
            <a:r>
              <a:rPr lang="en-US" altLang="en-US" sz="2800" b="1" dirty="0">
                <a:solidFill>
                  <a:srgbClr val="FF00FF"/>
                </a:solidFill>
              </a:rPr>
              <a:t>Judged in relation to intended </a:t>
            </a:r>
            <a:r>
              <a:rPr lang="en-US" altLang="en-US" sz="4400" b="1" dirty="0">
                <a:solidFill>
                  <a:srgbClr val="0000FF"/>
                </a:solidFill>
              </a:rPr>
              <a:t>USE</a:t>
            </a:r>
          </a:p>
        </p:txBody>
      </p:sp>
      <p:sp>
        <p:nvSpPr>
          <p:cNvPr id="95240" name="Rectangle 8"/>
          <p:cNvSpPr>
            <a:spLocks noChangeArrowheads="1"/>
          </p:cNvSpPr>
          <p:nvPr/>
        </p:nvSpPr>
        <p:spPr bwMode="auto">
          <a:xfrm>
            <a:off x="6096000" y="2120837"/>
            <a:ext cx="4604146" cy="461665"/>
          </a:xfrm>
          <a:prstGeom prst="rect">
            <a:avLst/>
          </a:prstGeom>
          <a:solidFill>
            <a:srgbClr val="FFFF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6600FF"/>
                </a:solidFill>
              </a:rPr>
              <a:t>Considered by ordinary consumers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838200" y="4824005"/>
            <a:ext cx="10515600" cy="603596"/>
          </a:xfrm>
          <a:prstGeom prst="rect">
            <a:avLst/>
          </a:prstGeom>
          <a:solidFill>
            <a:schemeClr val="accent2"/>
          </a:solidFill>
        </p:spPr>
        <p:txBody>
          <a:bodyPr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en-US" sz="4000" b="1">
                <a:solidFill>
                  <a:srgbClr val="CC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Criteria for Water Quality</a:t>
            </a:r>
            <a:endParaRPr lang="en-US" altLang="en-US" sz="4000" b="1" dirty="0">
              <a:solidFill>
                <a:srgbClr val="CC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BBFDC5F-179A-4DC9-A9AB-6D6FA4E95E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162" y="40913"/>
            <a:ext cx="1524000" cy="10183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7E9B985-D9DB-4889-9414-E70A6865CA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8869" y="0"/>
            <a:ext cx="1428750" cy="1031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902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3114019" y="1410633"/>
            <a:ext cx="6681457" cy="540222"/>
          </a:xfrm>
          <a:solidFill>
            <a:schemeClr val="accent2"/>
          </a:solidFill>
          <a:ln/>
        </p:spPr>
        <p:txBody>
          <a:bodyPr>
            <a:normAutofit fontScale="90000"/>
          </a:bodyPr>
          <a:lstStyle/>
          <a:p>
            <a:pPr algn="ctr"/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Physical Quality of Water 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idx="1"/>
          </p:nvPr>
        </p:nvSpPr>
        <p:spPr bwMode="auto">
          <a:xfrm>
            <a:off x="975326" y="2780426"/>
            <a:ext cx="10207028" cy="37718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tabLst>
                <a:tab pos="1371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1371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1371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1371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1371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371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>
              <a:buNone/>
            </a:pPr>
            <a:endParaRPr lang="en-US" altLang="en-US" sz="2800" b="1" dirty="0"/>
          </a:p>
          <a:p>
            <a:pPr marL="0" indent="0">
              <a:buNone/>
            </a:pPr>
            <a:r>
              <a:rPr lang="en-US" altLang="en-US" sz="2800" b="1" dirty="0"/>
              <a:t>Interferes with </a:t>
            </a:r>
          </a:p>
          <a:p>
            <a:pPr marL="0" indent="0">
              <a:buNone/>
            </a:pPr>
            <a:endParaRPr lang="en-US" altLang="en-US" sz="2800" b="1" dirty="0"/>
          </a:p>
          <a:p>
            <a:pPr lvl="2"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800" b="1" dirty="0"/>
              <a:t> </a:t>
            </a:r>
            <a:r>
              <a:rPr lang="en-US" altLang="en-US" sz="2800" b="1" dirty="0">
                <a:solidFill>
                  <a:srgbClr val="FF00FF"/>
                </a:solidFill>
              </a:rPr>
              <a:t>Disinfection</a:t>
            </a:r>
          </a:p>
          <a:p>
            <a:pPr lvl="2">
              <a:buClr>
                <a:srgbClr val="FF6600"/>
              </a:buClr>
              <a:buFont typeface="Wingdings" panose="05000000000000000000" pitchFamily="2" charset="2"/>
              <a:buChar char="§"/>
            </a:pPr>
            <a:endParaRPr lang="en-US" altLang="en-US" sz="2800" b="1" dirty="0">
              <a:solidFill>
                <a:srgbClr val="FF00FF"/>
              </a:solidFill>
            </a:endParaRPr>
          </a:p>
          <a:p>
            <a:pPr lvl="2"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800" b="1" dirty="0">
                <a:solidFill>
                  <a:srgbClr val="FF00FF"/>
                </a:solidFill>
              </a:rPr>
              <a:t> Microbiological determination </a:t>
            </a:r>
          </a:p>
          <a:p>
            <a:pPr marL="914400" lvl="2" indent="0">
              <a:buClr>
                <a:srgbClr val="FF6600"/>
              </a:buClr>
              <a:buNone/>
            </a:pPr>
            <a:r>
              <a:rPr lang="en-US" altLang="en-US" sz="2800" b="1" dirty="0">
                <a:solidFill>
                  <a:srgbClr val="FF00FF"/>
                </a:solidFill>
              </a:rPr>
              <a:t>	</a:t>
            </a:r>
          </a:p>
          <a:p>
            <a:pPr lvl="2">
              <a:buClr>
                <a:srgbClr val="FF6600"/>
              </a:buClr>
              <a:buFont typeface="Wingdings" panose="05000000000000000000" pitchFamily="2" charset="2"/>
              <a:buChar char="§"/>
            </a:pPr>
            <a:r>
              <a:rPr lang="en-US" altLang="en-US" sz="2800" b="1" dirty="0">
                <a:solidFill>
                  <a:srgbClr val="FF00FF"/>
                </a:solidFill>
              </a:rPr>
              <a:t> Aesthetic considerations</a:t>
            </a:r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7599629" y="3441071"/>
            <a:ext cx="3200400" cy="7620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3600" b="1" dirty="0" err="1">
                <a:solidFill>
                  <a:srgbClr val="6600FF"/>
                </a:solidFill>
              </a:rPr>
              <a:t>Nephelometer</a:t>
            </a:r>
            <a:endParaRPr lang="en-US" altLang="en-US" sz="3600" dirty="0">
              <a:solidFill>
                <a:srgbClr val="6600FF"/>
              </a:solidFill>
            </a:endParaRPr>
          </a:p>
        </p:txBody>
      </p:sp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5010338" y="2871521"/>
            <a:ext cx="2057400" cy="457200"/>
          </a:xfrm>
          <a:prstGeom prst="ellipse">
            <a:avLst/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en-US" sz="3200" b="1" dirty="0">
                <a:solidFill>
                  <a:srgbClr val="FF66FF"/>
                </a:solidFill>
              </a:rPr>
              <a:t>&lt; 5 NTU</a:t>
            </a:r>
          </a:p>
        </p:txBody>
      </p:sp>
      <p:sp>
        <p:nvSpPr>
          <p:cNvPr id="8" name="Rectangle 7"/>
          <p:cNvSpPr/>
          <p:nvPr/>
        </p:nvSpPr>
        <p:spPr>
          <a:xfrm>
            <a:off x="5363411" y="2189033"/>
            <a:ext cx="1942735" cy="461665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Turbidity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984BA6-55CC-42EF-9DC0-5F6BBCB32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162" y="40913"/>
            <a:ext cx="1524000" cy="10183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C5EB44A-66F0-48D4-9070-FE9DFD90CA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8869" y="0"/>
            <a:ext cx="1428750" cy="1031398"/>
          </a:xfrm>
          <a:prstGeom prst="rect">
            <a:avLst/>
          </a:prstGeom>
        </p:spPr>
      </p:pic>
      <p:pic>
        <p:nvPicPr>
          <p:cNvPr id="6146" name="Picture 2" descr="BD PhoenixSpec™ Nephelometer - BD">
            <a:extLst>
              <a:ext uri="{FF2B5EF4-FFF2-40B4-BE49-F238E27FC236}">
                <a16:creationId xmlns:a16="http://schemas.microsoft.com/office/drawing/2014/main" id="{7C14B32F-7DF0-4FE5-8777-AEEDACFD27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5914" y="3112704"/>
            <a:ext cx="598303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265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607</Words>
  <Application>Microsoft Office PowerPoint</Application>
  <PresentationFormat>Widescreen</PresentationFormat>
  <Paragraphs>177</Paragraphs>
  <Slides>21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Pollution of Water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Physical Quality of Water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Biological Indicators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Pollution of Water</dc:title>
  <dc:creator>dranjayvet@gmail.com</dc:creator>
  <cp:lastModifiedBy>dranjayvet@gmail.com</cp:lastModifiedBy>
  <cp:revision>22</cp:revision>
  <dcterms:created xsi:type="dcterms:W3CDTF">2019-08-27T03:52:10Z</dcterms:created>
  <dcterms:modified xsi:type="dcterms:W3CDTF">2020-04-23T07:04:06Z</dcterms:modified>
</cp:coreProperties>
</file>