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84" r:id="rId3"/>
    <p:sldId id="273" r:id="rId4"/>
    <p:sldId id="286" r:id="rId5"/>
    <p:sldId id="285" r:id="rId6"/>
    <p:sldId id="277" r:id="rId7"/>
    <p:sldId id="287" r:id="rId8"/>
    <p:sldId id="291" r:id="rId9"/>
    <p:sldId id="288" r:id="rId10"/>
    <p:sldId id="289" r:id="rId11"/>
    <p:sldId id="29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D90207C-6130-4E87-BCDC-007234D733DF}" type="datetimeFigureOut">
              <a:rPr lang="en-US" smtClean="0"/>
              <a:pPr/>
              <a:t>4/19/2020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BFB218D1-79D8-4C9D-B8A6-A6E9BDDF0F93}"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90207C-6130-4E87-BCDC-007234D733DF}" type="datetimeFigureOut">
              <a:rPr lang="en-US" smtClean="0"/>
              <a:pPr/>
              <a:t>4/19/2020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FB218D1-79D8-4C9D-B8A6-A6E9BDDF0F9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90207C-6130-4E87-BCDC-007234D733DF}" type="datetimeFigureOut">
              <a:rPr lang="en-US" smtClean="0"/>
              <a:pPr/>
              <a:t>4/19/2020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FB218D1-79D8-4C9D-B8A6-A6E9BDDF0F9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90207C-6130-4E87-BCDC-007234D733DF}" type="datetimeFigureOut">
              <a:rPr lang="en-US" smtClean="0"/>
              <a:pPr/>
              <a:t>4/19/2020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FB218D1-79D8-4C9D-B8A6-A6E9BDDF0F9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90207C-6130-4E87-BCDC-007234D733DF}" type="datetimeFigureOut">
              <a:rPr lang="en-US" smtClean="0"/>
              <a:pPr/>
              <a:t>4/19/2020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FB218D1-79D8-4C9D-B8A6-A6E9BDDF0F93}"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90207C-6130-4E87-BCDC-007234D733DF}" type="datetimeFigureOut">
              <a:rPr lang="en-US" smtClean="0"/>
              <a:pPr/>
              <a:t>4/19/2020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FB218D1-79D8-4C9D-B8A6-A6E9BDDF0F9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90207C-6130-4E87-BCDC-007234D733DF}" type="datetimeFigureOut">
              <a:rPr lang="en-US" smtClean="0"/>
              <a:pPr/>
              <a:t>4/19/2020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FB218D1-79D8-4C9D-B8A6-A6E9BDDF0F9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D90207C-6130-4E87-BCDC-007234D733DF}" type="datetimeFigureOut">
              <a:rPr lang="en-US" smtClean="0"/>
              <a:pPr/>
              <a:t>4/19/2020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FB218D1-79D8-4C9D-B8A6-A6E9BDDF0F9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D90207C-6130-4E87-BCDC-007234D733DF}" type="datetimeFigureOut">
              <a:rPr lang="en-US" smtClean="0"/>
              <a:pPr/>
              <a:t>4/19/2020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BFB218D1-79D8-4C9D-B8A6-A6E9BDDF0F93}"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90207C-6130-4E87-BCDC-007234D733DF}" type="datetimeFigureOut">
              <a:rPr lang="en-US" smtClean="0"/>
              <a:pPr/>
              <a:t>4/19/2020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FB218D1-79D8-4C9D-B8A6-A6E9BDDF0F9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D90207C-6130-4E87-BCDC-007234D733DF}" type="datetimeFigureOut">
              <a:rPr lang="en-US" smtClean="0"/>
              <a:pPr/>
              <a:t>4/19/2020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FB218D1-79D8-4C9D-B8A6-A6E9BDDF0F93}"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D90207C-6130-4E87-BCDC-007234D733DF}" type="datetimeFigureOut">
              <a:rPr lang="en-US" smtClean="0"/>
              <a:pPr/>
              <a:t>4/19/2020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B218D1-79D8-4C9D-B8A6-A6E9BDDF0F93}"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785795"/>
            <a:ext cx="7772400" cy="2143139"/>
          </a:xfrm>
        </p:spPr>
        <p:txBody>
          <a:bodyPr>
            <a:normAutofit/>
          </a:bodyPr>
          <a:lstStyle/>
          <a:p>
            <a:pPr algn="ctr"/>
            <a:r>
              <a:rPr lang="en-IN" sz="3200" b="1" dirty="0" smtClean="0"/>
              <a:t>WORK </a:t>
            </a:r>
            <a:r>
              <a:rPr lang="en-IN" sz="3200" b="1" dirty="0"/>
              <a:t>STUDY AND </a:t>
            </a:r>
            <a:r>
              <a:rPr lang="en-IN" sz="3200" b="1" dirty="0" smtClean="0"/>
              <a:t>METHOD STUDY</a:t>
            </a:r>
            <a:r>
              <a:rPr lang="en-IN" sz="3200" dirty="0"/>
              <a:t/>
            </a:r>
            <a:br>
              <a:rPr lang="en-IN" sz="3200" dirty="0"/>
            </a:br>
            <a:endParaRPr lang="en-IN" sz="3200" dirty="0"/>
          </a:p>
        </p:txBody>
      </p:sp>
      <p:sp>
        <p:nvSpPr>
          <p:cNvPr id="5" name="TextBox 4"/>
          <p:cNvSpPr txBox="1"/>
          <p:nvPr/>
        </p:nvSpPr>
        <p:spPr>
          <a:xfrm>
            <a:off x="1785918" y="3500438"/>
            <a:ext cx="6357982" cy="1200329"/>
          </a:xfrm>
          <a:prstGeom prst="rect">
            <a:avLst/>
          </a:prstGeom>
          <a:noFill/>
        </p:spPr>
        <p:txBody>
          <a:bodyPr wrap="square" rtlCol="0">
            <a:spAutoFit/>
          </a:bodyPr>
          <a:lstStyle/>
          <a:p>
            <a:pPr algn="ctr"/>
            <a:r>
              <a:rPr lang="en-IN" sz="2400" dirty="0" smtClean="0"/>
              <a:t>DAIRY PLANT MANAGEMENT  (DTT421)</a:t>
            </a:r>
          </a:p>
          <a:p>
            <a:pPr algn="ctr"/>
            <a:endParaRPr lang="en-IN" sz="2400" dirty="0" smtClean="0"/>
          </a:p>
          <a:p>
            <a:pPr algn="ctr"/>
            <a:r>
              <a:rPr lang="en-IN" sz="2400" dirty="0" smtClean="0"/>
              <a:t>A K JHA</a:t>
            </a:r>
            <a:endParaRPr lang="en-IN"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274638"/>
            <a:ext cx="7498080" cy="654032"/>
          </a:xfrm>
        </p:spPr>
        <p:txBody>
          <a:bodyPr>
            <a:normAutofit/>
          </a:bodyPr>
          <a:lstStyle/>
          <a:p>
            <a:pPr algn="ctr"/>
            <a:r>
              <a:rPr lang="en-IN" sz="3200" b="1" dirty="0" smtClean="0">
                <a:effectLst/>
              </a:rPr>
              <a:t>Application of Method Analysis</a:t>
            </a:r>
            <a:endParaRPr lang="en-IN" sz="3200" b="1" dirty="0">
              <a:effectLst/>
            </a:endParaRPr>
          </a:p>
        </p:txBody>
      </p:sp>
      <p:sp>
        <p:nvSpPr>
          <p:cNvPr id="3" name="Content Placeholder 2"/>
          <p:cNvSpPr>
            <a:spLocks noGrp="1"/>
          </p:cNvSpPr>
          <p:nvPr>
            <p:ph idx="1"/>
          </p:nvPr>
        </p:nvSpPr>
        <p:spPr>
          <a:xfrm>
            <a:off x="1142976" y="1200168"/>
            <a:ext cx="7790712" cy="4800600"/>
          </a:xfrm>
        </p:spPr>
        <p:txBody>
          <a:bodyPr/>
          <a:lstStyle/>
          <a:p>
            <a:pPr marL="4763" indent="0" algn="just">
              <a:buNone/>
            </a:pPr>
            <a:r>
              <a:rPr lang="en-IN" dirty="0" smtClean="0"/>
              <a:t>Methods analysis is done both for existing jobs and new jobs.</a:t>
            </a:r>
          </a:p>
          <a:p>
            <a:pPr lvl="1" algn="just"/>
            <a:r>
              <a:rPr lang="en-IN" dirty="0" smtClean="0"/>
              <a:t>For an existing job, the analyst observe the job as it currently being done and then devise improvements.</a:t>
            </a:r>
          </a:p>
          <a:p>
            <a:pPr lvl="1" algn="just"/>
            <a:r>
              <a:rPr lang="en-IN" dirty="0" smtClean="0"/>
              <a:t>For a new job, the analyst rely on a description of the job and an ability to visualize the operation in advance. </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346076"/>
            <a:ext cx="7498080" cy="725470"/>
          </a:xfrm>
        </p:spPr>
        <p:txBody>
          <a:bodyPr>
            <a:normAutofit/>
          </a:bodyPr>
          <a:lstStyle/>
          <a:p>
            <a:pPr algn="ctr"/>
            <a:r>
              <a:rPr lang="en-IN" sz="3200" b="1" dirty="0" smtClean="0">
                <a:effectLst/>
              </a:rPr>
              <a:t>Procedure in method analysis</a:t>
            </a:r>
            <a:endParaRPr lang="en-IN" sz="3200" b="1" dirty="0">
              <a:effectLst/>
            </a:endParaRPr>
          </a:p>
        </p:txBody>
      </p:sp>
      <p:sp>
        <p:nvSpPr>
          <p:cNvPr id="3" name="Content Placeholder 2"/>
          <p:cNvSpPr>
            <a:spLocks noGrp="1"/>
          </p:cNvSpPr>
          <p:nvPr>
            <p:ph idx="1"/>
          </p:nvPr>
        </p:nvSpPr>
        <p:spPr>
          <a:xfrm>
            <a:off x="1000100" y="1447800"/>
            <a:ext cx="7933588" cy="4800600"/>
          </a:xfrm>
        </p:spPr>
        <p:txBody>
          <a:bodyPr>
            <a:normAutofit fontScale="92500" lnSpcReduction="20000"/>
          </a:bodyPr>
          <a:lstStyle/>
          <a:p>
            <a:pPr marL="596646" indent="-514350" algn="just">
              <a:buFont typeface="+mj-lt"/>
              <a:buAutoNum type="arabicPeriod"/>
            </a:pPr>
            <a:r>
              <a:rPr lang="en-IN" dirty="0" smtClean="0"/>
              <a:t>Identify operation to be studied and collect all essential facts regarding tools, equipment, materials, etc.</a:t>
            </a:r>
          </a:p>
          <a:p>
            <a:pPr marL="596646" indent="-514350" algn="just">
              <a:buFont typeface="+mj-lt"/>
              <a:buAutoNum type="arabicPeriod"/>
            </a:pPr>
            <a:r>
              <a:rPr lang="en-IN" dirty="0" smtClean="0"/>
              <a:t>For existing job, discuss the job with operator and supervisor to get their views/ inputs.</a:t>
            </a:r>
          </a:p>
          <a:p>
            <a:pPr marL="596646" indent="-514350" algn="just">
              <a:buFont typeface="+mj-lt"/>
              <a:buAutoNum type="arabicPeriod"/>
            </a:pPr>
            <a:r>
              <a:rPr lang="en-IN" dirty="0" smtClean="0"/>
              <a:t>Study and document the present method of an existing job with the help of process chart.</a:t>
            </a:r>
          </a:p>
          <a:p>
            <a:pPr marL="596646" indent="-514350" algn="just">
              <a:buFont typeface="+mj-lt"/>
              <a:buAutoNum type="arabicPeriod"/>
            </a:pPr>
            <a:r>
              <a:rPr lang="en-IN" dirty="0" smtClean="0"/>
              <a:t>Analyze the job.</a:t>
            </a:r>
          </a:p>
          <a:p>
            <a:pPr marL="596646" indent="-514350" algn="just">
              <a:buFont typeface="+mj-lt"/>
              <a:buAutoNum type="arabicPeriod"/>
            </a:pPr>
            <a:r>
              <a:rPr lang="en-IN" dirty="0" smtClean="0"/>
              <a:t>Propose new methods.</a:t>
            </a:r>
          </a:p>
          <a:p>
            <a:pPr marL="596646" indent="-514350" algn="just">
              <a:buFont typeface="+mj-lt"/>
              <a:buAutoNum type="arabicPeriod"/>
            </a:pPr>
            <a:r>
              <a:rPr lang="en-IN" dirty="0" smtClean="0"/>
              <a:t>Install the new method.</a:t>
            </a:r>
          </a:p>
          <a:p>
            <a:pPr marL="596646" indent="-514350" algn="just">
              <a:buFont typeface="+mj-lt"/>
              <a:buAutoNum type="arabicPeriod"/>
            </a:pPr>
            <a:r>
              <a:rPr lang="en-IN" dirty="0" smtClean="0"/>
              <a:t>Follow up installation to ensure improvement.</a:t>
            </a:r>
          </a:p>
          <a:p>
            <a:pPr marL="596646" indent="-514350" algn="just">
              <a:buFont typeface="+mj-lt"/>
              <a:buAutoNum type="arabicPeriod"/>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500042"/>
            <a:ext cx="7498080" cy="714380"/>
          </a:xfrm>
        </p:spPr>
        <p:txBody>
          <a:bodyPr>
            <a:normAutofit/>
          </a:bodyPr>
          <a:lstStyle/>
          <a:p>
            <a:pPr algn="ctr"/>
            <a:r>
              <a:rPr lang="en-IN" sz="3600" b="1" dirty="0" smtClean="0">
                <a:effectLst/>
              </a:rPr>
              <a:t>Work Study</a:t>
            </a:r>
            <a:endParaRPr lang="en-IN" sz="3600" b="1" dirty="0">
              <a:effectLst/>
            </a:endParaRPr>
          </a:p>
        </p:txBody>
      </p:sp>
      <p:sp>
        <p:nvSpPr>
          <p:cNvPr id="3" name="Content Placeholder 2"/>
          <p:cNvSpPr>
            <a:spLocks noGrp="1"/>
          </p:cNvSpPr>
          <p:nvPr>
            <p:ph idx="1"/>
          </p:nvPr>
        </p:nvSpPr>
        <p:spPr>
          <a:xfrm>
            <a:off x="1000100" y="1414482"/>
            <a:ext cx="7933588" cy="4800600"/>
          </a:xfrm>
        </p:spPr>
        <p:txBody>
          <a:bodyPr/>
          <a:lstStyle/>
          <a:p>
            <a:pPr algn="just"/>
            <a:r>
              <a:rPr lang="en-IN" dirty="0" smtClean="0"/>
              <a:t>Work study is one of the techniques for improving the productivity </a:t>
            </a:r>
          </a:p>
          <a:p>
            <a:pPr lvl="1" algn="just"/>
            <a:r>
              <a:rPr lang="en-IN" dirty="0" smtClean="0"/>
              <a:t>It is a generic term for the techniques of method study and work measurement.</a:t>
            </a:r>
          </a:p>
          <a:p>
            <a:pPr algn="just"/>
            <a:r>
              <a:rPr lang="en-IN" dirty="0" smtClean="0"/>
              <a:t>Method study is the technique of systematic recording and critical estimation of existing and proposed ways of doing work and developing an easier and economical method.</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390" y="142852"/>
            <a:ext cx="7686700" cy="582594"/>
          </a:xfrm>
        </p:spPr>
        <p:txBody>
          <a:bodyPr>
            <a:normAutofit fontScale="90000"/>
          </a:bodyPr>
          <a:lstStyle/>
          <a:p>
            <a:pPr algn="ctr"/>
            <a:r>
              <a:rPr lang="en-IN" sz="3600" b="1" dirty="0" smtClean="0">
                <a:effectLst/>
              </a:rPr>
              <a:t>Work Study</a:t>
            </a:r>
            <a:endParaRPr lang="en-IN" sz="3600" b="1" dirty="0">
              <a:effectLst/>
            </a:endParaRPr>
          </a:p>
        </p:txBody>
      </p:sp>
      <p:sp>
        <p:nvSpPr>
          <p:cNvPr id="3" name="Content Placeholder 2"/>
          <p:cNvSpPr>
            <a:spLocks noGrp="1"/>
          </p:cNvSpPr>
          <p:nvPr>
            <p:ph idx="1"/>
          </p:nvPr>
        </p:nvSpPr>
        <p:spPr>
          <a:xfrm>
            <a:off x="1000100" y="714356"/>
            <a:ext cx="8072462" cy="6000768"/>
          </a:xfrm>
        </p:spPr>
        <p:txBody>
          <a:bodyPr>
            <a:noAutofit/>
          </a:bodyPr>
          <a:lstStyle/>
          <a:p>
            <a:pPr marL="269875" indent="-265113" algn="just">
              <a:spcBef>
                <a:spcPts val="0"/>
              </a:spcBef>
            </a:pPr>
            <a:r>
              <a:rPr lang="en-IN" sz="2800" dirty="0" smtClean="0"/>
              <a:t>Work study is the term used in Great Britain while in the USA it is called Time and Motion Study. </a:t>
            </a:r>
          </a:p>
          <a:p>
            <a:pPr marL="516763" lvl="2" indent="-265113" algn="just">
              <a:spcBef>
                <a:spcPts val="0"/>
              </a:spcBef>
            </a:pPr>
            <a:r>
              <a:rPr lang="en-IN" dirty="0" smtClean="0"/>
              <a:t>Both concerned with discovering the best ways of doing jobs and with establishing time and output standards based upon such methods.</a:t>
            </a:r>
          </a:p>
          <a:p>
            <a:pPr marL="269875" indent="-265113" algn="just">
              <a:spcBef>
                <a:spcPts val="0"/>
              </a:spcBef>
            </a:pPr>
            <a:r>
              <a:rPr lang="en-IN" sz="2800" dirty="0" smtClean="0"/>
              <a:t>The </a:t>
            </a:r>
            <a:r>
              <a:rPr lang="en-IN" sz="2800" dirty="0"/>
              <a:t>time and motion study (or time-motion study) is a business efficiency technique </a:t>
            </a:r>
            <a:r>
              <a:rPr lang="en-IN" sz="2800" dirty="0" smtClean="0"/>
              <a:t>that combines the </a:t>
            </a:r>
            <a:r>
              <a:rPr lang="en-IN" sz="2800" dirty="0"/>
              <a:t>Time Study work of Frederick Winslow Taylor with the Motion Study work of Frank and Lillian </a:t>
            </a:r>
            <a:r>
              <a:rPr lang="en-IN" sz="2800" dirty="0" err="1"/>
              <a:t>Gilbreth</a:t>
            </a:r>
            <a:r>
              <a:rPr lang="en-IN" sz="2800" dirty="0" smtClean="0"/>
              <a:t>.</a:t>
            </a:r>
          </a:p>
          <a:p>
            <a:pPr marL="269875" indent="-265113" algn="just">
              <a:spcBef>
                <a:spcPts val="0"/>
              </a:spcBef>
            </a:pPr>
            <a:r>
              <a:rPr lang="en-IN" sz="2800" dirty="0" smtClean="0"/>
              <a:t>It </a:t>
            </a:r>
            <a:r>
              <a:rPr lang="en-IN" sz="2800" dirty="0"/>
              <a:t>is a major part of scientific management (</a:t>
            </a:r>
            <a:r>
              <a:rPr lang="en-IN" sz="2800" dirty="0" err="1"/>
              <a:t>Taylorism</a:t>
            </a:r>
            <a:r>
              <a:rPr lang="en-IN" sz="2800" dirty="0"/>
              <a:t>). </a:t>
            </a:r>
            <a:endParaRPr lang="en-IN" sz="2800" dirty="0" smtClean="0"/>
          </a:p>
          <a:p>
            <a:pPr marL="516763" lvl="2" indent="-265113" algn="just">
              <a:spcBef>
                <a:spcPts val="0"/>
              </a:spcBef>
            </a:pPr>
            <a:r>
              <a:rPr lang="en-IN" dirty="0" smtClean="0"/>
              <a:t>Time </a:t>
            </a:r>
            <a:r>
              <a:rPr lang="en-IN" dirty="0"/>
              <a:t>study developed in the direction of establishing standard </a:t>
            </a:r>
            <a:r>
              <a:rPr lang="en-IN" dirty="0" smtClean="0"/>
              <a:t>times</a:t>
            </a:r>
          </a:p>
          <a:p>
            <a:pPr marL="516763" lvl="2" indent="-265113" algn="just">
              <a:spcBef>
                <a:spcPts val="0"/>
              </a:spcBef>
            </a:pPr>
            <a:r>
              <a:rPr lang="en-IN" dirty="0" smtClean="0"/>
              <a:t>Motion </a:t>
            </a:r>
            <a:r>
              <a:rPr lang="en-IN" dirty="0"/>
              <a:t>study evolved into a technique for improving work methods. </a:t>
            </a:r>
            <a:endParaRPr lang="en-IN" dirty="0" smtClean="0"/>
          </a:p>
          <a:p>
            <a:pPr indent="0" algn="just">
              <a:spcBef>
                <a:spcPts val="0"/>
              </a:spcBef>
              <a:buNone/>
            </a:pPr>
            <a:endParaRPr lang="en-IN" sz="2800" dirty="0"/>
          </a:p>
          <a:p>
            <a:pPr indent="0" algn="just">
              <a:spcBef>
                <a:spcPts val="0"/>
              </a:spcBef>
            </a:pPr>
            <a:endParaRPr lang="en-IN" sz="2800" dirty="0"/>
          </a:p>
          <a:p>
            <a:pPr indent="0" algn="just">
              <a:spcBef>
                <a:spcPts val="0"/>
              </a:spcBef>
            </a:pPr>
            <a:endParaRPr lang="en-IN"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703266"/>
            <a:ext cx="7498080" cy="439718"/>
          </a:xfrm>
        </p:spPr>
        <p:txBody>
          <a:bodyPr>
            <a:noAutofit/>
          </a:bodyPr>
          <a:lstStyle/>
          <a:p>
            <a:pPr algn="ctr"/>
            <a:r>
              <a:rPr lang="en-IN" sz="3200" b="1" dirty="0" smtClean="0">
                <a:effectLst/>
              </a:rPr>
              <a:t>Work Study</a:t>
            </a:r>
            <a:endParaRPr lang="en-IN" sz="3200" b="1" dirty="0">
              <a:effectLst/>
            </a:endParaRPr>
          </a:p>
        </p:txBody>
      </p:sp>
      <p:sp>
        <p:nvSpPr>
          <p:cNvPr id="3" name="Content Placeholder 2"/>
          <p:cNvSpPr>
            <a:spLocks noGrp="1"/>
          </p:cNvSpPr>
          <p:nvPr>
            <p:ph idx="1"/>
          </p:nvPr>
        </p:nvSpPr>
        <p:spPr>
          <a:xfrm>
            <a:off x="857224" y="1500198"/>
            <a:ext cx="8076464" cy="4429132"/>
          </a:xfrm>
        </p:spPr>
        <p:txBody>
          <a:bodyPr>
            <a:noAutofit/>
          </a:bodyPr>
          <a:lstStyle/>
          <a:p>
            <a:pPr algn="just"/>
            <a:r>
              <a:rPr lang="en-IN" sz="2800" dirty="0" smtClean="0"/>
              <a:t>Work study is a combination of two groups of techniques, method study and work measurement, which are used to examine people's work and indicate the factors which affect efficiency. </a:t>
            </a:r>
          </a:p>
          <a:p>
            <a:pPr algn="just"/>
            <a:r>
              <a:rPr lang="en-IN" sz="2800" dirty="0" smtClean="0"/>
              <a:t>Work study is normally used in an attempt to increase output from given resources with little or no additional capital investment. </a:t>
            </a:r>
          </a:p>
          <a:p>
            <a:pPr lvl="1" algn="just"/>
            <a:r>
              <a:rPr lang="en-IN" sz="2400" dirty="0" smtClean="0"/>
              <a:t>This is achieved by systematically analysing existing operations, processes and work methods.</a:t>
            </a:r>
            <a:br>
              <a:rPr lang="en-IN" sz="2400" dirty="0" smtClean="0"/>
            </a:br>
            <a:endParaRPr lang="en-I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1414"/>
            <a:ext cx="7498080" cy="439718"/>
          </a:xfrm>
        </p:spPr>
        <p:txBody>
          <a:bodyPr>
            <a:normAutofit fontScale="90000"/>
          </a:bodyPr>
          <a:lstStyle/>
          <a:p>
            <a:pPr algn="ctr"/>
            <a:r>
              <a:rPr lang="en-IN" sz="3200" b="1" dirty="0" smtClean="0">
                <a:solidFill>
                  <a:schemeClr val="tx1"/>
                </a:solidFill>
                <a:effectLst/>
              </a:rPr>
              <a:t>Work Study</a:t>
            </a:r>
            <a:endParaRPr lang="en-IN" sz="3200" b="1" dirty="0">
              <a:solidFill>
                <a:schemeClr val="tx1"/>
              </a:solidFill>
              <a:effectLst/>
            </a:endParaRPr>
          </a:p>
        </p:txBody>
      </p:sp>
      <p:sp>
        <p:nvSpPr>
          <p:cNvPr id="3" name="Content Placeholder 2"/>
          <p:cNvSpPr>
            <a:spLocks noGrp="1"/>
          </p:cNvSpPr>
          <p:nvPr>
            <p:ph idx="1"/>
          </p:nvPr>
        </p:nvSpPr>
        <p:spPr>
          <a:xfrm>
            <a:off x="857224" y="714380"/>
            <a:ext cx="8076464" cy="6072206"/>
          </a:xfrm>
        </p:spPr>
        <p:txBody>
          <a:bodyPr>
            <a:noAutofit/>
          </a:bodyPr>
          <a:lstStyle/>
          <a:p>
            <a:pPr>
              <a:buNone/>
            </a:pPr>
            <a:r>
              <a:rPr lang="en-IN" sz="2400" b="1" u="sng" dirty="0" smtClean="0"/>
              <a:t>The basic procedure of work study is as follows:</a:t>
            </a:r>
          </a:p>
          <a:p>
            <a:r>
              <a:rPr lang="en-IN" sz="2400" dirty="0" smtClean="0"/>
              <a:t>Select the job or process to be studied. </a:t>
            </a:r>
          </a:p>
          <a:p>
            <a:r>
              <a:rPr lang="en-IN" sz="2400" dirty="0" smtClean="0"/>
              <a:t>Record everything that happens during observation.</a:t>
            </a:r>
          </a:p>
          <a:p>
            <a:r>
              <a:rPr lang="en-IN" sz="2400" dirty="0" smtClean="0"/>
              <a:t>Examine the recorded facts critically</a:t>
            </a:r>
          </a:p>
          <a:p>
            <a:r>
              <a:rPr lang="en-IN" sz="2400" dirty="0" smtClean="0"/>
              <a:t>Develop the most economic methods, taking into account all the circumstances.</a:t>
            </a:r>
          </a:p>
          <a:p>
            <a:r>
              <a:rPr lang="en-IN" sz="2400" dirty="0" smtClean="0"/>
              <a:t>Measure the amount of work involved in the method used and calculate a “standard time” for doing it.</a:t>
            </a:r>
          </a:p>
          <a:p>
            <a:r>
              <a:rPr lang="en-IN" sz="2400" dirty="0" smtClean="0"/>
              <a:t>Define the new method and the related time.</a:t>
            </a:r>
          </a:p>
          <a:p>
            <a:r>
              <a:rPr lang="en-IN" sz="2400" dirty="0" smtClean="0"/>
              <a:t>Install the new method and time as agreed standard practice.</a:t>
            </a:r>
          </a:p>
          <a:p>
            <a:r>
              <a:rPr lang="en-IN" sz="2400" dirty="0" smtClean="0"/>
              <a:t>Maintain the new standard practice by proper control procedures.</a:t>
            </a:r>
            <a:br>
              <a:rPr lang="en-IN" sz="2400" dirty="0" smtClean="0"/>
            </a:br>
            <a:endParaRPr lang="en-IN"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417514"/>
            <a:ext cx="7498080" cy="654032"/>
          </a:xfrm>
        </p:spPr>
        <p:txBody>
          <a:bodyPr>
            <a:normAutofit/>
          </a:bodyPr>
          <a:lstStyle/>
          <a:p>
            <a:pPr algn="ctr"/>
            <a:r>
              <a:rPr lang="en-IN" sz="3200" b="1" dirty="0" smtClean="0">
                <a:effectLst/>
              </a:rPr>
              <a:t>Work Measurement</a:t>
            </a:r>
            <a:endParaRPr lang="en-IN" sz="3200" dirty="0">
              <a:effectLst/>
            </a:endParaRPr>
          </a:p>
        </p:txBody>
      </p:sp>
      <p:sp>
        <p:nvSpPr>
          <p:cNvPr id="3" name="Content Placeholder 2"/>
          <p:cNvSpPr>
            <a:spLocks noGrp="1"/>
          </p:cNvSpPr>
          <p:nvPr>
            <p:ph idx="1"/>
          </p:nvPr>
        </p:nvSpPr>
        <p:spPr>
          <a:xfrm>
            <a:off x="1000100" y="1414482"/>
            <a:ext cx="7933588" cy="5086352"/>
          </a:xfrm>
        </p:spPr>
        <p:txBody>
          <a:bodyPr>
            <a:normAutofit fontScale="85000" lnSpcReduction="10000"/>
          </a:bodyPr>
          <a:lstStyle/>
          <a:p>
            <a:pPr marL="4763" indent="0" algn="just">
              <a:lnSpc>
                <a:spcPct val="110000"/>
              </a:lnSpc>
              <a:spcAft>
                <a:spcPts val="600"/>
              </a:spcAft>
              <a:buNone/>
            </a:pPr>
            <a:r>
              <a:rPr lang="en-IN" dirty="0" smtClean="0"/>
              <a:t>Work measurement establishes the time a qualified worker needs to carry out a specified job at a defined level of performance. </a:t>
            </a:r>
          </a:p>
          <a:p>
            <a:pPr marL="4763" indent="0" algn="just">
              <a:lnSpc>
                <a:spcPct val="110000"/>
              </a:lnSpc>
              <a:spcAft>
                <a:spcPts val="600"/>
              </a:spcAft>
              <a:buNone/>
            </a:pPr>
            <a:r>
              <a:rPr lang="en-IN" dirty="0" smtClean="0"/>
              <a:t>Standard Time: Amount of time it should take a qualified worker to complete a specific task, working at a sustainable rate, using given methods, tools and equipment, raw material and workplace arrangements.</a:t>
            </a:r>
          </a:p>
          <a:p>
            <a:pPr marL="0" lvl="1" indent="0" algn="just">
              <a:lnSpc>
                <a:spcPct val="110000"/>
              </a:lnSpc>
              <a:spcAft>
                <a:spcPts val="600"/>
              </a:spcAft>
              <a:buNone/>
            </a:pPr>
            <a:r>
              <a:rPr lang="en-IN" sz="3400" dirty="0" smtClean="0"/>
              <a:t>Work measurement helps in investigating, reducing and subsequently eliminating ineffective </a:t>
            </a:r>
            <a:r>
              <a:rPr lang="en-IN" sz="3400" i="1" dirty="0" smtClean="0"/>
              <a:t>time,</a:t>
            </a:r>
            <a:r>
              <a:rPr lang="en-IN" sz="3400" dirty="0" smtClean="0"/>
              <a:t> during which useful work is not being performed.</a:t>
            </a:r>
            <a:endParaRPr lang="en-IN" dirty="0" smtClean="0"/>
          </a:p>
          <a:p>
            <a:pPr marL="4763" indent="0" algn="just">
              <a:lnSpc>
                <a:spcPct val="110000"/>
              </a:lnSpc>
              <a:spcAft>
                <a:spcPts val="600"/>
              </a:spcAft>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274638"/>
            <a:ext cx="7498080" cy="654032"/>
          </a:xfrm>
        </p:spPr>
        <p:txBody>
          <a:bodyPr>
            <a:normAutofit/>
          </a:bodyPr>
          <a:lstStyle/>
          <a:p>
            <a:pPr algn="ctr"/>
            <a:r>
              <a:rPr lang="en-IN" sz="3200" b="1" dirty="0" smtClean="0">
                <a:effectLst/>
              </a:rPr>
              <a:t>Method Analysis</a:t>
            </a:r>
            <a:endParaRPr lang="en-IN" sz="3200" b="1" dirty="0">
              <a:effectLst/>
            </a:endParaRPr>
          </a:p>
        </p:txBody>
      </p:sp>
      <p:sp>
        <p:nvSpPr>
          <p:cNvPr id="3" name="Content Placeholder 2"/>
          <p:cNvSpPr>
            <a:spLocks noGrp="1"/>
          </p:cNvSpPr>
          <p:nvPr>
            <p:ph idx="1"/>
          </p:nvPr>
        </p:nvSpPr>
        <p:spPr>
          <a:xfrm>
            <a:off x="1000100" y="1071546"/>
            <a:ext cx="7933588" cy="4800600"/>
          </a:xfrm>
        </p:spPr>
        <p:txBody>
          <a:bodyPr>
            <a:normAutofit fontScale="92500" lnSpcReduction="20000"/>
          </a:bodyPr>
          <a:lstStyle/>
          <a:p>
            <a:pPr algn="just"/>
            <a:r>
              <a:rPr lang="en-IN" dirty="0" smtClean="0"/>
              <a:t>Job design often begins with a methods analysis of an overall operation. It might be called as a macro-view of the job.</a:t>
            </a:r>
          </a:p>
          <a:p>
            <a:pPr algn="just"/>
            <a:r>
              <a:rPr lang="en-IN" dirty="0" smtClean="0"/>
              <a:t>It then moves from the general to specific details of the job, concentrating on arrangement of the workplace and movements of the worker.</a:t>
            </a:r>
          </a:p>
          <a:p>
            <a:pPr algn="just"/>
            <a:r>
              <a:rPr lang="en-IN" dirty="0" smtClean="0"/>
              <a:t>It can be a good source of productivity enhancement. </a:t>
            </a:r>
          </a:p>
          <a:p>
            <a:pPr algn="just"/>
            <a:r>
              <a:rPr lang="en-IN" dirty="0" smtClean="0"/>
              <a:t>Method Study: Whereas method study helps us eliminate unnecessary </a:t>
            </a:r>
            <a:r>
              <a:rPr lang="en-IN" i="1" dirty="0" smtClean="0"/>
              <a:t>movement.</a:t>
            </a:r>
            <a:endParaRPr lang="en-IN" dirty="0" smtClean="0"/>
          </a:p>
          <a:p>
            <a:pPr algn="just"/>
            <a:endParaRPr lang="en-IN"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142852"/>
            <a:ext cx="7498080" cy="511156"/>
          </a:xfrm>
        </p:spPr>
        <p:txBody>
          <a:bodyPr>
            <a:noAutofit/>
          </a:bodyPr>
          <a:lstStyle/>
          <a:p>
            <a:pPr algn="ctr"/>
            <a:r>
              <a:rPr lang="en-IN" sz="3200" b="1" dirty="0" smtClean="0">
                <a:effectLst/>
              </a:rPr>
              <a:t>Method Study</a:t>
            </a:r>
            <a:endParaRPr lang="en-IN" sz="3200" dirty="0">
              <a:effectLst/>
            </a:endParaRPr>
          </a:p>
        </p:txBody>
      </p:sp>
      <p:sp>
        <p:nvSpPr>
          <p:cNvPr id="3" name="Content Placeholder 2"/>
          <p:cNvSpPr>
            <a:spLocks noGrp="1"/>
          </p:cNvSpPr>
          <p:nvPr>
            <p:ph idx="1"/>
          </p:nvPr>
        </p:nvSpPr>
        <p:spPr>
          <a:xfrm>
            <a:off x="1000100" y="714356"/>
            <a:ext cx="7933588" cy="5534044"/>
          </a:xfrm>
        </p:spPr>
        <p:txBody>
          <a:bodyPr>
            <a:normAutofit/>
          </a:bodyPr>
          <a:lstStyle/>
          <a:p>
            <a:pPr algn="just"/>
            <a:r>
              <a:rPr lang="en-IN" sz="2800" dirty="0" smtClean="0"/>
              <a:t>Method study is the systematic recording and critical examination of existing and proposed ways of doing work in order to develop and apply easier and more effective methods and to reduce costs. </a:t>
            </a:r>
          </a:p>
          <a:p>
            <a:pPr marL="355600" lvl="1" indent="-236538" algn="just"/>
            <a:r>
              <a:rPr lang="en-IN" dirty="0" smtClean="0"/>
              <a:t>It is used to </a:t>
            </a:r>
            <a:r>
              <a:rPr lang="en-IN" i="1" dirty="0" smtClean="0"/>
              <a:t>improve</a:t>
            </a:r>
            <a:r>
              <a:rPr lang="en-IN" dirty="0" smtClean="0"/>
              <a:t> processes and procedures, plant layout, design of plant and equipment; to </a:t>
            </a:r>
            <a:r>
              <a:rPr lang="en-IN" i="1" dirty="0" smtClean="0"/>
              <a:t>reduce</a:t>
            </a:r>
            <a:r>
              <a:rPr lang="en-IN" dirty="0" smtClean="0"/>
              <a:t> human effort and fatigue, use of materials, machines and manpower, and to </a:t>
            </a:r>
            <a:r>
              <a:rPr lang="en-IN" i="1" dirty="0" smtClean="0"/>
              <a:t>develop</a:t>
            </a:r>
            <a:r>
              <a:rPr lang="en-IN" dirty="0" smtClean="0"/>
              <a:t> better physical and working environments.</a:t>
            </a:r>
            <a:r>
              <a:rPr lang="en-IN" sz="2400" dirty="0" smtClean="0"/>
              <a:t> </a:t>
            </a:r>
          </a:p>
          <a:p>
            <a:pPr algn="just"/>
            <a:endParaRPr lang="en-IN"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917580"/>
            <a:ext cx="7498080" cy="582594"/>
          </a:xfrm>
        </p:spPr>
        <p:txBody>
          <a:bodyPr>
            <a:normAutofit/>
          </a:bodyPr>
          <a:lstStyle/>
          <a:p>
            <a:pPr algn="ctr"/>
            <a:r>
              <a:rPr lang="en-IN" sz="3200" b="1" smtClean="0">
                <a:effectLst/>
              </a:rPr>
              <a:t>Drivers of Method </a:t>
            </a:r>
            <a:r>
              <a:rPr lang="en-IN" sz="3200" b="1" dirty="0" smtClean="0">
                <a:effectLst/>
              </a:rPr>
              <a:t>Analysis</a:t>
            </a:r>
            <a:endParaRPr lang="en-IN" sz="3200" b="1" dirty="0">
              <a:effectLst/>
            </a:endParaRPr>
          </a:p>
        </p:txBody>
      </p:sp>
      <p:sp>
        <p:nvSpPr>
          <p:cNvPr id="3" name="Content Placeholder 2"/>
          <p:cNvSpPr>
            <a:spLocks noGrp="1"/>
          </p:cNvSpPr>
          <p:nvPr>
            <p:ph idx="1"/>
          </p:nvPr>
        </p:nvSpPr>
        <p:spPr>
          <a:xfrm>
            <a:off x="1071538" y="1752608"/>
            <a:ext cx="7862150" cy="4033846"/>
          </a:xfrm>
        </p:spPr>
        <p:txBody>
          <a:bodyPr>
            <a:normAutofit/>
          </a:bodyPr>
          <a:lstStyle/>
          <a:p>
            <a:pPr algn="just"/>
            <a:r>
              <a:rPr lang="en-IN" sz="2800" dirty="0" smtClean="0"/>
              <a:t>Changes in tools and equipment.</a:t>
            </a:r>
          </a:p>
          <a:p>
            <a:pPr algn="just"/>
            <a:r>
              <a:rPr lang="en-IN" sz="2800" dirty="0" smtClean="0"/>
              <a:t>Changes in product design, or new products.</a:t>
            </a:r>
          </a:p>
          <a:p>
            <a:pPr algn="just"/>
            <a:r>
              <a:rPr lang="en-IN" sz="2800" dirty="0" smtClean="0"/>
              <a:t>Changes in materials or procedures.</a:t>
            </a:r>
          </a:p>
          <a:p>
            <a:pPr algn="just"/>
            <a:r>
              <a:rPr lang="en-IN" sz="2800" dirty="0" smtClean="0"/>
              <a:t>Government regulations.</a:t>
            </a:r>
          </a:p>
          <a:p>
            <a:pPr algn="just"/>
            <a:r>
              <a:rPr lang="en-IN" sz="2800" dirty="0" smtClean="0"/>
              <a:t>Other factors (e.g. Accidents, quality problems)</a:t>
            </a:r>
            <a:endParaRPr lang="en-IN"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415</TotalTime>
  <Words>708</Words>
  <Application>Microsoft Office PowerPoint</Application>
  <PresentationFormat>On-screen Show (4:3)</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WORK STUDY AND METHOD STUDY </vt:lpstr>
      <vt:lpstr>Work Study</vt:lpstr>
      <vt:lpstr>Work Study</vt:lpstr>
      <vt:lpstr>Work Study</vt:lpstr>
      <vt:lpstr>Work Study</vt:lpstr>
      <vt:lpstr>Work Measurement</vt:lpstr>
      <vt:lpstr>Method Analysis</vt:lpstr>
      <vt:lpstr>Method Study</vt:lpstr>
      <vt:lpstr>Drivers of Method Analysis</vt:lpstr>
      <vt:lpstr>Application of Method Analysis</vt:lpstr>
      <vt:lpstr>Procedure in method 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PRODUCTION PLANNING AND CONTROL, WORK STUDY AND MEASUREMENT OF MOTION AND TIME STUDY</dc:title>
  <dc:creator>My</dc:creator>
  <cp:lastModifiedBy>My</cp:lastModifiedBy>
  <cp:revision>100</cp:revision>
  <dcterms:created xsi:type="dcterms:W3CDTF">2020-03-23T10:13:58Z</dcterms:created>
  <dcterms:modified xsi:type="dcterms:W3CDTF">2020-04-19T09:38:58Z</dcterms:modified>
</cp:coreProperties>
</file>