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7" r:id="rId2"/>
    <p:sldId id="285" r:id="rId3"/>
    <p:sldId id="258" r:id="rId4"/>
    <p:sldId id="286" r:id="rId5"/>
    <p:sldId id="273" r:id="rId6"/>
    <p:sldId id="259" r:id="rId7"/>
    <p:sldId id="260" r:id="rId8"/>
    <p:sldId id="282" r:id="rId9"/>
    <p:sldId id="261" r:id="rId10"/>
    <p:sldId id="28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272" y="-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30C5EA-FF76-43BA-9CF2-B676C164F616}"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3B7EC64-F1C8-4DF8-B494-9103DE0E97B2}" type="slidenum">
              <a:rPr lang="en-US" smtClean="0"/>
              <a:pPr/>
              <a:t>‹#›</a:t>
            </a:fld>
            <a:endParaRPr lang="en-US"/>
          </a:p>
        </p:txBody>
      </p:sp>
    </p:spTree>
    <p:extLst>
      <p:ext uri="{BB962C8B-B14F-4D97-AF65-F5344CB8AC3E}">
        <p14:creationId xmlns:p14="http://schemas.microsoft.com/office/powerpoint/2010/main" val="2723410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30C5EA-FF76-43BA-9CF2-B676C164F616}"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3B7EC64-F1C8-4DF8-B494-9103DE0E97B2}" type="slidenum">
              <a:rPr lang="en-US" smtClean="0"/>
              <a:pPr/>
              <a:t>‹#›</a:t>
            </a:fld>
            <a:endParaRPr lang="en-US"/>
          </a:p>
        </p:txBody>
      </p:sp>
    </p:spTree>
    <p:extLst>
      <p:ext uri="{BB962C8B-B14F-4D97-AF65-F5344CB8AC3E}">
        <p14:creationId xmlns:p14="http://schemas.microsoft.com/office/powerpoint/2010/main" val="427497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30C5EA-FF76-43BA-9CF2-B676C164F616}"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3B7EC64-F1C8-4DF8-B494-9103DE0E97B2}"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79116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230C5EA-FF76-43BA-9CF2-B676C164F616}" type="datetimeFigureOut">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3B7EC64-F1C8-4DF8-B494-9103DE0E97B2}" type="slidenum">
              <a:rPr lang="en-US" smtClean="0"/>
              <a:pPr/>
              <a:t>‹#›</a:t>
            </a:fld>
            <a:endParaRPr lang="en-US"/>
          </a:p>
        </p:txBody>
      </p:sp>
    </p:spTree>
    <p:extLst>
      <p:ext uri="{BB962C8B-B14F-4D97-AF65-F5344CB8AC3E}">
        <p14:creationId xmlns:p14="http://schemas.microsoft.com/office/powerpoint/2010/main" val="2565703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230C5EA-FF76-43BA-9CF2-B676C164F616}" type="datetimeFigureOut">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3B7EC64-F1C8-4DF8-B494-9103DE0E97B2}"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54590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230C5EA-FF76-43BA-9CF2-B676C164F616}" type="datetimeFigureOut">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3B7EC64-F1C8-4DF8-B494-9103DE0E97B2}" type="slidenum">
              <a:rPr lang="en-US" smtClean="0"/>
              <a:pPr/>
              <a:t>‹#›</a:t>
            </a:fld>
            <a:endParaRPr lang="en-US"/>
          </a:p>
        </p:txBody>
      </p:sp>
    </p:spTree>
    <p:extLst>
      <p:ext uri="{BB962C8B-B14F-4D97-AF65-F5344CB8AC3E}">
        <p14:creationId xmlns:p14="http://schemas.microsoft.com/office/powerpoint/2010/main" val="13453171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30C5EA-FF76-43BA-9CF2-B676C164F616}"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B7EC64-F1C8-4DF8-B494-9103DE0E97B2}" type="slidenum">
              <a:rPr lang="en-US" smtClean="0"/>
              <a:pPr/>
              <a:t>‹#›</a:t>
            </a:fld>
            <a:endParaRPr lang="en-US"/>
          </a:p>
        </p:txBody>
      </p:sp>
    </p:spTree>
    <p:extLst>
      <p:ext uri="{BB962C8B-B14F-4D97-AF65-F5344CB8AC3E}">
        <p14:creationId xmlns:p14="http://schemas.microsoft.com/office/powerpoint/2010/main" val="24541187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30C5EA-FF76-43BA-9CF2-B676C164F616}"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B7EC64-F1C8-4DF8-B494-9103DE0E97B2}" type="slidenum">
              <a:rPr lang="en-US" smtClean="0"/>
              <a:pPr/>
              <a:t>‹#›</a:t>
            </a:fld>
            <a:endParaRPr lang="en-US"/>
          </a:p>
        </p:txBody>
      </p:sp>
    </p:spTree>
    <p:extLst>
      <p:ext uri="{BB962C8B-B14F-4D97-AF65-F5344CB8AC3E}">
        <p14:creationId xmlns:p14="http://schemas.microsoft.com/office/powerpoint/2010/main" val="2480834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30C5EA-FF76-43BA-9CF2-B676C164F616}"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B7EC64-F1C8-4DF8-B494-9103DE0E97B2}" type="slidenum">
              <a:rPr lang="en-US" smtClean="0"/>
              <a:pPr/>
              <a:t>‹#›</a:t>
            </a:fld>
            <a:endParaRPr lang="en-US"/>
          </a:p>
        </p:txBody>
      </p:sp>
    </p:spTree>
    <p:extLst>
      <p:ext uri="{BB962C8B-B14F-4D97-AF65-F5344CB8AC3E}">
        <p14:creationId xmlns:p14="http://schemas.microsoft.com/office/powerpoint/2010/main" val="1422257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30C5EA-FF76-43BA-9CF2-B676C164F616}"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3B7EC64-F1C8-4DF8-B494-9103DE0E97B2}" type="slidenum">
              <a:rPr lang="en-US" smtClean="0"/>
              <a:pPr/>
              <a:t>‹#›</a:t>
            </a:fld>
            <a:endParaRPr lang="en-US"/>
          </a:p>
        </p:txBody>
      </p:sp>
    </p:spTree>
    <p:extLst>
      <p:ext uri="{BB962C8B-B14F-4D97-AF65-F5344CB8AC3E}">
        <p14:creationId xmlns:p14="http://schemas.microsoft.com/office/powerpoint/2010/main" val="2250455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230C5EA-FF76-43BA-9CF2-B676C164F616}" type="datetimeFigureOut">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3B7EC64-F1C8-4DF8-B494-9103DE0E97B2}" type="slidenum">
              <a:rPr lang="en-US" smtClean="0"/>
              <a:pPr/>
              <a:t>‹#›</a:t>
            </a:fld>
            <a:endParaRPr lang="en-US"/>
          </a:p>
        </p:txBody>
      </p:sp>
    </p:spTree>
    <p:extLst>
      <p:ext uri="{BB962C8B-B14F-4D97-AF65-F5344CB8AC3E}">
        <p14:creationId xmlns:p14="http://schemas.microsoft.com/office/powerpoint/2010/main" val="4135964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30C5EA-FF76-43BA-9CF2-B676C164F616}" type="datetimeFigureOut">
              <a:rPr lang="en-US" smtClean="0"/>
              <a:pPr/>
              <a:t>4/21/2020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3B7EC64-F1C8-4DF8-B494-9103DE0E97B2}" type="slidenum">
              <a:rPr lang="en-US" smtClean="0"/>
              <a:pPr/>
              <a:t>‹#›</a:t>
            </a:fld>
            <a:endParaRPr lang="en-US"/>
          </a:p>
        </p:txBody>
      </p:sp>
    </p:spTree>
    <p:extLst>
      <p:ext uri="{BB962C8B-B14F-4D97-AF65-F5344CB8AC3E}">
        <p14:creationId xmlns:p14="http://schemas.microsoft.com/office/powerpoint/2010/main" val="3443304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230C5EA-FF76-43BA-9CF2-B676C164F616}" type="datetimeFigureOut">
              <a:rPr lang="en-US" smtClean="0"/>
              <a:pPr/>
              <a:t>4/21/2020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3B7EC64-F1C8-4DF8-B494-9103DE0E97B2}" type="slidenum">
              <a:rPr lang="en-US" smtClean="0"/>
              <a:pPr/>
              <a:t>‹#›</a:t>
            </a:fld>
            <a:endParaRPr lang="en-US"/>
          </a:p>
        </p:txBody>
      </p:sp>
    </p:spTree>
    <p:extLst>
      <p:ext uri="{BB962C8B-B14F-4D97-AF65-F5344CB8AC3E}">
        <p14:creationId xmlns:p14="http://schemas.microsoft.com/office/powerpoint/2010/main" val="3538815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30C5EA-FF76-43BA-9CF2-B676C164F616}" type="datetimeFigureOut">
              <a:rPr lang="en-US" smtClean="0"/>
              <a:pPr/>
              <a:t>4/21/2020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3B7EC64-F1C8-4DF8-B494-9103DE0E97B2}" type="slidenum">
              <a:rPr lang="en-US" smtClean="0"/>
              <a:pPr/>
              <a:t>‹#›</a:t>
            </a:fld>
            <a:endParaRPr lang="en-US"/>
          </a:p>
        </p:txBody>
      </p:sp>
    </p:spTree>
    <p:extLst>
      <p:ext uri="{BB962C8B-B14F-4D97-AF65-F5344CB8AC3E}">
        <p14:creationId xmlns:p14="http://schemas.microsoft.com/office/powerpoint/2010/main" val="673352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30C5EA-FF76-43BA-9CF2-B676C164F616}" type="datetimeFigureOut">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3B7EC64-F1C8-4DF8-B494-9103DE0E97B2}" type="slidenum">
              <a:rPr lang="en-US" smtClean="0"/>
              <a:pPr/>
              <a:t>‹#›</a:t>
            </a:fld>
            <a:endParaRPr lang="en-US"/>
          </a:p>
        </p:txBody>
      </p:sp>
    </p:spTree>
    <p:extLst>
      <p:ext uri="{BB962C8B-B14F-4D97-AF65-F5344CB8AC3E}">
        <p14:creationId xmlns:p14="http://schemas.microsoft.com/office/powerpoint/2010/main" val="2624048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30C5EA-FF76-43BA-9CF2-B676C164F616}" type="datetimeFigureOut">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3B7EC64-F1C8-4DF8-B494-9103DE0E97B2}" type="slidenum">
              <a:rPr lang="en-US" smtClean="0"/>
              <a:pPr/>
              <a:t>‹#›</a:t>
            </a:fld>
            <a:endParaRPr lang="en-US"/>
          </a:p>
        </p:txBody>
      </p:sp>
    </p:spTree>
    <p:extLst>
      <p:ext uri="{BB962C8B-B14F-4D97-AF65-F5344CB8AC3E}">
        <p14:creationId xmlns:p14="http://schemas.microsoft.com/office/powerpoint/2010/main" val="3002689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230C5EA-FF76-43BA-9CF2-B676C164F616}" type="datetimeFigureOut">
              <a:rPr lang="en-US" smtClean="0"/>
              <a:pPr/>
              <a:t>4/21/2020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3B7EC64-F1C8-4DF8-B494-9103DE0E97B2}" type="slidenum">
              <a:rPr lang="en-US" smtClean="0"/>
              <a:pPr/>
              <a:t>‹#›</a:t>
            </a:fld>
            <a:endParaRPr lang="en-US"/>
          </a:p>
        </p:txBody>
      </p:sp>
    </p:spTree>
    <p:extLst>
      <p:ext uri="{BB962C8B-B14F-4D97-AF65-F5344CB8AC3E}">
        <p14:creationId xmlns:p14="http://schemas.microsoft.com/office/powerpoint/2010/main" val="382593055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4400" b="1" dirty="0">
                <a:solidFill>
                  <a:schemeClr val="accent6">
                    <a:lumMod val="50000"/>
                  </a:schemeClr>
                </a:solidFill>
                <a:latin typeface="Times New Roman" panose="02020603050405020304" pitchFamily="18" charset="0"/>
                <a:cs typeface="Times New Roman" panose="02020603050405020304" pitchFamily="18" charset="0"/>
              </a:rPr>
              <a:t>Affections of the Lips </a:t>
            </a:r>
            <a:r>
              <a:rPr lang="en-IN" sz="4400" b="1">
                <a:solidFill>
                  <a:schemeClr val="accent6">
                    <a:lumMod val="50000"/>
                  </a:schemeClr>
                </a:solidFill>
                <a:latin typeface="Times New Roman" panose="02020603050405020304" pitchFamily="18" charset="0"/>
                <a:cs typeface="Times New Roman" panose="02020603050405020304" pitchFamily="18" charset="0"/>
              </a:rPr>
              <a:t>and </a:t>
            </a:r>
            <a:r>
              <a:rPr lang="en-IN" sz="4400" b="1" smtClean="0">
                <a:solidFill>
                  <a:schemeClr val="accent6">
                    <a:lumMod val="50000"/>
                  </a:schemeClr>
                </a:solidFill>
                <a:latin typeface="Times New Roman" panose="02020603050405020304" pitchFamily="18" charset="0"/>
                <a:cs typeface="Times New Roman" panose="02020603050405020304" pitchFamily="18" charset="0"/>
              </a:rPr>
              <a:t>Cheek </a:t>
            </a:r>
            <a:r>
              <a:rPr lang="en-IN" sz="4400" b="1" dirty="0">
                <a:solidFill>
                  <a:schemeClr val="accent6">
                    <a:lumMod val="50000"/>
                  </a:schemeClr>
                </a:solidFill>
                <a:latin typeface="Times New Roman" panose="02020603050405020304" pitchFamily="18" charset="0"/>
                <a:cs typeface="Times New Roman" panose="02020603050405020304" pitchFamily="18" charset="0"/>
              </a:rPr>
              <a:t>and Their </a:t>
            </a:r>
            <a:r>
              <a:rPr lang="en-IN" sz="4400" b="1" dirty="0" smtClean="0">
                <a:solidFill>
                  <a:schemeClr val="accent6">
                    <a:lumMod val="50000"/>
                  </a:schemeClr>
                </a:solidFill>
                <a:latin typeface="Times New Roman" panose="02020603050405020304" pitchFamily="18" charset="0"/>
                <a:cs typeface="Times New Roman" panose="02020603050405020304" pitchFamily="18" charset="0"/>
              </a:rPr>
              <a:t>Treatment</a:t>
            </a:r>
            <a:endParaRPr lang="en-US" sz="4400"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marL="0" lvl="0" indent="0" algn="ctr">
              <a:buNone/>
            </a:pPr>
            <a:endParaRPr lang="en-US" altLang="en-GB" sz="3600" b="1" dirty="0" smtClean="0">
              <a:solidFill>
                <a:prstClr val="black">
                  <a:lumMod val="85000"/>
                  <a:lumOff val="15000"/>
                </a:prstClr>
              </a:solidFill>
            </a:endParaRPr>
          </a:p>
          <a:p>
            <a:pPr marL="0" lvl="0" indent="0" algn="ctr">
              <a:buNone/>
            </a:pPr>
            <a:r>
              <a:rPr lang="en-US" altLang="en-GB" sz="3600" b="1" dirty="0" smtClean="0">
                <a:solidFill>
                  <a:prstClr val="black">
                    <a:lumMod val="85000"/>
                    <a:lumOff val="15000"/>
                  </a:prstClr>
                </a:solidFill>
              </a:rPr>
              <a:t>Regional </a:t>
            </a:r>
            <a:r>
              <a:rPr lang="en-US" altLang="en-GB" sz="3600" b="1" dirty="0">
                <a:solidFill>
                  <a:prstClr val="black">
                    <a:lumMod val="85000"/>
                    <a:lumOff val="15000"/>
                  </a:prstClr>
                </a:solidFill>
              </a:rPr>
              <a:t>Veterinary Surgery</a:t>
            </a:r>
          </a:p>
          <a:p>
            <a:pPr marL="0" lvl="0" indent="0" algn="ctr">
              <a:buNone/>
            </a:pPr>
            <a:r>
              <a:rPr lang="en-US" altLang="en-GB" sz="3600" b="1" dirty="0">
                <a:solidFill>
                  <a:prstClr val="black">
                    <a:lumMod val="85000"/>
                    <a:lumOff val="15000"/>
                  </a:prstClr>
                </a:solidFill>
              </a:rPr>
              <a:t>VSR-421(2+1)</a:t>
            </a:r>
          </a:p>
          <a:p>
            <a:pPr marL="0" lvl="0" indent="0" algn="ctr">
              <a:buNone/>
            </a:pPr>
            <a:r>
              <a:rPr lang="en-US" altLang="en-GB" sz="2000" b="1" dirty="0">
                <a:solidFill>
                  <a:prstClr val="black">
                    <a:lumMod val="85000"/>
                    <a:lumOff val="15000"/>
                  </a:prstClr>
                </a:solidFill>
              </a:rPr>
              <a:t>             </a:t>
            </a:r>
            <a:endParaRPr lang="en-US" altLang="en-GB" sz="2000" b="1" dirty="0">
              <a:solidFill>
                <a:srgbClr val="FF0000"/>
              </a:solidFill>
            </a:endParaRPr>
          </a:p>
          <a:p>
            <a:pPr marL="0" lvl="0" indent="0" algn="r">
              <a:buNone/>
            </a:pPr>
            <a:r>
              <a:rPr lang="en-US" altLang="en-GB" sz="2200" b="1" dirty="0">
                <a:solidFill>
                  <a:srgbClr val="FF0000"/>
                </a:solidFill>
              </a:rPr>
              <a:t>                                                    Dr. </a:t>
            </a:r>
            <a:r>
              <a:rPr lang="en-US" altLang="en-GB" sz="2200" b="1" dirty="0" err="1">
                <a:solidFill>
                  <a:srgbClr val="FF0000"/>
                </a:solidFill>
              </a:rPr>
              <a:t>Archana</a:t>
            </a:r>
            <a:r>
              <a:rPr lang="en-US" altLang="en-GB" sz="2200" b="1" dirty="0">
                <a:solidFill>
                  <a:srgbClr val="FF0000"/>
                </a:solidFill>
              </a:rPr>
              <a:t> </a:t>
            </a:r>
            <a:r>
              <a:rPr lang="en-US" altLang="en-GB" sz="2200" b="1" dirty="0" err="1">
                <a:solidFill>
                  <a:srgbClr val="FF0000"/>
                </a:solidFill>
              </a:rPr>
              <a:t>kumari</a:t>
            </a:r>
            <a:r>
              <a:rPr lang="en-US" altLang="en-GB" sz="2200" b="1" dirty="0">
                <a:solidFill>
                  <a:srgbClr val="FF0000"/>
                </a:solidFill>
              </a:rPr>
              <a:t> </a:t>
            </a:r>
          </a:p>
          <a:p>
            <a:pPr marL="0" lvl="0" indent="0" algn="r">
              <a:lnSpc>
                <a:spcPct val="80000"/>
              </a:lnSpc>
              <a:buNone/>
            </a:pPr>
            <a:r>
              <a:rPr lang="en-US" altLang="en-GB" sz="2200" b="1" dirty="0">
                <a:solidFill>
                  <a:prstClr val="black"/>
                </a:solidFill>
              </a:rPr>
              <a:t>                                                   </a:t>
            </a:r>
            <a:r>
              <a:rPr lang="en-US" altLang="en-GB" sz="2200" b="1" dirty="0">
                <a:solidFill>
                  <a:srgbClr val="FF0000"/>
                </a:solidFill>
              </a:rPr>
              <a:t> </a:t>
            </a:r>
            <a:r>
              <a:rPr lang="en-US" altLang="en-GB" sz="2200" b="1" dirty="0" err="1">
                <a:solidFill>
                  <a:srgbClr val="FF0000"/>
                </a:solidFill>
              </a:rPr>
              <a:t>Asstt</a:t>
            </a:r>
            <a:r>
              <a:rPr lang="en-US" altLang="en-GB" sz="2200" b="1" dirty="0" smtClean="0">
                <a:solidFill>
                  <a:srgbClr val="FF0000"/>
                </a:solidFill>
              </a:rPr>
              <a:t>. Prof</a:t>
            </a:r>
            <a:r>
              <a:rPr lang="en-US" altLang="en-GB" sz="2200" b="1" dirty="0">
                <a:solidFill>
                  <a:srgbClr val="FF0000"/>
                </a:solidFill>
              </a:rPr>
              <a:t>.</a:t>
            </a:r>
          </a:p>
          <a:p>
            <a:pPr marL="0" lvl="0" indent="0" algn="r">
              <a:lnSpc>
                <a:spcPct val="80000"/>
              </a:lnSpc>
              <a:buNone/>
            </a:pPr>
            <a:r>
              <a:rPr lang="en-US" altLang="en-GB" sz="2200" b="1" dirty="0">
                <a:solidFill>
                  <a:srgbClr val="FF0000"/>
                </a:solidFill>
              </a:rPr>
              <a:t>                                                          </a:t>
            </a:r>
            <a:r>
              <a:rPr lang="en-US" altLang="en-GB" sz="2200" b="1" dirty="0" err="1">
                <a:solidFill>
                  <a:srgbClr val="FF0000"/>
                </a:solidFill>
              </a:rPr>
              <a:t>Deptt</a:t>
            </a:r>
            <a:r>
              <a:rPr lang="en-US" altLang="en-GB" sz="2200" b="1" dirty="0">
                <a:solidFill>
                  <a:srgbClr val="FF0000"/>
                </a:solidFill>
              </a:rPr>
              <a:t>. of Veterinary Surgery </a:t>
            </a:r>
          </a:p>
          <a:p>
            <a:pPr marL="0" lvl="0" indent="0" algn="r">
              <a:lnSpc>
                <a:spcPct val="80000"/>
              </a:lnSpc>
              <a:buNone/>
            </a:pPr>
            <a:r>
              <a:rPr lang="en-US" altLang="en-GB" sz="2200" b="1" dirty="0">
                <a:solidFill>
                  <a:srgbClr val="FF0000"/>
                </a:solidFill>
              </a:rPr>
              <a:t>                                                             And Radiology</a:t>
            </a:r>
          </a:p>
          <a:p>
            <a:pPr marL="0" lvl="0" indent="0" algn="ctr">
              <a:lnSpc>
                <a:spcPct val="80000"/>
              </a:lnSpc>
              <a:buNone/>
            </a:pPr>
            <a:r>
              <a:rPr lang="en-US" altLang="en-GB" b="1" dirty="0">
                <a:solidFill>
                  <a:srgbClr val="FF0000"/>
                </a:solidFill>
              </a:rPr>
              <a:t>  </a:t>
            </a:r>
          </a:p>
          <a:p>
            <a:pPr marL="0" lvl="0" indent="0" algn="ctr">
              <a:lnSpc>
                <a:spcPct val="80000"/>
              </a:lnSpc>
              <a:buNone/>
            </a:pPr>
            <a:endParaRPr lang="en-US" altLang="en-GB" sz="3200" b="1" dirty="0">
              <a:solidFill>
                <a:prstClr val="black"/>
              </a:solidFill>
            </a:endParaRPr>
          </a:p>
          <a:p>
            <a:pPr marL="0" indent="0">
              <a:buNone/>
            </a:pPr>
            <a:endParaRPr lang="en-IN" dirty="0"/>
          </a:p>
        </p:txBody>
      </p:sp>
    </p:spTree>
    <p:extLst>
      <p:ext uri="{BB962C8B-B14F-4D97-AF65-F5344CB8AC3E}">
        <p14:creationId xmlns:p14="http://schemas.microsoft.com/office/powerpoint/2010/main" val="43658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Treatment</a:t>
            </a:r>
            <a:endParaRPr lang="en-IN" dirty="0"/>
          </a:p>
        </p:txBody>
      </p:sp>
      <p:sp>
        <p:nvSpPr>
          <p:cNvPr id="3" name="Content Placeholder 2"/>
          <p:cNvSpPr>
            <a:spLocks noGrp="1"/>
          </p:cNvSpPr>
          <p:nvPr>
            <p:ph idx="1"/>
          </p:nvPr>
        </p:nvSpPr>
        <p:spPr/>
        <p:txBody>
          <a:bodyPr/>
          <a:lstStyle/>
          <a:p>
            <a:pPr lvl="0">
              <a:buClr>
                <a:srgbClr val="353535"/>
              </a:buClr>
            </a:pPr>
            <a:r>
              <a:rPr lang="en-IN" dirty="0">
                <a:solidFill>
                  <a:srgbClr val="C00000"/>
                </a:solidFill>
                <a:latin typeface="Times New Roman"/>
              </a:rPr>
              <a:t>Mostly, ordinary wounds heal rapidly and spontaneously,</a:t>
            </a:r>
          </a:p>
          <a:p>
            <a:pPr lvl="0">
              <a:buClr>
                <a:srgbClr val="353535"/>
              </a:buClr>
              <a:buNone/>
            </a:pPr>
            <a:r>
              <a:rPr lang="en-IN" dirty="0">
                <a:solidFill>
                  <a:srgbClr val="C00000"/>
                </a:solidFill>
                <a:latin typeface="Times New Roman"/>
              </a:rPr>
              <a:t>        only to clean the mouth after feeding is necessary.</a:t>
            </a:r>
            <a:endParaRPr lang="en-US" dirty="0">
              <a:solidFill>
                <a:srgbClr val="C00000"/>
              </a:solidFill>
              <a:latin typeface="Times New Roman"/>
            </a:endParaRPr>
          </a:p>
          <a:p>
            <a:pPr lvl="0">
              <a:buClr>
                <a:srgbClr val="353535"/>
              </a:buClr>
            </a:pPr>
            <a:r>
              <a:rPr lang="en-IN" dirty="0">
                <a:solidFill>
                  <a:srgbClr val="C00000"/>
                </a:solidFill>
                <a:latin typeface="Times New Roman"/>
              </a:rPr>
              <a:t>A foreign body must be removed and discontinue to offending bit.</a:t>
            </a:r>
            <a:endParaRPr lang="en-US" dirty="0">
              <a:solidFill>
                <a:srgbClr val="C00000"/>
              </a:solidFill>
              <a:latin typeface="Times New Roman"/>
            </a:endParaRPr>
          </a:p>
          <a:p>
            <a:pPr lvl="0">
              <a:buClr>
                <a:srgbClr val="353535"/>
              </a:buClr>
            </a:pPr>
            <a:r>
              <a:rPr lang="en-IN" dirty="0">
                <a:solidFill>
                  <a:srgbClr val="C00000"/>
                </a:solidFill>
                <a:latin typeface="Times New Roman"/>
              </a:rPr>
              <a:t>Food requiring little mastication should be provided.</a:t>
            </a:r>
            <a:endParaRPr lang="en-US" dirty="0">
              <a:solidFill>
                <a:srgbClr val="C00000"/>
              </a:solidFill>
              <a:latin typeface="Times New Roman"/>
            </a:endParaRPr>
          </a:p>
          <a:p>
            <a:pPr lvl="0">
              <a:buClr>
                <a:srgbClr val="353535"/>
              </a:buClr>
            </a:pPr>
            <a:r>
              <a:rPr lang="en-IN" dirty="0">
                <a:solidFill>
                  <a:srgbClr val="C00000"/>
                </a:solidFill>
                <a:latin typeface="Times New Roman"/>
              </a:rPr>
              <a:t>Haemorrhage, if any from artery must be ligated.</a:t>
            </a:r>
            <a:endParaRPr lang="en-US" dirty="0">
              <a:solidFill>
                <a:srgbClr val="C00000"/>
              </a:solidFill>
              <a:latin typeface="Times New Roman"/>
            </a:endParaRPr>
          </a:p>
          <a:p>
            <a:endParaRPr lang="en-IN" dirty="0"/>
          </a:p>
        </p:txBody>
      </p:sp>
    </p:spTree>
    <p:extLst>
      <p:ext uri="{BB962C8B-B14F-4D97-AF65-F5344CB8AC3E}">
        <p14:creationId xmlns:p14="http://schemas.microsoft.com/office/powerpoint/2010/main" val="243766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1145754" y="694063"/>
            <a:ext cx="10436646" cy="5909310"/>
          </a:xfrm>
          <a:prstGeom prst="rect">
            <a:avLst/>
          </a:prstGeom>
          <a:noFill/>
          <a:ln w="9525">
            <a:noFill/>
            <a:miter lim="800000"/>
            <a:headEnd/>
            <a:tailEnd/>
          </a:ln>
        </p:spPr>
        <p:txBody>
          <a:bodyPr wrap="square">
            <a:spAutoFit/>
          </a:bodyPr>
          <a:lstStyle/>
          <a:p>
            <a:pPr algn="ctr"/>
            <a:r>
              <a:rPr lang="en-US" sz="4000" dirty="0">
                <a:solidFill>
                  <a:srgbClr val="C00000"/>
                </a:solidFill>
              </a:rPr>
              <a:t>AFFECTION OF LIPS AND CHEEKS</a:t>
            </a:r>
          </a:p>
          <a:p>
            <a:pPr algn="ctr"/>
            <a:r>
              <a:rPr lang="en-US" dirty="0">
                <a:solidFill>
                  <a:srgbClr val="C00000"/>
                </a:solidFill>
              </a:rPr>
              <a:t> </a:t>
            </a:r>
          </a:p>
          <a:p>
            <a:r>
              <a:rPr lang="en-US" sz="3200" dirty="0"/>
              <a:t>1   Open wounds of lips and cheeks</a:t>
            </a:r>
          </a:p>
          <a:p>
            <a:r>
              <a:rPr lang="en-US" sz="3200" dirty="0"/>
              <a:t>2   Hare lip</a:t>
            </a:r>
          </a:p>
          <a:p>
            <a:r>
              <a:rPr lang="en-US" sz="3200" dirty="0"/>
              <a:t>3   Retraction of lip</a:t>
            </a:r>
          </a:p>
          <a:p>
            <a:r>
              <a:rPr lang="en-US" sz="3200" dirty="0"/>
              <a:t>4   Dermatitis of lips in lamb</a:t>
            </a:r>
          </a:p>
          <a:p>
            <a:r>
              <a:rPr lang="en-US" sz="3200" dirty="0"/>
              <a:t>5   Ulceration of lip in cat</a:t>
            </a:r>
          </a:p>
          <a:p>
            <a:r>
              <a:rPr lang="en-US" sz="3200" dirty="0"/>
              <a:t>6   Tumors</a:t>
            </a:r>
          </a:p>
          <a:p>
            <a:r>
              <a:rPr lang="en-US" sz="3200" dirty="0"/>
              <a:t>7   Cysts</a:t>
            </a:r>
          </a:p>
          <a:p>
            <a:r>
              <a:rPr lang="en-US" sz="3200" dirty="0"/>
              <a:t>8   Paralysis of the facial nerve </a:t>
            </a:r>
          </a:p>
          <a:p>
            <a:r>
              <a:rPr lang="en-US" sz="3200" dirty="0"/>
              <a:t>9   Foreign bodies in the mouth </a:t>
            </a:r>
          </a:p>
          <a:p>
            <a:r>
              <a:rPr lang="en-US" sz="3200" dirty="0"/>
              <a:t>10 Scalds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3399" y="2446950"/>
            <a:ext cx="10835870" cy="4006222"/>
          </a:xfrm>
        </p:spPr>
        <p:txBody>
          <a:bodyPr>
            <a:noAutofit/>
          </a:bodyPr>
          <a:lstStyle/>
          <a:p>
            <a:r>
              <a:rPr lang="en-IN" sz="2400" dirty="0">
                <a:solidFill>
                  <a:srgbClr val="C00000"/>
                </a:solidFill>
                <a:latin typeface="+mj-lt"/>
              </a:rPr>
              <a:t>I</a:t>
            </a:r>
            <a:r>
              <a:rPr lang="en-IN" sz="2400" dirty="0" smtClean="0">
                <a:solidFill>
                  <a:srgbClr val="C00000"/>
                </a:solidFill>
                <a:latin typeface="+mj-lt"/>
              </a:rPr>
              <a:t>t</a:t>
            </a:r>
            <a:r>
              <a:rPr lang="en-IN" sz="2400" b="1" dirty="0" smtClean="0">
                <a:solidFill>
                  <a:srgbClr val="C00000"/>
                </a:solidFill>
                <a:latin typeface="+mj-lt"/>
              </a:rPr>
              <a:t> </a:t>
            </a:r>
            <a:r>
              <a:rPr lang="en-IN" sz="2400" dirty="0" smtClean="0">
                <a:solidFill>
                  <a:srgbClr val="C00000"/>
                </a:solidFill>
                <a:latin typeface="+mj-lt"/>
              </a:rPr>
              <a:t>is </a:t>
            </a:r>
            <a:r>
              <a:rPr lang="en-IN" sz="2400" dirty="0">
                <a:solidFill>
                  <a:srgbClr val="C00000"/>
                </a:solidFill>
                <a:latin typeface="+mj-lt"/>
              </a:rPr>
              <a:t>a congenital </a:t>
            </a:r>
            <a:r>
              <a:rPr lang="en-IN" sz="2400" dirty="0" smtClean="0">
                <a:solidFill>
                  <a:srgbClr val="C00000"/>
                </a:solidFill>
                <a:latin typeface="+mj-lt"/>
              </a:rPr>
              <a:t>disorder</a:t>
            </a:r>
          </a:p>
          <a:p>
            <a:r>
              <a:rPr lang="en-IN" sz="2400" dirty="0" smtClean="0">
                <a:solidFill>
                  <a:srgbClr val="C00000"/>
                </a:solidFill>
                <a:latin typeface="+mj-lt"/>
              </a:rPr>
              <a:t>Rarely </a:t>
            </a:r>
            <a:r>
              <a:rPr lang="en-IN" sz="2400" dirty="0">
                <a:solidFill>
                  <a:srgbClr val="C00000"/>
                </a:solidFill>
                <a:latin typeface="+mj-lt"/>
              </a:rPr>
              <a:t>observed in domestic and pet animals</a:t>
            </a:r>
            <a:r>
              <a:rPr lang="en-IN" sz="2400" dirty="0" smtClean="0">
                <a:solidFill>
                  <a:srgbClr val="C00000"/>
                </a:solidFill>
                <a:latin typeface="+mj-lt"/>
              </a:rPr>
              <a:t>.</a:t>
            </a:r>
          </a:p>
          <a:p>
            <a:r>
              <a:rPr lang="en-IN" sz="2400" dirty="0" smtClean="0">
                <a:solidFill>
                  <a:srgbClr val="C00000"/>
                </a:solidFill>
                <a:latin typeface="+mj-lt"/>
              </a:rPr>
              <a:t>Condition </a:t>
            </a:r>
            <a:r>
              <a:rPr lang="en-IN" sz="2400" dirty="0">
                <a:solidFill>
                  <a:srgbClr val="C00000"/>
                </a:solidFill>
                <a:latin typeface="+mj-lt"/>
              </a:rPr>
              <a:t>is associated with running of cleft in upper lip into nostril. </a:t>
            </a:r>
            <a:endParaRPr lang="en-IN" sz="2400" dirty="0" smtClean="0">
              <a:solidFill>
                <a:srgbClr val="C00000"/>
              </a:solidFill>
              <a:latin typeface="+mj-lt"/>
            </a:endParaRPr>
          </a:p>
          <a:p>
            <a:r>
              <a:rPr lang="en-IN" sz="2400" dirty="0">
                <a:solidFill>
                  <a:srgbClr val="C00000"/>
                </a:solidFill>
                <a:latin typeface="+mj-lt"/>
              </a:rPr>
              <a:t>M</a:t>
            </a:r>
            <a:r>
              <a:rPr lang="en-IN" sz="2400" dirty="0" smtClean="0">
                <a:solidFill>
                  <a:srgbClr val="C00000"/>
                </a:solidFill>
                <a:latin typeface="+mj-lt"/>
              </a:rPr>
              <a:t>ay </a:t>
            </a:r>
            <a:r>
              <a:rPr lang="en-IN" sz="2400" dirty="0">
                <a:solidFill>
                  <a:srgbClr val="C00000"/>
                </a:solidFill>
                <a:latin typeface="+mj-lt"/>
              </a:rPr>
              <a:t>be unilateral or bilateral and may exist alone or be accompanied by cleft palate or split jaw. </a:t>
            </a:r>
            <a:endParaRPr lang="en-IN" sz="2400" dirty="0" smtClean="0">
              <a:solidFill>
                <a:srgbClr val="C00000"/>
              </a:solidFill>
              <a:latin typeface="+mj-lt"/>
            </a:endParaRPr>
          </a:p>
          <a:p>
            <a:r>
              <a:rPr lang="en-IN" sz="2400" dirty="0" smtClean="0">
                <a:solidFill>
                  <a:srgbClr val="C00000"/>
                </a:solidFill>
                <a:latin typeface="+mj-lt"/>
              </a:rPr>
              <a:t>There </a:t>
            </a:r>
            <a:r>
              <a:rPr lang="en-IN" sz="2400" dirty="0">
                <a:solidFill>
                  <a:srgbClr val="C00000"/>
                </a:solidFill>
                <a:latin typeface="+mj-lt"/>
              </a:rPr>
              <a:t>is difficulty in feeding and if the nostril and hard palate are affected, the milk may run through the nostrils. </a:t>
            </a:r>
            <a:endParaRPr lang="en-US" sz="2400" dirty="0">
              <a:solidFill>
                <a:srgbClr val="C00000"/>
              </a:solidFill>
              <a:latin typeface="+mj-lt"/>
            </a:endParaRPr>
          </a:p>
          <a:p>
            <a:pPr marL="0" indent="0">
              <a:buNone/>
            </a:pPr>
            <a:r>
              <a:rPr lang="en-IN" sz="2400" dirty="0" smtClean="0">
                <a:solidFill>
                  <a:srgbClr val="C00000"/>
                </a:solidFill>
                <a:latin typeface="+mj-lt"/>
              </a:rPr>
              <a:t>.</a:t>
            </a:r>
            <a:endParaRPr lang="en-US" sz="2400" dirty="0">
              <a:solidFill>
                <a:srgbClr val="C00000"/>
              </a:solidFill>
              <a:latin typeface="+mj-lt"/>
            </a:endParaRPr>
          </a:p>
        </p:txBody>
      </p:sp>
      <p:sp>
        <p:nvSpPr>
          <p:cNvPr id="4" name="Flowchart: Punched Tape 3"/>
          <p:cNvSpPr/>
          <p:nvPr/>
        </p:nvSpPr>
        <p:spPr>
          <a:xfrm>
            <a:off x="177419" y="81881"/>
            <a:ext cx="4107977" cy="1187355"/>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b="1" dirty="0" smtClean="0">
                <a:solidFill>
                  <a:srgbClr val="FFC000"/>
                </a:solidFill>
                <a:latin typeface="+mj-lt"/>
              </a:rPr>
              <a:t>Hare lip (Chiloschisis)</a:t>
            </a:r>
            <a:endParaRPr lang="en-US" sz="3200" b="1" dirty="0">
              <a:solidFill>
                <a:srgbClr val="FFC000"/>
              </a:solidFill>
              <a:latin typeface="+mj-lt"/>
              <a:cs typeface="Times New Roman" panose="02020603050405020304" pitchFamily="18" charset="0"/>
            </a:endParaRPr>
          </a:p>
        </p:txBody>
      </p:sp>
      <p:pic>
        <p:nvPicPr>
          <p:cNvPr id="1026" name="Picture 2" descr="C:\Users\HP\Desktop\New 1\lentil-cleft-palate-dog.jpg"/>
          <p:cNvPicPr>
            <a:picLocks noChangeAspect="1" noChangeArrowheads="1"/>
          </p:cNvPicPr>
          <p:nvPr/>
        </p:nvPicPr>
        <p:blipFill>
          <a:blip r:embed="rId2"/>
          <a:srcRect/>
          <a:stretch>
            <a:fillRect/>
          </a:stretch>
        </p:blipFill>
        <p:spPr bwMode="auto">
          <a:xfrm>
            <a:off x="8203894" y="150105"/>
            <a:ext cx="3591499" cy="2020218"/>
          </a:xfrm>
          <a:prstGeom prst="rect">
            <a:avLst/>
          </a:prstGeom>
          <a:noFill/>
        </p:spPr>
      </p:pic>
    </p:spTree>
    <p:extLst>
      <p:ext uri="{BB962C8B-B14F-4D97-AF65-F5344CB8AC3E}">
        <p14:creationId xmlns:p14="http://schemas.microsoft.com/office/powerpoint/2010/main" val="1746867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Treatment</a:t>
            </a:r>
            <a:endParaRPr lang="en-IN" dirty="0"/>
          </a:p>
        </p:txBody>
      </p:sp>
      <p:sp>
        <p:nvSpPr>
          <p:cNvPr id="3" name="Content Placeholder 2"/>
          <p:cNvSpPr>
            <a:spLocks noGrp="1"/>
          </p:cNvSpPr>
          <p:nvPr>
            <p:ph idx="1"/>
          </p:nvPr>
        </p:nvSpPr>
        <p:spPr/>
        <p:txBody>
          <a:bodyPr/>
          <a:lstStyle/>
          <a:p>
            <a:pPr lvl="0">
              <a:buClr>
                <a:srgbClr val="353535"/>
              </a:buClr>
            </a:pPr>
            <a:r>
              <a:rPr lang="en-IN" sz="2400" dirty="0">
                <a:solidFill>
                  <a:srgbClr val="C00000"/>
                </a:solidFill>
                <a:latin typeface="Times New Roman"/>
              </a:rPr>
              <a:t> this condition is not promising and only may attempt to satisfy the sentiments of owners.</a:t>
            </a:r>
          </a:p>
          <a:p>
            <a:pPr lvl="0">
              <a:buClr>
                <a:srgbClr val="353535"/>
              </a:buClr>
            </a:pPr>
            <a:r>
              <a:rPr lang="en-IN" sz="2400" dirty="0">
                <a:solidFill>
                  <a:srgbClr val="C00000"/>
                </a:solidFill>
                <a:latin typeface="Times New Roman"/>
              </a:rPr>
              <a:t> Surgical operation involves incising a thin slice of tissue from lip edges and subsequent suturing of both skin edges with non-absorbable suture materials</a:t>
            </a:r>
            <a:endParaRPr lang="en-IN" dirty="0"/>
          </a:p>
        </p:txBody>
      </p:sp>
    </p:spTree>
    <p:extLst>
      <p:ext uri="{BB962C8B-B14F-4D97-AF65-F5344CB8AC3E}">
        <p14:creationId xmlns:p14="http://schemas.microsoft.com/office/powerpoint/2010/main" val="4194111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9879" y="1505803"/>
            <a:ext cx="8093614" cy="4718728"/>
          </a:xfrm>
        </p:spPr>
        <p:txBody>
          <a:bodyPr>
            <a:noAutofit/>
          </a:bodyPr>
          <a:lstStyle/>
          <a:p>
            <a:pPr>
              <a:lnSpc>
                <a:spcPct val="150000"/>
              </a:lnSpc>
            </a:pPr>
            <a:r>
              <a:rPr lang="en-IN" sz="2400" dirty="0">
                <a:solidFill>
                  <a:srgbClr val="C00000"/>
                </a:solidFill>
                <a:latin typeface="+mj-lt"/>
              </a:rPr>
              <a:t>I</a:t>
            </a:r>
            <a:r>
              <a:rPr lang="en-IN" sz="2400" dirty="0" smtClean="0">
                <a:solidFill>
                  <a:srgbClr val="C00000"/>
                </a:solidFill>
                <a:latin typeface="+mj-lt"/>
              </a:rPr>
              <a:t>t</a:t>
            </a:r>
            <a:r>
              <a:rPr lang="en-IN" sz="2400" b="1" dirty="0" smtClean="0">
                <a:solidFill>
                  <a:srgbClr val="C00000"/>
                </a:solidFill>
                <a:latin typeface="+mj-lt"/>
              </a:rPr>
              <a:t> </a:t>
            </a:r>
            <a:r>
              <a:rPr lang="en-IN" sz="2400" dirty="0" smtClean="0">
                <a:solidFill>
                  <a:srgbClr val="C00000"/>
                </a:solidFill>
                <a:latin typeface="+mj-lt"/>
              </a:rPr>
              <a:t>is </a:t>
            </a:r>
            <a:r>
              <a:rPr lang="en-IN" sz="2400" dirty="0">
                <a:solidFill>
                  <a:srgbClr val="C00000"/>
                </a:solidFill>
                <a:latin typeface="+mj-lt"/>
              </a:rPr>
              <a:t>occasionally encountered in cat where a considerable portion of the lip is damaged exposing the teeth and gums. </a:t>
            </a:r>
            <a:endParaRPr lang="en-IN" sz="2400" dirty="0" smtClean="0">
              <a:solidFill>
                <a:srgbClr val="C00000"/>
              </a:solidFill>
              <a:latin typeface="+mj-lt"/>
            </a:endParaRPr>
          </a:p>
          <a:p>
            <a:pPr>
              <a:lnSpc>
                <a:spcPct val="150000"/>
              </a:lnSpc>
            </a:pPr>
            <a:r>
              <a:rPr lang="en-IN" sz="2400" dirty="0" smtClean="0">
                <a:solidFill>
                  <a:srgbClr val="C00000"/>
                </a:solidFill>
                <a:latin typeface="+mj-lt"/>
              </a:rPr>
              <a:t>It </a:t>
            </a:r>
            <a:r>
              <a:rPr lang="en-IN" sz="2400" dirty="0">
                <a:solidFill>
                  <a:srgbClr val="C00000"/>
                </a:solidFill>
                <a:latin typeface="+mj-lt"/>
              </a:rPr>
              <a:t>starts at the free border, in the centre or to one side of the middle line</a:t>
            </a:r>
            <a:r>
              <a:rPr lang="en-IN" sz="2400" dirty="0" smtClean="0">
                <a:solidFill>
                  <a:srgbClr val="C00000"/>
                </a:solidFill>
                <a:latin typeface="+mj-lt"/>
              </a:rPr>
              <a:t>.</a:t>
            </a:r>
          </a:p>
          <a:p>
            <a:pPr>
              <a:lnSpc>
                <a:spcPct val="150000"/>
              </a:lnSpc>
            </a:pPr>
            <a:r>
              <a:rPr lang="en-IN" sz="2400" dirty="0" smtClean="0">
                <a:solidFill>
                  <a:srgbClr val="C00000"/>
                </a:solidFill>
                <a:latin typeface="+mj-lt"/>
              </a:rPr>
              <a:t>causes </a:t>
            </a:r>
            <a:r>
              <a:rPr lang="en-IN" sz="2400" dirty="0">
                <a:solidFill>
                  <a:srgbClr val="C00000"/>
                </a:solidFill>
                <a:latin typeface="+mj-lt"/>
              </a:rPr>
              <a:t>pain and toxaemia followed by emaciation and </a:t>
            </a:r>
            <a:r>
              <a:rPr lang="en-IN" sz="2400" dirty="0" smtClean="0">
                <a:solidFill>
                  <a:srgbClr val="C00000"/>
                </a:solidFill>
                <a:latin typeface="+mj-lt"/>
              </a:rPr>
              <a:t>death.</a:t>
            </a:r>
          </a:p>
          <a:p>
            <a:pPr marL="0" indent="0">
              <a:lnSpc>
                <a:spcPct val="150000"/>
              </a:lnSpc>
              <a:buNone/>
            </a:pPr>
            <a:r>
              <a:rPr lang="en-IN" sz="2400" b="1" dirty="0" smtClean="0">
                <a:solidFill>
                  <a:srgbClr val="C00000"/>
                </a:solidFill>
                <a:latin typeface="+mj-lt"/>
              </a:rPr>
              <a:t>Treatment: </a:t>
            </a:r>
          </a:p>
          <a:p>
            <a:pPr lvl="1">
              <a:lnSpc>
                <a:spcPct val="150000"/>
              </a:lnSpc>
            </a:pPr>
            <a:r>
              <a:rPr lang="en-IN" sz="2200" dirty="0" smtClean="0">
                <a:solidFill>
                  <a:srgbClr val="C00000"/>
                </a:solidFill>
                <a:latin typeface="+mj-lt"/>
              </a:rPr>
              <a:t>This </a:t>
            </a:r>
            <a:r>
              <a:rPr lang="en-IN" sz="2200" dirty="0">
                <a:solidFill>
                  <a:srgbClr val="C00000"/>
                </a:solidFill>
                <a:latin typeface="+mj-lt"/>
              </a:rPr>
              <a:t>condition is directed to isolate the animal and application of tincture iodine or the stick of lunar caustic at the ulcerated site.</a:t>
            </a:r>
            <a:endParaRPr lang="en-US" sz="2200" dirty="0">
              <a:solidFill>
                <a:srgbClr val="C00000"/>
              </a:solidFill>
              <a:latin typeface="+mj-lt"/>
            </a:endParaRPr>
          </a:p>
          <a:p>
            <a:endParaRPr lang="en-US" sz="2400" dirty="0">
              <a:solidFill>
                <a:srgbClr val="C00000"/>
              </a:solidFill>
              <a:latin typeface="+mj-lt"/>
            </a:endParaRPr>
          </a:p>
          <a:p>
            <a:endParaRPr lang="en-US" sz="2400" dirty="0">
              <a:latin typeface="+mj-lt"/>
            </a:endParaRPr>
          </a:p>
        </p:txBody>
      </p:sp>
      <p:sp>
        <p:nvSpPr>
          <p:cNvPr id="4" name="Flowchart: Punched Tape 3"/>
          <p:cNvSpPr/>
          <p:nvPr/>
        </p:nvSpPr>
        <p:spPr>
          <a:xfrm>
            <a:off x="177419" y="81881"/>
            <a:ext cx="4107977" cy="1187355"/>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smtClean="0">
                <a:solidFill>
                  <a:srgbClr val="FFC000"/>
                </a:solidFill>
                <a:latin typeface="Times New Roman" panose="02020603050405020304" pitchFamily="18" charset="0"/>
                <a:cs typeface="Times New Roman" panose="02020603050405020304" pitchFamily="18" charset="0"/>
              </a:rPr>
              <a:t>ULCERATION OF THE LIP</a:t>
            </a:r>
            <a:endParaRPr lang="en-US" sz="2400" b="1" dirty="0">
              <a:solidFill>
                <a:srgbClr val="FFC000"/>
              </a:solidFill>
              <a:latin typeface="Times New Roman" panose="02020603050405020304" pitchFamily="18" charset="0"/>
              <a:cs typeface="Times New Roman" panose="02020603050405020304" pitchFamily="18" charset="0"/>
            </a:endParaRPr>
          </a:p>
        </p:txBody>
      </p:sp>
      <p:pic>
        <p:nvPicPr>
          <p:cNvPr id="3074" name="Picture 2" descr="C:\Users\HP\Downloads\veterinary_Bellows_CUPS_5_450px.jpg"/>
          <p:cNvPicPr>
            <a:picLocks noChangeAspect="1" noChangeArrowheads="1"/>
          </p:cNvPicPr>
          <p:nvPr/>
        </p:nvPicPr>
        <p:blipFill>
          <a:blip r:embed="rId2"/>
          <a:srcRect/>
          <a:stretch>
            <a:fillRect/>
          </a:stretch>
        </p:blipFill>
        <p:spPr bwMode="auto">
          <a:xfrm>
            <a:off x="8852291" y="4395731"/>
            <a:ext cx="3152422" cy="2206695"/>
          </a:xfrm>
          <a:prstGeom prst="rect">
            <a:avLst/>
          </a:prstGeom>
          <a:noFill/>
        </p:spPr>
      </p:pic>
      <p:pic>
        <p:nvPicPr>
          <p:cNvPr id="3075" name="Picture 3" descr="C:\Users\HP\Downloads\canine_stomatitis_image_1.jpg"/>
          <p:cNvPicPr>
            <a:picLocks noChangeAspect="1" noChangeArrowheads="1"/>
          </p:cNvPicPr>
          <p:nvPr/>
        </p:nvPicPr>
        <p:blipFill>
          <a:blip r:embed="rId3"/>
          <a:srcRect/>
          <a:stretch>
            <a:fillRect/>
          </a:stretch>
        </p:blipFill>
        <p:spPr bwMode="auto">
          <a:xfrm>
            <a:off x="8824512" y="1604773"/>
            <a:ext cx="3115095" cy="2459628"/>
          </a:xfrm>
          <a:prstGeom prst="rect">
            <a:avLst/>
          </a:prstGeom>
          <a:noFill/>
        </p:spPr>
      </p:pic>
    </p:spTree>
    <p:extLst>
      <p:ext uri="{BB962C8B-B14F-4D97-AF65-F5344CB8AC3E}">
        <p14:creationId xmlns:p14="http://schemas.microsoft.com/office/powerpoint/2010/main" val="4293091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Retraction of  the lip</a:t>
            </a:r>
            <a:endParaRPr lang="en-US" dirty="0"/>
          </a:p>
        </p:txBody>
      </p:sp>
      <p:sp>
        <p:nvSpPr>
          <p:cNvPr id="3" name="Content Placeholder 2"/>
          <p:cNvSpPr>
            <a:spLocks noGrp="1"/>
          </p:cNvSpPr>
          <p:nvPr>
            <p:ph idx="1"/>
          </p:nvPr>
        </p:nvSpPr>
        <p:spPr>
          <a:xfrm>
            <a:off x="733115" y="1451211"/>
            <a:ext cx="11208675" cy="5099713"/>
          </a:xfrm>
        </p:spPr>
        <p:txBody>
          <a:bodyPr>
            <a:noAutofit/>
          </a:bodyPr>
          <a:lstStyle/>
          <a:p>
            <a:pPr>
              <a:lnSpc>
                <a:spcPct val="150000"/>
              </a:lnSpc>
            </a:pPr>
            <a:r>
              <a:rPr lang="en-IN" sz="2400" dirty="0" smtClean="0">
                <a:solidFill>
                  <a:srgbClr val="C00000"/>
                </a:solidFill>
                <a:latin typeface="+mj-lt"/>
              </a:rPr>
              <a:t>develops </a:t>
            </a:r>
            <a:r>
              <a:rPr lang="en-IN" sz="2400" dirty="0">
                <a:solidFill>
                  <a:srgbClr val="C00000"/>
                </a:solidFill>
                <a:latin typeface="+mj-lt"/>
              </a:rPr>
              <a:t>due to </a:t>
            </a:r>
            <a:r>
              <a:rPr lang="en-IN" sz="2400" dirty="0" err="1">
                <a:solidFill>
                  <a:srgbClr val="C00000"/>
                </a:solidFill>
                <a:latin typeface="+mj-lt"/>
              </a:rPr>
              <a:t>cicatrical</a:t>
            </a:r>
            <a:r>
              <a:rPr lang="en-IN" sz="2400" dirty="0">
                <a:solidFill>
                  <a:srgbClr val="C00000"/>
                </a:solidFill>
                <a:latin typeface="+mj-lt"/>
              </a:rPr>
              <a:t> contraction caused by injury and subsequent development of much fibrous tissue between the lip and gum that prevents its meeting the other one. </a:t>
            </a:r>
            <a:endParaRPr lang="en-US" sz="2400" dirty="0">
              <a:solidFill>
                <a:srgbClr val="C00000"/>
              </a:solidFill>
              <a:latin typeface="+mj-lt"/>
            </a:endParaRPr>
          </a:p>
          <a:p>
            <a:pPr marL="0" indent="0">
              <a:lnSpc>
                <a:spcPct val="150000"/>
              </a:lnSpc>
              <a:buNone/>
            </a:pPr>
            <a:r>
              <a:rPr lang="en-IN" sz="2400" b="1" dirty="0" smtClean="0">
                <a:solidFill>
                  <a:srgbClr val="C00000"/>
                </a:solidFill>
                <a:latin typeface="+mj-lt"/>
              </a:rPr>
              <a:t>Treatment </a:t>
            </a:r>
            <a:r>
              <a:rPr lang="en-IN" sz="2400" dirty="0">
                <a:solidFill>
                  <a:srgbClr val="C00000"/>
                </a:solidFill>
                <a:latin typeface="+mj-lt"/>
              </a:rPr>
              <a:t>of this condition includes:</a:t>
            </a:r>
            <a:endParaRPr lang="en-US" sz="2400" dirty="0">
              <a:solidFill>
                <a:srgbClr val="C00000"/>
              </a:solidFill>
              <a:latin typeface="+mj-lt"/>
            </a:endParaRPr>
          </a:p>
          <a:p>
            <a:pPr lvl="1">
              <a:lnSpc>
                <a:spcPct val="150000"/>
              </a:lnSpc>
            </a:pPr>
            <a:r>
              <a:rPr lang="en-IN" sz="2200" dirty="0">
                <a:solidFill>
                  <a:srgbClr val="C00000"/>
                </a:solidFill>
                <a:latin typeface="+mj-lt"/>
              </a:rPr>
              <a:t>Surgical incision between the gum and lip for greater mobility of lip and allow it to move down or up.</a:t>
            </a:r>
            <a:endParaRPr lang="en-US" sz="2200" dirty="0">
              <a:solidFill>
                <a:srgbClr val="C00000"/>
              </a:solidFill>
              <a:latin typeface="+mj-lt"/>
            </a:endParaRPr>
          </a:p>
          <a:p>
            <a:pPr lvl="1">
              <a:lnSpc>
                <a:spcPct val="150000"/>
              </a:lnSpc>
            </a:pPr>
            <a:r>
              <a:rPr lang="en-IN" sz="2200" dirty="0">
                <a:solidFill>
                  <a:srgbClr val="C00000"/>
                </a:solidFill>
                <a:latin typeface="+mj-lt"/>
              </a:rPr>
              <a:t>Some new tissues may be removed by making two parallel incision transversely between the lip and jaw and finally excising the intervening portion.</a:t>
            </a:r>
            <a:endParaRPr lang="en-US" sz="2200" dirty="0">
              <a:solidFill>
                <a:srgbClr val="C00000"/>
              </a:solidFill>
              <a:latin typeface="+mj-lt"/>
            </a:endParaRPr>
          </a:p>
          <a:p>
            <a:pPr lvl="1">
              <a:lnSpc>
                <a:spcPct val="150000"/>
              </a:lnSpc>
            </a:pPr>
            <a:endParaRPr lang="en-US" sz="2200" dirty="0">
              <a:solidFill>
                <a:srgbClr val="C00000"/>
              </a:solidFill>
              <a:latin typeface="+mj-lt"/>
            </a:endParaRPr>
          </a:p>
        </p:txBody>
      </p:sp>
    </p:spTree>
    <p:extLst>
      <p:ext uri="{BB962C8B-B14F-4D97-AF65-F5344CB8AC3E}">
        <p14:creationId xmlns:p14="http://schemas.microsoft.com/office/powerpoint/2010/main" val="2296512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Tumours</a:t>
            </a:r>
            <a:r>
              <a:rPr lang="en-US" dirty="0" smtClean="0"/>
              <a:t/>
            </a:r>
            <a:br>
              <a:rPr lang="en-US" dirty="0" smtClean="0"/>
            </a:br>
            <a:endParaRPr lang="en-US" dirty="0"/>
          </a:p>
        </p:txBody>
      </p:sp>
      <p:sp>
        <p:nvSpPr>
          <p:cNvPr id="3" name="Content Placeholder 2"/>
          <p:cNvSpPr>
            <a:spLocks noGrp="1"/>
          </p:cNvSpPr>
          <p:nvPr>
            <p:ph idx="1"/>
          </p:nvPr>
        </p:nvSpPr>
        <p:spPr>
          <a:xfrm>
            <a:off x="507707" y="1371600"/>
            <a:ext cx="11177517" cy="5486400"/>
          </a:xfrm>
        </p:spPr>
        <p:txBody>
          <a:bodyPr>
            <a:noAutofit/>
          </a:bodyPr>
          <a:lstStyle/>
          <a:p>
            <a:r>
              <a:rPr lang="en-IN" b="1" dirty="0" err="1" smtClean="0">
                <a:solidFill>
                  <a:srgbClr val="C00000"/>
                </a:solidFill>
              </a:rPr>
              <a:t>Palilloma</a:t>
            </a:r>
            <a:r>
              <a:rPr lang="en-IN" b="1" dirty="0" smtClean="0">
                <a:solidFill>
                  <a:srgbClr val="C00000"/>
                </a:solidFill>
              </a:rPr>
              <a:t> </a:t>
            </a:r>
            <a:r>
              <a:rPr lang="en-IN" b="1" dirty="0">
                <a:solidFill>
                  <a:srgbClr val="C00000"/>
                </a:solidFill>
              </a:rPr>
              <a:t>or warts </a:t>
            </a:r>
            <a:r>
              <a:rPr lang="en-IN" dirty="0">
                <a:solidFill>
                  <a:srgbClr val="C00000"/>
                </a:solidFill>
              </a:rPr>
              <a:t>are the commonly encountered neoplasm on the lip of horse and </a:t>
            </a:r>
            <a:r>
              <a:rPr lang="en-IN" dirty="0" smtClean="0">
                <a:solidFill>
                  <a:srgbClr val="C00000"/>
                </a:solidFill>
              </a:rPr>
              <a:t>dog</a:t>
            </a:r>
          </a:p>
          <a:p>
            <a:r>
              <a:rPr lang="en-IN" dirty="0" smtClean="0">
                <a:solidFill>
                  <a:srgbClr val="C00000"/>
                </a:solidFill>
              </a:rPr>
              <a:t> </a:t>
            </a:r>
            <a:r>
              <a:rPr lang="en-IN" dirty="0">
                <a:solidFill>
                  <a:srgbClr val="C00000"/>
                </a:solidFill>
              </a:rPr>
              <a:t>multiple </a:t>
            </a:r>
            <a:r>
              <a:rPr lang="en-IN" dirty="0" err="1">
                <a:solidFill>
                  <a:srgbClr val="C00000"/>
                </a:solidFill>
              </a:rPr>
              <a:t>palillomas</a:t>
            </a:r>
            <a:r>
              <a:rPr lang="en-IN" dirty="0">
                <a:solidFill>
                  <a:srgbClr val="C00000"/>
                </a:solidFill>
              </a:rPr>
              <a:t> are formed in the </a:t>
            </a:r>
            <a:r>
              <a:rPr lang="en-IN" dirty="0" err="1">
                <a:solidFill>
                  <a:srgbClr val="C00000"/>
                </a:solidFill>
              </a:rPr>
              <a:t>buccal</a:t>
            </a:r>
            <a:r>
              <a:rPr lang="en-IN" dirty="0">
                <a:solidFill>
                  <a:srgbClr val="C00000"/>
                </a:solidFill>
              </a:rPr>
              <a:t> mucous membranes and gums in dog, which is contagious in nature. </a:t>
            </a:r>
            <a:endParaRPr lang="en-IN" dirty="0" smtClean="0">
              <a:solidFill>
                <a:srgbClr val="C00000"/>
              </a:solidFill>
            </a:endParaRPr>
          </a:p>
          <a:p>
            <a:r>
              <a:rPr lang="en-IN" dirty="0" smtClean="0">
                <a:solidFill>
                  <a:srgbClr val="C00000"/>
                </a:solidFill>
              </a:rPr>
              <a:t>malignant </a:t>
            </a:r>
            <a:r>
              <a:rPr lang="en-IN" dirty="0">
                <a:solidFill>
                  <a:srgbClr val="C00000"/>
                </a:solidFill>
              </a:rPr>
              <a:t>tumour like </a:t>
            </a:r>
            <a:r>
              <a:rPr lang="en-IN" dirty="0" err="1">
                <a:solidFill>
                  <a:srgbClr val="C00000"/>
                </a:solidFill>
              </a:rPr>
              <a:t>epithelioma</a:t>
            </a:r>
            <a:r>
              <a:rPr lang="en-IN" dirty="0">
                <a:solidFill>
                  <a:srgbClr val="C00000"/>
                </a:solidFill>
              </a:rPr>
              <a:t> frequently develops on the lip of the dogs</a:t>
            </a:r>
            <a:r>
              <a:rPr lang="en-IN" dirty="0" smtClean="0">
                <a:solidFill>
                  <a:srgbClr val="C00000"/>
                </a:solidFill>
              </a:rPr>
              <a:t>.</a:t>
            </a:r>
          </a:p>
          <a:p>
            <a:r>
              <a:rPr lang="en-IN" dirty="0" smtClean="0">
                <a:solidFill>
                  <a:srgbClr val="C00000"/>
                </a:solidFill>
              </a:rPr>
              <a:t>It </a:t>
            </a:r>
            <a:r>
              <a:rPr lang="en-IN" dirty="0">
                <a:solidFill>
                  <a:srgbClr val="C00000"/>
                </a:solidFill>
              </a:rPr>
              <a:t>starts as a small swelling, which soon ulcerates and extends rapidly into the surrounding area involving bone also</a:t>
            </a:r>
            <a:r>
              <a:rPr lang="en-IN" dirty="0" smtClean="0">
                <a:solidFill>
                  <a:srgbClr val="C00000"/>
                </a:solidFill>
              </a:rPr>
              <a:t>.</a:t>
            </a:r>
          </a:p>
          <a:p>
            <a:r>
              <a:rPr lang="en-IN" dirty="0" smtClean="0">
                <a:solidFill>
                  <a:srgbClr val="C00000"/>
                </a:solidFill>
              </a:rPr>
              <a:t>The </a:t>
            </a:r>
            <a:r>
              <a:rPr lang="en-IN" dirty="0">
                <a:solidFill>
                  <a:srgbClr val="C00000"/>
                </a:solidFill>
              </a:rPr>
              <a:t>neighbouring lymphatic glands are also affected. </a:t>
            </a:r>
            <a:endParaRPr lang="en-IN" dirty="0" smtClean="0">
              <a:solidFill>
                <a:srgbClr val="C00000"/>
              </a:solidFill>
            </a:endParaRPr>
          </a:p>
          <a:p>
            <a:r>
              <a:rPr lang="en-IN" dirty="0" smtClean="0">
                <a:solidFill>
                  <a:srgbClr val="C00000"/>
                </a:solidFill>
              </a:rPr>
              <a:t>There </a:t>
            </a:r>
            <a:r>
              <a:rPr lang="en-IN" dirty="0">
                <a:solidFill>
                  <a:srgbClr val="C00000"/>
                </a:solidFill>
              </a:rPr>
              <a:t>is salivation and usually an offensive foul smell comes from the mouth due to decomposition or food adhered to the affected area and discharges from the </a:t>
            </a:r>
            <a:r>
              <a:rPr lang="en-IN" dirty="0" smtClean="0">
                <a:solidFill>
                  <a:srgbClr val="C00000"/>
                </a:solidFill>
              </a:rPr>
              <a:t>tumorous </a:t>
            </a:r>
            <a:r>
              <a:rPr lang="en-IN" dirty="0">
                <a:solidFill>
                  <a:srgbClr val="C00000"/>
                </a:solidFill>
              </a:rPr>
              <a:t>mass.</a:t>
            </a:r>
            <a:endParaRPr lang="en-US" dirty="0">
              <a:solidFill>
                <a:srgbClr val="C00000"/>
              </a:solidFill>
            </a:endParaRPr>
          </a:p>
          <a:p>
            <a:pPr>
              <a:buNone/>
            </a:pPr>
            <a:endParaRPr lang="en-US" dirty="0">
              <a:solidFill>
                <a:srgbClr val="C00000"/>
              </a:solidFill>
            </a:endParaRPr>
          </a:p>
        </p:txBody>
      </p:sp>
      <p:pic>
        <p:nvPicPr>
          <p:cNvPr id="4098" name="Picture 2" descr="C:\Users\HP\Desktop\New 1\images (12).jpeg"/>
          <p:cNvPicPr>
            <a:picLocks noChangeAspect="1" noChangeArrowheads="1"/>
          </p:cNvPicPr>
          <p:nvPr/>
        </p:nvPicPr>
        <p:blipFill>
          <a:blip r:embed="rId2"/>
          <a:srcRect/>
          <a:stretch>
            <a:fillRect/>
          </a:stretch>
        </p:blipFill>
        <p:spPr bwMode="auto">
          <a:xfrm>
            <a:off x="8670274" y="4421671"/>
            <a:ext cx="3372367" cy="2282093"/>
          </a:xfrm>
          <a:prstGeom prst="rect">
            <a:avLst/>
          </a:prstGeom>
          <a:noFill/>
        </p:spPr>
      </p:pic>
    </p:spTree>
    <p:extLst>
      <p:ext uri="{BB962C8B-B14F-4D97-AF65-F5344CB8AC3E}">
        <p14:creationId xmlns:p14="http://schemas.microsoft.com/office/powerpoint/2010/main" val="3419900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6322" y="921565"/>
            <a:ext cx="8911687" cy="1280890"/>
          </a:xfrm>
        </p:spPr>
        <p:txBody>
          <a:bodyPr/>
          <a:lstStyle/>
          <a:p>
            <a:r>
              <a:rPr lang="en-IN" b="1" dirty="0" smtClean="0">
                <a:solidFill>
                  <a:srgbClr val="C00000"/>
                </a:solidFill>
              </a:rPr>
              <a:t>Treatment :</a:t>
            </a:r>
            <a:r>
              <a:rPr lang="en-US" dirty="0" smtClean="0">
                <a:solidFill>
                  <a:srgbClr val="C00000"/>
                </a:solidFill>
              </a:rPr>
              <a:t/>
            </a:r>
            <a:br>
              <a:rPr lang="en-US" dirty="0" smtClean="0">
                <a:solidFill>
                  <a:srgbClr val="C00000"/>
                </a:solidFill>
              </a:rPr>
            </a:br>
            <a:endParaRPr lang="en-US" dirty="0"/>
          </a:p>
        </p:txBody>
      </p:sp>
      <p:sp>
        <p:nvSpPr>
          <p:cNvPr id="3" name="Content Placeholder 2"/>
          <p:cNvSpPr>
            <a:spLocks noGrp="1"/>
          </p:cNvSpPr>
          <p:nvPr>
            <p:ph idx="1"/>
          </p:nvPr>
        </p:nvSpPr>
        <p:spPr>
          <a:xfrm>
            <a:off x="848547" y="2078516"/>
            <a:ext cx="8915400" cy="3777622"/>
          </a:xfrm>
        </p:spPr>
        <p:txBody>
          <a:bodyPr/>
          <a:lstStyle/>
          <a:p>
            <a:pPr lvl="0"/>
            <a:r>
              <a:rPr lang="en-IN" dirty="0" smtClean="0">
                <a:solidFill>
                  <a:srgbClr val="C00000"/>
                </a:solidFill>
              </a:rPr>
              <a:t>Surgical excision of large warts and subsequent application of astringent mouth wash.</a:t>
            </a:r>
            <a:endParaRPr lang="en-US" dirty="0" smtClean="0">
              <a:solidFill>
                <a:srgbClr val="C00000"/>
              </a:solidFill>
            </a:endParaRPr>
          </a:p>
          <a:p>
            <a:pPr lvl="0"/>
            <a:r>
              <a:rPr lang="en-IN" dirty="0" smtClean="0">
                <a:solidFill>
                  <a:srgbClr val="C00000"/>
                </a:solidFill>
              </a:rPr>
              <a:t>Small </a:t>
            </a:r>
            <a:r>
              <a:rPr lang="en-IN" dirty="0" err="1" smtClean="0">
                <a:solidFill>
                  <a:srgbClr val="C00000"/>
                </a:solidFill>
              </a:rPr>
              <a:t>epithelioma</a:t>
            </a:r>
            <a:r>
              <a:rPr lang="en-IN" dirty="0" smtClean="0">
                <a:solidFill>
                  <a:srgbClr val="C00000"/>
                </a:solidFill>
              </a:rPr>
              <a:t> confined to the lip only may be excised by a V-shaped incision.</a:t>
            </a:r>
            <a:endParaRPr lang="en-US" dirty="0" smtClean="0">
              <a:solidFill>
                <a:srgbClr val="C00000"/>
              </a:solidFill>
            </a:endParaRPr>
          </a:p>
          <a:p>
            <a:pPr lvl="0"/>
            <a:r>
              <a:rPr lang="en-IN" dirty="0" smtClean="0">
                <a:solidFill>
                  <a:srgbClr val="C00000"/>
                </a:solidFill>
              </a:rPr>
              <a:t>Well-developed </a:t>
            </a:r>
            <a:r>
              <a:rPr lang="en-IN" dirty="0" err="1" smtClean="0">
                <a:solidFill>
                  <a:srgbClr val="C00000"/>
                </a:solidFill>
              </a:rPr>
              <a:t>epithelioma</a:t>
            </a:r>
            <a:r>
              <a:rPr lang="en-IN" dirty="0" smtClean="0">
                <a:solidFill>
                  <a:srgbClr val="C00000"/>
                </a:solidFill>
              </a:rPr>
              <a:t> should not be excised as there is a chance of recurrence. Radiotherapy may be tried for such situation with promising results in localized tumours.</a:t>
            </a:r>
            <a:endParaRPr lang="en-US" dirty="0" smtClean="0">
              <a:solidFill>
                <a:srgbClr val="C00000"/>
              </a:solidFill>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Traumatic lesions</a:t>
            </a:r>
            <a:endParaRPr lang="en-US" dirty="0"/>
          </a:p>
        </p:txBody>
      </p:sp>
      <p:sp>
        <p:nvSpPr>
          <p:cNvPr id="3" name="Content Placeholder 2"/>
          <p:cNvSpPr>
            <a:spLocks noGrp="1"/>
          </p:cNvSpPr>
          <p:nvPr>
            <p:ph idx="1"/>
          </p:nvPr>
        </p:nvSpPr>
        <p:spPr>
          <a:xfrm>
            <a:off x="369420" y="1640906"/>
            <a:ext cx="10648256" cy="4426575"/>
          </a:xfrm>
        </p:spPr>
        <p:txBody>
          <a:bodyPr>
            <a:noAutofit/>
          </a:bodyPr>
          <a:lstStyle/>
          <a:p>
            <a:r>
              <a:rPr lang="en-IN" b="1" dirty="0" smtClean="0">
                <a:solidFill>
                  <a:srgbClr val="C00000"/>
                </a:solidFill>
                <a:latin typeface="+mj-lt"/>
              </a:rPr>
              <a:t>Trauma </a:t>
            </a:r>
            <a:r>
              <a:rPr lang="en-IN" dirty="0">
                <a:solidFill>
                  <a:srgbClr val="C00000"/>
                </a:solidFill>
                <a:latin typeface="+mj-lt"/>
              </a:rPr>
              <a:t>is check occurs most commonly in cattle, dog, and horse </a:t>
            </a:r>
            <a:r>
              <a:rPr lang="en-IN" dirty="0" smtClean="0">
                <a:solidFill>
                  <a:srgbClr val="C00000"/>
                </a:solidFill>
                <a:latin typeface="+mj-lt"/>
              </a:rPr>
              <a:t>but </a:t>
            </a:r>
            <a:r>
              <a:rPr lang="en-IN" dirty="0">
                <a:solidFill>
                  <a:srgbClr val="C00000"/>
                </a:solidFill>
                <a:latin typeface="+mj-lt"/>
              </a:rPr>
              <a:t>is also found in other animals. </a:t>
            </a:r>
            <a:endParaRPr lang="en-IN" dirty="0" smtClean="0">
              <a:solidFill>
                <a:srgbClr val="C00000"/>
              </a:solidFill>
              <a:latin typeface="+mj-lt"/>
            </a:endParaRPr>
          </a:p>
          <a:p>
            <a:r>
              <a:rPr lang="en-IN" dirty="0" smtClean="0">
                <a:solidFill>
                  <a:srgbClr val="C00000"/>
                </a:solidFill>
                <a:latin typeface="+mj-lt"/>
              </a:rPr>
              <a:t>The </a:t>
            </a:r>
            <a:r>
              <a:rPr lang="en-IN" dirty="0">
                <a:solidFill>
                  <a:srgbClr val="C00000"/>
                </a:solidFill>
                <a:latin typeface="+mj-lt"/>
              </a:rPr>
              <a:t>cheek, jowl and lip may be wounded by the sharp molars or incisor teeth, fragments of fractured bone of jaw, bits, foreign bodies accidentally ingested with the food such as nails, fish-hooks, needles etc. </a:t>
            </a:r>
            <a:endParaRPr lang="en-IN" dirty="0" smtClean="0">
              <a:solidFill>
                <a:srgbClr val="C00000"/>
              </a:solidFill>
              <a:latin typeface="+mj-lt"/>
            </a:endParaRPr>
          </a:p>
          <a:p>
            <a:r>
              <a:rPr lang="en-IN" dirty="0" smtClean="0">
                <a:solidFill>
                  <a:srgbClr val="C00000"/>
                </a:solidFill>
                <a:latin typeface="+mj-lt"/>
              </a:rPr>
              <a:t>The </a:t>
            </a:r>
            <a:r>
              <a:rPr lang="en-IN" dirty="0">
                <a:solidFill>
                  <a:srgbClr val="C00000"/>
                </a:solidFill>
                <a:latin typeface="+mj-lt"/>
              </a:rPr>
              <a:t>wounds may be complicated when important vessel or nerve is injured. </a:t>
            </a:r>
            <a:endParaRPr lang="en-US" dirty="0">
              <a:solidFill>
                <a:srgbClr val="C00000"/>
              </a:solidFill>
              <a:latin typeface="+mj-lt"/>
            </a:endParaRPr>
          </a:p>
          <a:p>
            <a:pPr marL="0" indent="0">
              <a:buNone/>
            </a:pPr>
            <a:r>
              <a:rPr lang="en-IN" sz="2000" b="1" dirty="0" smtClean="0">
                <a:solidFill>
                  <a:srgbClr val="C00000"/>
                </a:solidFill>
                <a:latin typeface="+mj-lt"/>
              </a:rPr>
              <a:t>Signs</a:t>
            </a:r>
            <a:endParaRPr lang="en-US" sz="2000" dirty="0">
              <a:solidFill>
                <a:srgbClr val="C00000"/>
              </a:solidFill>
              <a:latin typeface="+mj-lt"/>
            </a:endParaRPr>
          </a:p>
          <a:p>
            <a:pPr lvl="0"/>
            <a:r>
              <a:rPr lang="en-IN" dirty="0">
                <a:solidFill>
                  <a:srgbClr val="C00000"/>
                </a:solidFill>
                <a:latin typeface="+mj-lt"/>
              </a:rPr>
              <a:t>The animals feel difficulty in taking feed.</a:t>
            </a:r>
            <a:endParaRPr lang="en-US" dirty="0">
              <a:solidFill>
                <a:srgbClr val="C00000"/>
              </a:solidFill>
              <a:latin typeface="+mj-lt"/>
            </a:endParaRPr>
          </a:p>
          <a:p>
            <a:pPr lvl="0"/>
            <a:r>
              <a:rPr lang="en-IN" dirty="0">
                <a:solidFill>
                  <a:srgbClr val="C00000"/>
                </a:solidFill>
                <a:latin typeface="+mj-lt"/>
              </a:rPr>
              <a:t>Trickles of saliva from the mouth.</a:t>
            </a:r>
            <a:endParaRPr lang="en-US" dirty="0">
              <a:solidFill>
                <a:srgbClr val="C00000"/>
              </a:solidFill>
              <a:latin typeface="+mj-lt"/>
            </a:endParaRPr>
          </a:p>
          <a:p>
            <a:pPr lvl="0"/>
            <a:r>
              <a:rPr lang="en-IN" dirty="0">
                <a:solidFill>
                  <a:srgbClr val="C00000"/>
                </a:solidFill>
                <a:latin typeface="+mj-lt"/>
              </a:rPr>
              <a:t>The dogs rub his paws against the jaw to dislodge the foreign object.</a:t>
            </a:r>
            <a:endParaRPr lang="en-US" dirty="0">
              <a:solidFill>
                <a:srgbClr val="C00000"/>
              </a:solidFill>
              <a:latin typeface="+mj-lt"/>
            </a:endParaRPr>
          </a:p>
          <a:p>
            <a:pPr marL="0" indent="0">
              <a:buNone/>
            </a:pPr>
            <a:endParaRPr lang="en-US" sz="2000" dirty="0">
              <a:solidFill>
                <a:srgbClr val="C00000"/>
              </a:solidFill>
              <a:latin typeface="+mj-lt"/>
            </a:endParaRPr>
          </a:p>
        </p:txBody>
      </p:sp>
      <p:pic>
        <p:nvPicPr>
          <p:cNvPr id="1026" name="Picture 2" descr="C:\Users\HP\Downloads\IMG-20190426-WA0001.jpg"/>
          <p:cNvPicPr>
            <a:picLocks noChangeAspect="1" noChangeArrowheads="1"/>
          </p:cNvPicPr>
          <p:nvPr/>
        </p:nvPicPr>
        <p:blipFill>
          <a:blip r:embed="rId2"/>
          <a:srcRect/>
          <a:stretch>
            <a:fillRect/>
          </a:stretch>
        </p:blipFill>
        <p:spPr bwMode="auto">
          <a:xfrm>
            <a:off x="8951281" y="2963536"/>
            <a:ext cx="2719255" cy="3205910"/>
          </a:xfrm>
          <a:prstGeom prst="rect">
            <a:avLst/>
          </a:prstGeom>
          <a:noFill/>
        </p:spPr>
      </p:pic>
      <p:sp>
        <p:nvSpPr>
          <p:cNvPr id="5" name="TextBox 4"/>
          <p:cNvSpPr txBox="1"/>
          <p:nvPr/>
        </p:nvSpPr>
        <p:spPr>
          <a:xfrm>
            <a:off x="8809822" y="6233896"/>
            <a:ext cx="3172858" cy="369332"/>
          </a:xfrm>
          <a:prstGeom prst="rect">
            <a:avLst/>
          </a:prstGeom>
          <a:noFill/>
        </p:spPr>
        <p:txBody>
          <a:bodyPr wrap="square" rtlCol="0">
            <a:spAutoFit/>
          </a:bodyPr>
          <a:lstStyle/>
          <a:p>
            <a:r>
              <a:rPr lang="en-US" dirty="0" smtClean="0"/>
              <a:t>Trauma due to long teeths </a:t>
            </a:r>
            <a:endParaRPr lang="en-US" dirty="0"/>
          </a:p>
        </p:txBody>
      </p:sp>
    </p:spTree>
    <p:extLst>
      <p:ext uri="{BB962C8B-B14F-4D97-AF65-F5344CB8AC3E}">
        <p14:creationId xmlns:p14="http://schemas.microsoft.com/office/powerpoint/2010/main" val="39538234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Times New Roman-Arial">
      <a:maj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116</TotalTime>
  <Words>695</Words>
  <Application>Microsoft Office PowerPoint</Application>
  <PresentationFormat>Custom</PresentationFormat>
  <Paragraphs>69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Wisp</vt:lpstr>
      <vt:lpstr>Affections of the Lips and Cheek and Their Treatment</vt:lpstr>
      <vt:lpstr>PowerPoint Presentation</vt:lpstr>
      <vt:lpstr>PowerPoint Presentation</vt:lpstr>
      <vt:lpstr>Treatment</vt:lpstr>
      <vt:lpstr>PowerPoint Presentation</vt:lpstr>
      <vt:lpstr>Retraction of  the lip</vt:lpstr>
      <vt:lpstr>Tumours </vt:lpstr>
      <vt:lpstr>Treatment : </vt:lpstr>
      <vt:lpstr>Traumatic lesions</vt:lpstr>
      <vt:lpstr>Treatment</vt:lpstr>
    </vt:vector>
  </TitlesOfParts>
  <Company>by adguard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Lenovo</cp:lastModifiedBy>
  <cp:revision>46</cp:revision>
  <dcterms:created xsi:type="dcterms:W3CDTF">2019-03-24T13:32:27Z</dcterms:created>
  <dcterms:modified xsi:type="dcterms:W3CDTF">2020-04-21T17:27:23Z</dcterms:modified>
</cp:coreProperties>
</file>