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2" r:id="rId2"/>
    <p:sldId id="277" r:id="rId3"/>
    <p:sldId id="278" r:id="rId4"/>
    <p:sldId id="260" r:id="rId5"/>
    <p:sldId id="261" r:id="rId6"/>
    <p:sldId id="262" r:id="rId7"/>
    <p:sldId id="263" r:id="rId8"/>
    <p:sldId id="264" r:id="rId9"/>
    <p:sldId id="265" r:id="rId10"/>
    <p:sldId id="267" r:id="rId11"/>
    <p:sldId id="274" r:id="rId12"/>
    <p:sldId id="279" r:id="rId13"/>
    <p:sldId id="280" r:id="rId14"/>
    <p:sldId id="281" r:id="rId15"/>
    <p:sldId id="275" r:id="rId16"/>
    <p:sldId id="276" r:id="rId17"/>
    <p:sldId id="268" r:id="rId18"/>
    <p:sldId id="269"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9230" autoAdjust="0"/>
  </p:normalViewPr>
  <p:slideViewPr>
    <p:cSldViewPr>
      <p:cViewPr varScale="1">
        <p:scale>
          <a:sx n="69" d="100"/>
          <a:sy n="69" d="100"/>
        </p:scale>
        <p:origin x="-16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4C033-EAF1-4C1D-95B3-48C5978D901F}" type="datetimeFigureOut">
              <a:rPr lang="en-US" smtClean="0"/>
              <a:pPr/>
              <a:t>4/13/2020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B557F-8A13-4D22-916E-5334A41278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smtClean="0"/>
          </a:p>
        </p:txBody>
      </p:sp>
      <p:sp>
        <p:nvSpPr>
          <p:cNvPr id="35844" name="Slide Number Placeholder 3"/>
          <p:cNvSpPr>
            <a:spLocks noGrp="1"/>
          </p:cNvSpPr>
          <p:nvPr>
            <p:ph type="sldNum" sz="quarter" idx="5"/>
          </p:nvPr>
        </p:nvSpPr>
        <p:spPr>
          <a:noFill/>
        </p:spPr>
        <p:txBody>
          <a:bodyPr/>
          <a:lstStyle/>
          <a:p>
            <a:fld id="{0400F1FF-7713-43B4-9166-6FDC44CB315E}"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bwMode="auto">
          <a:noFill/>
          <a:ln>
            <a:miter lim="800000"/>
            <a:headEnd/>
            <a:tailEnd/>
          </a:ln>
        </p:spPr>
        <p:txBody>
          <a:bodyPr/>
          <a:lstStyle/>
          <a:p>
            <a:fld id="{71FF1769-758B-4DB4-9195-7375611934BD}" type="slidenum">
              <a:rPr lang="en-US" altLang="en-US">
                <a:latin typeface="Times New Roman" pitchFamily="18" charset="0"/>
                <a:ea typeface="MS PGothic" pitchFamily="34" charset="-128"/>
              </a:rPr>
              <a:pPr/>
              <a:t>20</a:t>
            </a:fld>
            <a:endParaRPr lang="en-US" altLang="en-US">
              <a:latin typeface="Times New Roman" pitchFamily="18" charset="0"/>
              <a:ea typeface="MS PGothic" pitchFamily="34" charset="-128"/>
            </a:endParaRPr>
          </a:p>
        </p:txBody>
      </p:sp>
      <p:sp>
        <p:nvSpPr>
          <p:cNvPr id="340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09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21-16 The "linear" pathway from arachidonate to leukotrienes.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bwMode="auto">
          <a:noFill/>
          <a:ln>
            <a:miter lim="800000"/>
            <a:headEnd/>
            <a:tailEnd/>
          </a:ln>
        </p:spPr>
        <p:txBody>
          <a:bodyPr/>
          <a:lstStyle/>
          <a:p>
            <a:fld id="{C0C7E5B7-B502-4523-B761-8D5DA07889D7}" type="slidenum">
              <a:rPr lang="en-US" altLang="en-US">
                <a:latin typeface="Times New Roman" pitchFamily="18" charset="0"/>
                <a:ea typeface="MS PGothic" pitchFamily="34" charset="-128"/>
              </a:rPr>
              <a:pPr/>
              <a:t>21</a:t>
            </a:fld>
            <a:endParaRPr lang="en-US" altLang="en-US">
              <a:latin typeface="Times New Roman" pitchFamily="18" charset="0"/>
              <a:ea typeface="MS PGothic" pitchFamily="34" charset="-128"/>
            </a:endParaRPr>
          </a:p>
        </p:txBody>
      </p:sp>
      <p:sp>
        <p:nvSpPr>
          <p:cNvPr id="343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304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dirty="0" smtClean="0">
                <a:latin typeface="Arial" pitchFamily="34" charset="0"/>
              </a:rPr>
              <a:t>FIGURE 21-15b The "cyclic" pathway from </a:t>
            </a:r>
            <a:r>
              <a:rPr lang="en-US" altLang="en-US" b="1" dirty="0" err="1" smtClean="0">
                <a:latin typeface="Arial" pitchFamily="34" charset="0"/>
              </a:rPr>
              <a:t>arachidonate</a:t>
            </a:r>
            <a:r>
              <a:rPr lang="en-US" altLang="en-US" b="1" dirty="0" smtClean="0">
                <a:latin typeface="Arial" pitchFamily="34" charset="0"/>
              </a:rPr>
              <a:t> to prostaglandins and </a:t>
            </a:r>
            <a:r>
              <a:rPr lang="en-US" altLang="en-US" b="1" dirty="0" err="1" smtClean="0">
                <a:latin typeface="Arial" pitchFamily="34" charset="0"/>
              </a:rPr>
              <a:t>thromboxanes</a:t>
            </a:r>
            <a:r>
              <a:rPr lang="en-US" altLang="en-US" b="1" dirty="0" smtClean="0">
                <a:latin typeface="Arial" pitchFamily="34" charset="0"/>
              </a:rPr>
              <a:t>.</a:t>
            </a:r>
            <a:r>
              <a:rPr lang="en-US" altLang="en-US" dirty="0" smtClean="0">
                <a:latin typeface="Arial" pitchFamily="34" charset="0"/>
              </a:rPr>
              <a:t> (b) Aspirin inhibits the first reaction by acetylating an essential Ser residue on the enzyme. Ibuprofen and naproxen inhibit the same step, probably by mimicking the structure of the substrate or an intermediate in the reaction.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36868" name="Slide Number Placeholder 3"/>
          <p:cNvSpPr>
            <a:spLocks noGrp="1"/>
          </p:cNvSpPr>
          <p:nvPr>
            <p:ph type="sldNum" sz="quarter" idx="5"/>
          </p:nvPr>
        </p:nvSpPr>
        <p:spPr>
          <a:noFill/>
        </p:spPr>
        <p:txBody>
          <a:bodyPr/>
          <a:lstStyle/>
          <a:p>
            <a:fld id="{BBE73DE0-9A9A-4E37-8F1E-710F9F93A529}"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dirty="0" smtClean="0">
                <a:latin typeface="Arial" pitchFamily="34" charset="0"/>
              </a:rPr>
              <a:t>FIGURE 21-33 Summary of cholesterol biosynthesis.</a:t>
            </a:r>
            <a:r>
              <a:rPr lang="en-US" altLang="en-US" dirty="0" smtClean="0">
                <a:latin typeface="Arial" pitchFamily="34" charset="0"/>
              </a:rPr>
              <a:t> The four stages are discussed in the text. Isoprene units in </a:t>
            </a:r>
            <a:r>
              <a:rPr lang="en-US" altLang="en-US" dirty="0" err="1" smtClean="0">
                <a:latin typeface="Arial" pitchFamily="34" charset="0"/>
              </a:rPr>
              <a:t>squalene</a:t>
            </a:r>
            <a:r>
              <a:rPr lang="en-US" altLang="en-US" dirty="0" smtClean="0">
                <a:latin typeface="Arial" pitchFamily="34" charset="0"/>
              </a:rPr>
              <a:t> are set off by red dashed lines.</a:t>
            </a:r>
          </a:p>
          <a:p>
            <a:endParaRPr lang="en-US" altLang="en-US" dirty="0" smtClean="0">
              <a:latin typeface="Times New Roman" pitchFamily="18" charset="0"/>
            </a:endParaRPr>
          </a:p>
        </p:txBody>
      </p:sp>
      <p:sp>
        <p:nvSpPr>
          <p:cNvPr id="345092" name="Slide Number Placeholder 3"/>
          <p:cNvSpPr>
            <a:spLocks noGrp="1"/>
          </p:cNvSpPr>
          <p:nvPr>
            <p:ph type="sldNum" sz="quarter" idx="5"/>
          </p:nvPr>
        </p:nvSpPr>
        <p:spPr bwMode="auto">
          <a:noFill/>
          <a:ln>
            <a:miter lim="800000"/>
            <a:headEnd/>
            <a:tailEnd/>
          </a:ln>
        </p:spPr>
        <p:txBody>
          <a:bodyPr/>
          <a:lstStyle/>
          <a:p>
            <a:fld id="{DD7DAAAF-F857-4FCD-929C-990F8AC6EB2E}" type="slidenum">
              <a:rPr lang="en-US" altLang="en-US">
                <a:latin typeface="Times New Roman" pitchFamily="18" charset="0"/>
                <a:ea typeface="MS PGothic" pitchFamily="34" charset="-128"/>
              </a:rPr>
              <a:pPr/>
              <a:t>4</a:t>
            </a:fld>
            <a:endParaRPr lang="en-US" altLang="en-US">
              <a:latin typeface="Times New Roman" pitchFamily="18"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bwMode="auto">
          <a:noFill/>
          <a:ln>
            <a:miter lim="800000"/>
            <a:headEnd/>
            <a:tailEnd/>
          </a:ln>
        </p:spPr>
        <p:txBody>
          <a:bodyPr/>
          <a:lstStyle/>
          <a:p>
            <a:fld id="{E7837184-E050-477A-88E8-4FE9B183F474}" type="slidenum">
              <a:rPr lang="en-US" altLang="en-US">
                <a:latin typeface="Times New Roman" pitchFamily="18" charset="0"/>
                <a:ea typeface="MS PGothic" pitchFamily="34" charset="-128"/>
              </a:rPr>
              <a:pPr/>
              <a:t>9</a:t>
            </a:fld>
            <a:endParaRPr lang="en-US" altLang="en-US">
              <a:latin typeface="Times New Roman" pitchFamily="18" charset="0"/>
              <a:ea typeface="MS PGothic" pitchFamily="34" charset="-128"/>
            </a:endParaRPr>
          </a:p>
        </p:txBody>
      </p:sp>
      <p:sp>
        <p:nvSpPr>
          <p:cNvPr id="351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123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dirty="0" smtClean="0">
                <a:latin typeface="Arial" pitchFamily="34" charset="0"/>
              </a:rPr>
              <a:t>FIGURE 21-37 (part 1) Ring closure converts linear </a:t>
            </a:r>
            <a:r>
              <a:rPr lang="en-US" altLang="en-US" b="1" dirty="0" err="1" smtClean="0">
                <a:latin typeface="Arial" pitchFamily="34" charset="0"/>
              </a:rPr>
              <a:t>squalene</a:t>
            </a:r>
            <a:r>
              <a:rPr lang="en-US" altLang="en-US" b="1" dirty="0" smtClean="0">
                <a:latin typeface="Arial" pitchFamily="34" charset="0"/>
              </a:rPr>
              <a:t> to the condensed steroid nucleus.</a:t>
            </a:r>
            <a:r>
              <a:rPr lang="en-US" altLang="en-US" dirty="0" smtClean="0">
                <a:latin typeface="Arial" pitchFamily="34" charset="0"/>
              </a:rPr>
              <a:t> The first step in this sequence is catalyzed by a mixed-function </a:t>
            </a:r>
            <a:r>
              <a:rPr lang="en-US" altLang="en-US" dirty="0" err="1" smtClean="0">
                <a:latin typeface="Arial" pitchFamily="34" charset="0"/>
              </a:rPr>
              <a:t>oxidase</a:t>
            </a:r>
            <a:r>
              <a:rPr lang="en-US" altLang="en-US" dirty="0" smtClean="0">
                <a:latin typeface="Arial" pitchFamily="34" charset="0"/>
              </a:rPr>
              <a:t> (a </a:t>
            </a:r>
            <a:r>
              <a:rPr lang="en-US" altLang="en-US" dirty="0" err="1" smtClean="0">
                <a:latin typeface="Arial" pitchFamily="34" charset="0"/>
              </a:rPr>
              <a:t>monooxygenase</a:t>
            </a:r>
            <a:r>
              <a:rPr lang="en-US" altLang="en-US" dirty="0" smtClean="0">
                <a:latin typeface="Arial" pitchFamily="34" charset="0"/>
              </a:rPr>
              <a:t>), for which the </a:t>
            </a:r>
            <a:r>
              <a:rPr lang="en-US" altLang="en-US" dirty="0" err="1" smtClean="0">
                <a:latin typeface="Arial" pitchFamily="34" charset="0"/>
              </a:rPr>
              <a:t>cosubstrate</a:t>
            </a:r>
            <a:r>
              <a:rPr lang="en-US" altLang="en-US" dirty="0" smtClean="0">
                <a:latin typeface="Arial" pitchFamily="34" charset="0"/>
              </a:rPr>
              <a:t> is NADPH. The product is an </a:t>
            </a:r>
            <a:r>
              <a:rPr lang="en-US" altLang="en-US" dirty="0" err="1" smtClean="0">
                <a:latin typeface="Arial" pitchFamily="34" charset="0"/>
              </a:rPr>
              <a:t>epoxide</a:t>
            </a:r>
            <a:r>
              <a:rPr lang="en-US" altLang="en-US" dirty="0" smtClean="0">
                <a:latin typeface="Arial" pitchFamily="34" charset="0"/>
              </a:rPr>
              <a:t>, which in the next step is </a:t>
            </a:r>
            <a:r>
              <a:rPr lang="en-US" altLang="en-US" dirty="0" err="1" smtClean="0">
                <a:latin typeface="Arial" pitchFamily="34" charset="0"/>
              </a:rPr>
              <a:t>cyclized</a:t>
            </a:r>
            <a:r>
              <a:rPr lang="en-US" altLang="en-US" dirty="0" smtClean="0">
                <a:latin typeface="Arial" pitchFamily="34" charset="0"/>
              </a:rPr>
              <a:t> to the steroid nucleus. The final product of these reactions in animal cells is cholesterol; in other organisms, slightly different sterols are produced, as shown.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bwMode="auto">
          <a:noFill/>
          <a:ln>
            <a:miter lim="800000"/>
            <a:headEnd/>
            <a:tailEnd/>
          </a:ln>
        </p:spPr>
        <p:txBody>
          <a:bodyPr/>
          <a:lstStyle/>
          <a:p>
            <a:fld id="{C601FAC2-C0CF-46DC-B9A1-17FCD2704B5D}" type="slidenum">
              <a:rPr lang="en-US" altLang="en-US">
                <a:latin typeface="Times New Roman" pitchFamily="18" charset="0"/>
                <a:ea typeface="MS PGothic" pitchFamily="34" charset="-128"/>
              </a:rPr>
              <a:pPr/>
              <a:t>10</a:t>
            </a:fld>
            <a:endParaRPr lang="en-US" altLang="en-US">
              <a:latin typeface="Times New Roman" pitchFamily="18" charset="0"/>
              <a:ea typeface="MS PGothic" pitchFamily="34" charset="-128"/>
            </a:endParaRPr>
          </a:p>
        </p:txBody>
      </p:sp>
      <p:sp>
        <p:nvSpPr>
          <p:cNvPr id="353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32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b="1" dirty="0" smtClean="0">
                <a:latin typeface="Arial" pitchFamily="34" charset="0"/>
              </a:rPr>
              <a:t>FIGURE 21-38 Synthesis of </a:t>
            </a:r>
            <a:r>
              <a:rPr lang="en-US" altLang="en-US" b="1" dirty="0" err="1" smtClean="0">
                <a:latin typeface="Arial" pitchFamily="34" charset="0"/>
              </a:rPr>
              <a:t>cholesteryl</a:t>
            </a:r>
            <a:r>
              <a:rPr lang="en-US" altLang="en-US" b="1" dirty="0" smtClean="0">
                <a:latin typeface="Arial" pitchFamily="34" charset="0"/>
              </a:rPr>
              <a:t> esters.</a:t>
            </a:r>
            <a:r>
              <a:rPr lang="en-US" altLang="en-US" dirty="0" smtClean="0">
                <a:latin typeface="Arial" pitchFamily="34" charset="0"/>
              </a:rPr>
              <a:t> </a:t>
            </a:r>
            <a:r>
              <a:rPr lang="en-US" altLang="en-US" dirty="0" err="1" smtClean="0">
                <a:latin typeface="Arial" pitchFamily="34" charset="0"/>
              </a:rPr>
              <a:t>Esterification</a:t>
            </a:r>
            <a:r>
              <a:rPr lang="en-US" altLang="en-US" dirty="0" smtClean="0">
                <a:latin typeface="Arial" pitchFamily="34" charset="0"/>
              </a:rPr>
              <a:t> converts cholesterol to an even more hydrophobic form for storage and transport.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25D0AAEF-0432-4339-AAA9-E02B4967EEE5}" type="slidenum">
              <a:rPr lang="en-US" altLang="en-US"/>
              <a:pPr/>
              <a:t>12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A06CC27C-2919-4244-84F2-4AF3559351D0}" type="slidenum">
              <a:rPr lang="en-US" altLang="en-US"/>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295E05D8-FED2-4BF8-9AB3-F8E67860C55D}" type="slidenum">
              <a:rPr lang="en-US"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p:spPr>
      </p:sp>
      <p:sp>
        <p:nvSpPr>
          <p:cNvPr id="338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smtClean="0">
                <a:latin typeface="Arial" pitchFamily="34" charset="0"/>
              </a:rPr>
              <a:t>FIGURE 21-15a The "cyclic" pathway from arachidonate to prostaglandins and thromboxanes.</a:t>
            </a:r>
            <a:r>
              <a:rPr lang="en-US" altLang="en-US" smtClean="0">
                <a:latin typeface="Arial" pitchFamily="34" charset="0"/>
              </a:rPr>
              <a:t> (a) After arachidonate is released from phospholipids by the action of phospholipase A</a:t>
            </a:r>
            <a:r>
              <a:rPr lang="en-US" altLang="en-US" baseline="-25000" smtClean="0">
                <a:latin typeface="Arial" pitchFamily="34" charset="0"/>
              </a:rPr>
              <a:t>2</a:t>
            </a:r>
            <a:r>
              <a:rPr lang="en-US" altLang="en-US" smtClean="0">
                <a:latin typeface="Arial" pitchFamily="34" charset="0"/>
              </a:rPr>
              <a:t>, the cyclooxygenase and peroxidase activities of COX (also called prostaglandin H</a:t>
            </a:r>
            <a:r>
              <a:rPr lang="en-US" altLang="en-US" baseline="-25000" smtClean="0">
                <a:latin typeface="Arial" pitchFamily="34" charset="0"/>
              </a:rPr>
              <a:t>2</a:t>
            </a:r>
            <a:r>
              <a:rPr lang="en-US" altLang="en-US" smtClean="0">
                <a:latin typeface="Arial" pitchFamily="34" charset="0"/>
              </a:rPr>
              <a:t> synthase) catalyze the production of PGH</a:t>
            </a:r>
            <a:r>
              <a:rPr lang="en-US" altLang="en-US" baseline="-25000" smtClean="0">
                <a:latin typeface="Arial" pitchFamily="34" charset="0"/>
              </a:rPr>
              <a:t>2</a:t>
            </a:r>
            <a:r>
              <a:rPr lang="en-US" altLang="en-US" smtClean="0">
                <a:latin typeface="Arial" pitchFamily="34" charset="0"/>
              </a:rPr>
              <a:t>, the precursor of other prostaglandins and thromboxanes.</a:t>
            </a:r>
          </a:p>
          <a:p>
            <a:endParaRPr lang="en-US" altLang="en-US" smtClean="0">
              <a:latin typeface="Times New Roman" pitchFamily="18" charset="0"/>
            </a:endParaRPr>
          </a:p>
        </p:txBody>
      </p:sp>
      <p:sp>
        <p:nvSpPr>
          <p:cNvPr id="338948" name="Slide Number Placeholder 3"/>
          <p:cNvSpPr>
            <a:spLocks noGrp="1"/>
          </p:cNvSpPr>
          <p:nvPr>
            <p:ph type="sldNum" sz="quarter" idx="5"/>
          </p:nvPr>
        </p:nvSpPr>
        <p:spPr bwMode="auto">
          <a:noFill/>
          <a:ln>
            <a:miter lim="800000"/>
            <a:headEnd/>
            <a:tailEnd/>
          </a:ln>
        </p:spPr>
        <p:txBody>
          <a:bodyPr/>
          <a:lstStyle/>
          <a:p>
            <a:fld id="{933CA374-4A62-4773-9B69-F53AF70D5F5B}" type="slidenum">
              <a:rPr lang="en-US" altLang="en-US">
                <a:latin typeface="Times New Roman" pitchFamily="18" charset="0"/>
                <a:ea typeface="MS PGothic" pitchFamily="34" charset="-128"/>
              </a:rPr>
              <a:pPr/>
              <a:t>19</a:t>
            </a:fld>
            <a:endParaRPr lang="en-US" altLang="en-US">
              <a:latin typeface="Times New Roman" pitchFamily="18"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152DF-898F-4E76-9B2F-1667D43C4D05}"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152DF-898F-4E76-9B2F-1667D43C4D05}"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152DF-898F-4E76-9B2F-1667D43C4D05}"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3748B73B-B108-4775-AF5C-4F1682476F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152DF-898F-4E76-9B2F-1667D43C4D05}"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152DF-898F-4E76-9B2F-1667D43C4D05}" type="datetimeFigureOut">
              <a:rPr lang="en-US" smtClean="0"/>
              <a:pPr/>
              <a:t>4/13/2020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152DF-898F-4E76-9B2F-1667D43C4D05}"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152DF-898F-4E76-9B2F-1667D43C4D05}" type="datetimeFigureOut">
              <a:rPr lang="en-US" smtClean="0"/>
              <a:pPr/>
              <a:t>4/13/2020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152DF-898F-4E76-9B2F-1667D43C4D05}" type="datetimeFigureOut">
              <a:rPr lang="en-US" smtClean="0"/>
              <a:pPr/>
              <a:t>4/13/2020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152DF-898F-4E76-9B2F-1667D43C4D05}" type="datetimeFigureOut">
              <a:rPr lang="en-US" smtClean="0"/>
              <a:pPr/>
              <a:t>4/13/2020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152DF-898F-4E76-9B2F-1667D43C4D05}"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152DF-898F-4E76-9B2F-1667D43C4D05}" type="datetimeFigureOut">
              <a:rPr lang="en-US" smtClean="0"/>
              <a:pPr/>
              <a:t>4/13/2020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F744-24D7-44FC-A6FD-EA0EF113E5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152DF-898F-4E76-9B2F-1667D43C4D05}" type="datetimeFigureOut">
              <a:rPr lang="en-US" smtClean="0"/>
              <a:pPr/>
              <a:t>4/13/2020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4F744-24D7-44FC-A6FD-EA0EF113E5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Cholesterol metabolism</a:t>
            </a:r>
            <a:endParaRPr lang="en-US" dirty="0"/>
          </a:p>
        </p:txBody>
      </p:sp>
      <p:sp>
        <p:nvSpPr>
          <p:cNvPr id="3" name="Subtitle 2"/>
          <p:cNvSpPr>
            <a:spLocks noGrp="1"/>
          </p:cNvSpPr>
          <p:nvPr>
            <p:ph type="subTitle" idx="1"/>
          </p:nvPr>
        </p:nvSpPr>
        <p:spPr/>
        <p:txBody>
          <a:bodyPr/>
          <a:lstStyle/>
          <a:p>
            <a:r>
              <a:rPr lang="en-US" dirty="0" smtClean="0"/>
              <a:t>Anil Gattani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8" name="Picture 2" descr="figure 21-38"/>
          <p:cNvPicPr>
            <a:picLocks noChangeAspect="1" noChangeArrowheads="1"/>
          </p:cNvPicPr>
          <p:nvPr/>
        </p:nvPicPr>
        <p:blipFill>
          <a:blip r:embed="rId3" cstate="print"/>
          <a:srcRect/>
          <a:stretch>
            <a:fillRect/>
          </a:stretch>
        </p:blipFill>
        <p:spPr bwMode="auto">
          <a:xfrm>
            <a:off x="2971800" y="0"/>
            <a:ext cx="5826125" cy="6532562"/>
          </a:xfrm>
          <a:prstGeom prst="rect">
            <a:avLst/>
          </a:prstGeom>
          <a:noFill/>
          <a:ln w="9525">
            <a:noFill/>
            <a:miter lim="800000"/>
            <a:headEnd/>
            <a:tailEnd/>
          </a:ln>
        </p:spPr>
      </p:pic>
      <p:sp>
        <p:nvSpPr>
          <p:cNvPr id="352259" name="Title 2"/>
          <p:cNvSpPr>
            <a:spLocks noGrp="1"/>
          </p:cNvSpPr>
          <p:nvPr>
            <p:ph type="title" idx="4294967295"/>
          </p:nvPr>
        </p:nvSpPr>
        <p:spPr>
          <a:xfrm>
            <a:off x="0" y="609600"/>
            <a:ext cx="5181600" cy="1143000"/>
          </a:xfrm>
        </p:spPr>
        <p:txBody>
          <a:bodyPr/>
          <a:lstStyle/>
          <a:p>
            <a:pPr eaLnBrk="1" hangingPunct="1"/>
            <a:r>
              <a:rPr lang="en-US" altLang="en-US" smtClean="0"/>
              <a:t>Cholesteryl esters. </a:t>
            </a:r>
          </a:p>
        </p:txBody>
      </p:sp>
      <p:sp>
        <p:nvSpPr>
          <p:cNvPr id="352260" name="Text Placeholder 3"/>
          <p:cNvSpPr>
            <a:spLocks noGrp="1"/>
          </p:cNvSpPr>
          <p:nvPr>
            <p:ph type="body" idx="4294967295"/>
          </p:nvPr>
        </p:nvSpPr>
        <p:spPr>
          <a:xfrm>
            <a:off x="0" y="2057400"/>
            <a:ext cx="2895600" cy="3962400"/>
          </a:xfrm>
        </p:spPr>
        <p:txBody>
          <a:bodyPr/>
          <a:lstStyle/>
          <a:p>
            <a:pPr eaLnBrk="1" hangingPunct="1"/>
            <a:r>
              <a:rPr lang="en-US" altLang="en-US" smtClean="0"/>
              <a:t>Esters more hydrophobic</a:t>
            </a:r>
          </a:p>
          <a:p>
            <a:pPr eaLnBrk="1" hangingPunct="1"/>
            <a:r>
              <a:rPr lang="en-US" altLang="en-US" smtClean="0"/>
              <a:t>for storage and transport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HMG-CoA_reductase_pathway.png"/>
          <p:cNvPicPr>
            <a:picLocks noGrp="1" noChangeAspect="1"/>
          </p:cNvPicPr>
          <p:nvPr>
            <p:ph sz="quarter" idx="2"/>
          </p:nvPr>
        </p:nvPicPr>
        <p:blipFill>
          <a:blip r:embed="rId2" cstate="print"/>
          <a:stretch>
            <a:fillRect/>
          </a:stretch>
        </p:blipFill>
        <p:spPr>
          <a:xfrm>
            <a:off x="1752600" y="304800"/>
            <a:ext cx="4953000" cy="6446320"/>
          </a:xfrm>
        </p:spPr>
      </p:pic>
      <p:sp>
        <p:nvSpPr>
          <p:cNvPr id="1026" name="AutoShape 2" descr="Lanosterol biosynthesis pathway | Introduction | BPS/IUPHAR Guid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762000" y="152400"/>
            <a:ext cx="7620000" cy="1066800"/>
          </a:xfrm>
          <a:prstGeom prst="rect">
            <a:avLst/>
          </a:prstGeom>
          <a:noFill/>
          <a:ln w="9525">
            <a:noFill/>
            <a:miter lim="800000"/>
            <a:headEnd/>
            <a:tailEnd/>
          </a:ln>
        </p:spPr>
        <p:txBody>
          <a:bodyPr anchor="ctr">
            <a:spAutoFit/>
          </a:bodyPr>
          <a:lstStyle/>
          <a:p>
            <a:pPr algn="ctr"/>
            <a:r>
              <a:rPr lang="en-US" sz="3200" b="1">
                <a:solidFill>
                  <a:srgbClr val="FF0000"/>
                </a:solidFill>
                <a:latin typeface="Comic Sans MS" pitchFamily="66" charset="0"/>
              </a:rPr>
              <a:t>THE REGULATION OF CHOLESTEROL BIOSYNTHESIS</a:t>
            </a:r>
            <a:endParaRPr lang="en-US" sz="3200">
              <a:solidFill>
                <a:srgbClr val="FF0000"/>
              </a:solidFill>
              <a:latin typeface="Comic Sans MS" pitchFamily="66" charset="0"/>
            </a:endParaRPr>
          </a:p>
        </p:txBody>
      </p:sp>
      <p:sp>
        <p:nvSpPr>
          <p:cNvPr id="19459" name="Rectangle 5"/>
          <p:cNvSpPr>
            <a:spLocks noChangeArrowheads="1"/>
          </p:cNvSpPr>
          <p:nvPr/>
        </p:nvSpPr>
        <p:spPr bwMode="auto">
          <a:xfrm>
            <a:off x="381000" y="1524000"/>
            <a:ext cx="8382000" cy="885825"/>
          </a:xfrm>
          <a:prstGeom prst="rect">
            <a:avLst/>
          </a:prstGeom>
          <a:noFill/>
          <a:ln w="9525">
            <a:noFill/>
            <a:miter lim="800000"/>
            <a:headEnd/>
            <a:tailEnd/>
          </a:ln>
        </p:spPr>
        <p:txBody>
          <a:bodyPr anchor="ctr">
            <a:spAutoFit/>
          </a:bodyPr>
          <a:lstStyle/>
          <a:p>
            <a:r>
              <a:rPr lang="en-US" sz="2600">
                <a:latin typeface="Comic Sans MS" pitchFamily="66" charset="0"/>
              </a:rPr>
              <a:t>Regulatory enzyme - </a:t>
            </a:r>
            <a:r>
              <a:rPr lang="en-US" sz="2600">
                <a:solidFill>
                  <a:schemeClr val="accent2"/>
                </a:solidFill>
                <a:latin typeface="Comic Sans MS" pitchFamily="66" charset="0"/>
              </a:rPr>
              <a:t>3-hydroxy-3-methylglutaryl CoA reductase.</a:t>
            </a:r>
          </a:p>
        </p:txBody>
      </p:sp>
      <p:pic>
        <p:nvPicPr>
          <p:cNvPr id="19460" name="Picture 6"/>
          <p:cNvPicPr>
            <a:picLocks noChangeAspect="1" noChangeArrowheads="1"/>
          </p:cNvPicPr>
          <p:nvPr/>
        </p:nvPicPr>
        <p:blipFill>
          <a:blip r:embed="rId3" cstate="print"/>
          <a:srcRect/>
          <a:stretch>
            <a:fillRect/>
          </a:stretch>
        </p:blipFill>
        <p:spPr bwMode="auto">
          <a:xfrm>
            <a:off x="1979613" y="2286000"/>
            <a:ext cx="6859587" cy="4194175"/>
          </a:xfrm>
          <a:prstGeom prst="rect">
            <a:avLst/>
          </a:prstGeom>
          <a:noFill/>
          <a:ln w="9525">
            <a:noFill/>
            <a:miter lim="800000"/>
            <a:headEnd/>
            <a:tailEnd/>
          </a:ln>
        </p:spPr>
      </p:pic>
      <p:sp>
        <p:nvSpPr>
          <p:cNvPr id="19461" name="Text Box 7"/>
          <p:cNvSpPr txBox="1">
            <a:spLocks noChangeArrowheads="1"/>
          </p:cNvSpPr>
          <p:nvPr/>
        </p:nvSpPr>
        <p:spPr bwMode="auto">
          <a:xfrm>
            <a:off x="381000" y="2693988"/>
            <a:ext cx="2514600" cy="1878012"/>
          </a:xfrm>
          <a:prstGeom prst="rect">
            <a:avLst/>
          </a:prstGeom>
          <a:noFill/>
          <a:ln w="9525">
            <a:noFill/>
            <a:miter lim="800000"/>
            <a:headEnd/>
            <a:tailEnd/>
          </a:ln>
        </p:spPr>
        <p:txBody>
          <a:bodyPr>
            <a:spAutoFit/>
          </a:bodyPr>
          <a:lstStyle/>
          <a:p>
            <a:pPr>
              <a:spcBef>
                <a:spcPct val="50000"/>
              </a:spcBef>
            </a:pPr>
            <a:r>
              <a:rPr lang="en-US" sz="2600">
                <a:latin typeface="Comic Sans MS" pitchFamily="66" charset="0"/>
              </a:rPr>
              <a:t>Tetrameric enzyme.</a:t>
            </a:r>
          </a:p>
          <a:p>
            <a:pPr>
              <a:spcBef>
                <a:spcPct val="50000"/>
              </a:spcBef>
            </a:pPr>
            <a:r>
              <a:rPr lang="en-US" sz="2600">
                <a:solidFill>
                  <a:schemeClr val="accent2"/>
                </a:solidFill>
                <a:latin typeface="Comic Sans MS" pitchFamily="66" charset="0"/>
              </a:rPr>
              <a:t>NADPH</a:t>
            </a:r>
            <a:r>
              <a:rPr lang="en-US" sz="2600">
                <a:latin typeface="Comic Sans MS" pitchFamily="66" charset="0"/>
              </a:rPr>
              <a:t> - coenzyme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381000" y="314325"/>
            <a:ext cx="8328025" cy="488950"/>
          </a:xfrm>
          <a:prstGeom prst="rect">
            <a:avLst/>
          </a:prstGeom>
          <a:noFill/>
          <a:ln w="9525">
            <a:noFill/>
            <a:miter lim="800000"/>
            <a:headEnd/>
            <a:tailEnd/>
          </a:ln>
        </p:spPr>
        <p:txBody>
          <a:bodyPr wrap="none">
            <a:spAutoFit/>
          </a:bodyPr>
          <a:lstStyle/>
          <a:p>
            <a:r>
              <a:rPr lang="en-US" sz="2600" b="1">
                <a:solidFill>
                  <a:schemeClr val="accent2"/>
                </a:solidFill>
                <a:latin typeface="Comic Sans MS" pitchFamily="66" charset="0"/>
              </a:rPr>
              <a:t>HMG CoA reductase is controlled in multiple ways:</a:t>
            </a:r>
          </a:p>
        </p:txBody>
      </p:sp>
      <p:sp>
        <p:nvSpPr>
          <p:cNvPr id="20483" name="Rectangle 6"/>
          <p:cNvSpPr>
            <a:spLocks noChangeArrowheads="1"/>
          </p:cNvSpPr>
          <p:nvPr/>
        </p:nvSpPr>
        <p:spPr bwMode="auto">
          <a:xfrm>
            <a:off x="457200" y="1203325"/>
            <a:ext cx="8382000" cy="5456238"/>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200" b="1">
                <a:solidFill>
                  <a:schemeClr val="accent2"/>
                </a:solidFill>
                <a:latin typeface="Comic Sans MS" pitchFamily="66" charset="0"/>
              </a:rPr>
              <a:t>The rate of synthesis of reductase mRNA</a:t>
            </a:r>
            <a:r>
              <a:rPr lang="en-US" sz="2200">
                <a:latin typeface="Comic Sans MS" pitchFamily="66" charset="0"/>
              </a:rPr>
              <a:t> is controlled by the </a:t>
            </a:r>
            <a:r>
              <a:rPr lang="en-US" sz="2200" i="1">
                <a:solidFill>
                  <a:schemeClr val="accent2"/>
                </a:solidFill>
                <a:latin typeface="Comic Sans MS" pitchFamily="66" charset="0"/>
              </a:rPr>
              <a:t>sterol regulatory element binding protein (SREBP). </a:t>
            </a:r>
          </a:p>
          <a:p>
            <a:pPr marL="457200" indent="-457200">
              <a:spcBef>
                <a:spcPct val="50000"/>
              </a:spcBef>
            </a:pPr>
            <a:r>
              <a:rPr lang="en-US" sz="2200">
                <a:latin typeface="Comic Sans MS" pitchFamily="66" charset="0"/>
              </a:rPr>
              <a:t>When cholesterol levels fall this protein migrates to the nucleus and enhance transcription. </a:t>
            </a:r>
          </a:p>
          <a:p>
            <a:pPr marL="457200" indent="-457200">
              <a:spcBef>
                <a:spcPct val="50000"/>
              </a:spcBef>
              <a:buFontTx/>
              <a:buAutoNum type="arabicPeriod" startAt="2"/>
            </a:pPr>
            <a:r>
              <a:rPr lang="en-US" sz="2200" b="1">
                <a:solidFill>
                  <a:schemeClr val="accent2"/>
                </a:solidFill>
                <a:latin typeface="Comic Sans MS" pitchFamily="66" charset="0"/>
              </a:rPr>
              <a:t>The rate of translation of reductase mRNA</a:t>
            </a:r>
            <a:r>
              <a:rPr lang="en-US" sz="2200">
                <a:latin typeface="Comic Sans MS" pitchFamily="66" charset="0"/>
              </a:rPr>
              <a:t> is inhibited by </a:t>
            </a:r>
            <a:r>
              <a:rPr lang="en-US" sz="2200" i="1">
                <a:solidFill>
                  <a:schemeClr val="accent2"/>
                </a:solidFill>
                <a:latin typeface="Comic Sans MS" pitchFamily="66" charset="0"/>
              </a:rPr>
              <a:t>cholesterol</a:t>
            </a:r>
          </a:p>
          <a:p>
            <a:pPr marL="457200" indent="-457200">
              <a:spcBef>
                <a:spcPct val="50000"/>
              </a:spcBef>
              <a:buFontTx/>
              <a:buAutoNum type="arabicPeriod" startAt="2"/>
            </a:pPr>
            <a:r>
              <a:rPr lang="en-US" sz="2200" b="1">
                <a:solidFill>
                  <a:schemeClr val="accent2"/>
                </a:solidFill>
                <a:latin typeface="Comic Sans MS" pitchFamily="66" charset="0"/>
              </a:rPr>
              <a:t>The degradation of the reductase</a:t>
            </a:r>
            <a:r>
              <a:rPr lang="en-US" sz="2200" i="1">
                <a:solidFill>
                  <a:schemeClr val="accent2"/>
                </a:solidFill>
                <a:latin typeface="Comic Sans MS" pitchFamily="66" charset="0"/>
              </a:rPr>
              <a:t> </a:t>
            </a:r>
            <a:r>
              <a:rPr lang="en-US" sz="2200">
                <a:latin typeface="Comic Sans MS" pitchFamily="66" charset="0"/>
              </a:rPr>
              <a:t>is controlled</a:t>
            </a:r>
            <a:r>
              <a:rPr lang="en-US" sz="2200" i="1">
                <a:solidFill>
                  <a:schemeClr val="accent2"/>
                </a:solidFill>
                <a:latin typeface="Comic Sans MS" pitchFamily="66" charset="0"/>
              </a:rPr>
              <a:t>. </a:t>
            </a:r>
          </a:p>
          <a:p>
            <a:pPr marL="457200" indent="-457200">
              <a:spcBef>
                <a:spcPct val="50000"/>
              </a:spcBef>
            </a:pPr>
            <a:r>
              <a:rPr lang="en-US" sz="2200">
                <a:latin typeface="Comic Sans MS" pitchFamily="66" charset="0"/>
              </a:rPr>
              <a:t>The increase of cholesterol concentration makes  the enzyme more susceptible to proteolysis.</a:t>
            </a:r>
            <a:r>
              <a:rPr lang="en-US" sz="2200" i="1">
                <a:solidFill>
                  <a:schemeClr val="accent2"/>
                </a:solidFill>
                <a:latin typeface="Comic Sans MS" pitchFamily="66" charset="0"/>
              </a:rPr>
              <a:t> </a:t>
            </a:r>
          </a:p>
          <a:p>
            <a:pPr marL="457200" indent="-457200">
              <a:spcBef>
                <a:spcPct val="50000"/>
              </a:spcBef>
            </a:pPr>
            <a:r>
              <a:rPr lang="en-US" sz="2200" b="1">
                <a:solidFill>
                  <a:schemeClr val="accent2"/>
                </a:solidFill>
                <a:latin typeface="Comic Sans MS" pitchFamily="66" charset="0"/>
              </a:rPr>
              <a:t>4. Phosphorylation decreases the activity of the reductase</a:t>
            </a:r>
            <a:r>
              <a:rPr lang="en-US" sz="2200" i="1">
                <a:solidFill>
                  <a:schemeClr val="accent2"/>
                </a:solidFill>
                <a:latin typeface="Comic Sans MS" pitchFamily="66" charset="0"/>
              </a:rPr>
              <a:t>. </a:t>
            </a:r>
          </a:p>
          <a:p>
            <a:pPr marL="457200" indent="-457200">
              <a:spcBef>
                <a:spcPct val="50000"/>
              </a:spcBef>
            </a:pPr>
            <a:r>
              <a:rPr lang="en-US" sz="2200">
                <a:latin typeface="Comic Sans MS" pitchFamily="66" charset="0"/>
              </a:rPr>
              <a:t>Enzyme is switched off by an AMP-activated protein kinase. Thus, cholesterol synthesis ceases when the ATP level is low.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76200"/>
            <a:ext cx="8915400" cy="533400"/>
          </a:xfrm>
        </p:spPr>
        <p:txBody>
          <a:bodyPr>
            <a:normAutofit fontScale="90000"/>
          </a:bodyPr>
          <a:lstStyle/>
          <a:p>
            <a:r>
              <a:rPr lang="en-US" altLang="en-US" sz="3200" b="1" smtClean="0">
                <a:solidFill>
                  <a:srgbClr val="FF0000"/>
                </a:solidFill>
                <a:latin typeface="Comic Sans MS" pitchFamily="66" charset="0"/>
              </a:rPr>
              <a:t>Products of Cholesterol Metabolism</a:t>
            </a:r>
          </a:p>
        </p:txBody>
      </p:sp>
      <p:pic>
        <p:nvPicPr>
          <p:cNvPr id="21507" name="Picture 7"/>
          <p:cNvPicPr>
            <a:picLocks noGrp="1" noChangeAspect="1" noChangeArrowheads="1"/>
          </p:cNvPicPr>
          <p:nvPr>
            <p:ph idx="1"/>
          </p:nvPr>
        </p:nvPicPr>
        <p:blipFill>
          <a:blip r:embed="rId3" cstate="print"/>
          <a:srcRect/>
          <a:stretch>
            <a:fillRect/>
          </a:stretch>
        </p:blipFill>
        <p:spPr>
          <a:xfrm>
            <a:off x="0" y="762000"/>
            <a:ext cx="9144000" cy="60960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Cytochrome P450 Enzymes in Cholesterol Metabolism</a:t>
            </a:r>
            <a:endParaRPr lang="en-US" dirty="0"/>
          </a:p>
        </p:txBody>
      </p:sp>
      <p:sp>
        <p:nvSpPr>
          <p:cNvPr id="7" name="Content Placeholder 6"/>
          <p:cNvSpPr>
            <a:spLocks noGrp="1"/>
          </p:cNvSpPr>
          <p:nvPr>
            <p:ph idx="1"/>
          </p:nvPr>
        </p:nvSpPr>
        <p:spPr/>
        <p:txBody>
          <a:bodyPr/>
          <a:lstStyle/>
          <a:p>
            <a:r>
              <a:rPr lang="en-US" dirty="0" smtClean="0"/>
              <a:t>P450 enzymes is CYP</a:t>
            </a:r>
          </a:p>
          <a:p>
            <a:r>
              <a:rPr lang="en-US" dirty="0" smtClean="0"/>
              <a:t>Among 57 CYP enzymes – eight involved in cholesterol biosynthesis and metabolism, </a:t>
            </a:r>
            <a:r>
              <a:rPr lang="en-US" dirty="0" err="1" smtClean="0"/>
              <a:t>includeing</a:t>
            </a:r>
            <a:r>
              <a:rPr lang="en-US" dirty="0" smtClean="0"/>
              <a:t> conversion of cholesterol to bile acids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6248400"/>
          </a:xfrm>
        </p:spPr>
        <p:txBody>
          <a:bodyPr>
            <a:normAutofit lnSpcReduction="10000"/>
          </a:bodyPr>
          <a:lstStyle/>
          <a:p>
            <a:pPr>
              <a:buNone/>
            </a:pPr>
            <a:r>
              <a:rPr lang="en-US" dirty="0" err="1" smtClean="0">
                <a:solidFill>
                  <a:srgbClr val="FF0000"/>
                </a:solidFill>
              </a:rPr>
              <a:t>Dolichol</a:t>
            </a:r>
            <a:r>
              <a:rPr lang="en-US" dirty="0" smtClean="0">
                <a:solidFill>
                  <a:srgbClr val="FF0000"/>
                </a:solidFill>
              </a:rPr>
              <a:t> Phosphate Synthesis</a:t>
            </a:r>
          </a:p>
          <a:p>
            <a:r>
              <a:rPr lang="en-US" dirty="0" err="1" smtClean="0"/>
              <a:t>polyisoprenoid</a:t>
            </a:r>
            <a:r>
              <a:rPr lang="en-US" dirty="0" smtClean="0"/>
              <a:t> compound</a:t>
            </a:r>
          </a:p>
          <a:p>
            <a:r>
              <a:rPr lang="en-US" dirty="0" smtClean="0"/>
              <a:t>serve as the foundation for the lipid-linked oligosaccharide, LLO</a:t>
            </a:r>
          </a:p>
          <a:p>
            <a:r>
              <a:rPr lang="en-US" dirty="0" smtClean="0"/>
              <a:t>required for the attachment of carbohydrate to </a:t>
            </a:r>
            <a:r>
              <a:rPr lang="en-US" dirty="0" err="1" smtClean="0"/>
              <a:t>asparagine</a:t>
            </a:r>
            <a:r>
              <a:rPr lang="en-US" dirty="0" smtClean="0"/>
              <a:t> residues in N-linked glycoproteins</a:t>
            </a:r>
          </a:p>
          <a:p>
            <a:r>
              <a:rPr lang="en-US" dirty="0" smtClean="0"/>
              <a:t>phosphate donor for </a:t>
            </a:r>
            <a:r>
              <a:rPr lang="en-US" dirty="0" err="1" smtClean="0"/>
              <a:t>dolichol</a:t>
            </a:r>
            <a:r>
              <a:rPr lang="en-US" dirty="0" smtClean="0"/>
              <a:t> </a:t>
            </a:r>
            <a:r>
              <a:rPr lang="en-US" dirty="0" err="1" smtClean="0"/>
              <a:t>kinase</a:t>
            </a:r>
            <a:r>
              <a:rPr lang="en-US" dirty="0" smtClean="0"/>
              <a:t> is CTP and not ATP</a:t>
            </a:r>
          </a:p>
          <a:p>
            <a:pPr>
              <a:buNone/>
            </a:pPr>
            <a:endParaRPr lang="en-US" dirty="0" smtClean="0">
              <a:solidFill>
                <a:srgbClr val="FF0000"/>
              </a:solidFill>
            </a:endParaRPr>
          </a:p>
          <a:p>
            <a:pPr>
              <a:buNone/>
            </a:pPr>
            <a:r>
              <a:rPr lang="en-US" dirty="0" smtClean="0">
                <a:solidFill>
                  <a:srgbClr val="FF0000"/>
                </a:solidFill>
              </a:rPr>
              <a:t>Coenzyme Q (</a:t>
            </a:r>
            <a:r>
              <a:rPr lang="en-US" dirty="0" err="1" smtClean="0">
                <a:solidFill>
                  <a:srgbClr val="FF0000"/>
                </a:solidFill>
              </a:rPr>
              <a:t>Ubiquinone</a:t>
            </a:r>
            <a:r>
              <a:rPr lang="en-US" dirty="0" smtClean="0">
                <a:solidFill>
                  <a:srgbClr val="FF0000"/>
                </a:solidFill>
              </a:rPr>
              <a:t>) Synthesis</a:t>
            </a:r>
          </a:p>
          <a:p>
            <a:r>
              <a:rPr lang="en-US" dirty="0" smtClean="0"/>
              <a:t>composed of a </a:t>
            </a:r>
            <a:r>
              <a:rPr lang="en-US" dirty="0" err="1" smtClean="0"/>
              <a:t>benzoquinone</a:t>
            </a:r>
            <a:r>
              <a:rPr lang="en-US" dirty="0" smtClean="0"/>
              <a:t> ring conjugated to a </a:t>
            </a:r>
            <a:r>
              <a:rPr lang="en-US" dirty="0" err="1" smtClean="0"/>
              <a:t>polyisoprenoid</a:t>
            </a:r>
            <a:r>
              <a:rPr lang="en-US" dirty="0" smtClean="0"/>
              <a:t> tail</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dirty="0">
                <a:solidFill>
                  <a:srgbClr val="7030A0"/>
                </a:solidFill>
              </a:rPr>
              <a:t>Treatment of </a:t>
            </a:r>
            <a:r>
              <a:rPr lang="en-US" dirty="0" smtClean="0">
                <a:solidFill>
                  <a:srgbClr val="7030A0"/>
                </a:solidFill>
              </a:rPr>
              <a:t>Hypercholesterolemia</a:t>
            </a:r>
            <a:endParaRPr lang="en-US" dirty="0">
              <a:solidFill>
                <a:srgbClr val="7030A0"/>
              </a:solidFill>
            </a:endParaRPr>
          </a:p>
        </p:txBody>
      </p:sp>
      <p:sp>
        <p:nvSpPr>
          <p:cNvPr id="3" name="Content Placeholder 2"/>
          <p:cNvSpPr>
            <a:spLocks noGrp="1"/>
          </p:cNvSpPr>
          <p:nvPr>
            <p:ph idx="1"/>
          </p:nvPr>
        </p:nvSpPr>
        <p:spPr>
          <a:xfrm>
            <a:off x="457200" y="1066800"/>
            <a:ext cx="8229600" cy="5486400"/>
          </a:xfrm>
        </p:spPr>
        <p:txBody>
          <a:bodyPr>
            <a:normAutofit fontScale="77500" lnSpcReduction="20000"/>
          </a:bodyPr>
          <a:lstStyle/>
          <a:p>
            <a:r>
              <a:rPr lang="en-US" dirty="0" err="1">
                <a:solidFill>
                  <a:srgbClr val="FF0000"/>
                </a:solidFill>
              </a:rPr>
              <a:t>Alirocumab</a:t>
            </a:r>
            <a:r>
              <a:rPr lang="en-US" dirty="0">
                <a:solidFill>
                  <a:srgbClr val="FF0000"/>
                </a:solidFill>
              </a:rPr>
              <a:t>, </a:t>
            </a:r>
            <a:r>
              <a:rPr lang="en-US" dirty="0" err="1">
                <a:solidFill>
                  <a:srgbClr val="FF0000"/>
                </a:solidFill>
              </a:rPr>
              <a:t>Evolcumab</a:t>
            </a:r>
            <a:r>
              <a:rPr lang="en-US" dirty="0"/>
              <a:t>- </a:t>
            </a:r>
            <a:r>
              <a:rPr lang="en-US" dirty="0" err="1" smtClean="0"/>
              <a:t>injectible</a:t>
            </a:r>
            <a:r>
              <a:rPr lang="en-US" dirty="0" smtClean="0"/>
              <a:t> </a:t>
            </a:r>
            <a:r>
              <a:rPr lang="en-US" dirty="0"/>
              <a:t>antibodies that block the function of </a:t>
            </a:r>
            <a:r>
              <a:rPr lang="en-US" dirty="0" err="1"/>
              <a:t>proprotein</a:t>
            </a:r>
            <a:r>
              <a:rPr lang="en-US" dirty="0"/>
              <a:t> </a:t>
            </a:r>
            <a:r>
              <a:rPr lang="en-US" dirty="0" err="1"/>
              <a:t>convertase</a:t>
            </a:r>
            <a:r>
              <a:rPr lang="en-US" dirty="0"/>
              <a:t> </a:t>
            </a:r>
            <a:r>
              <a:rPr lang="en-US" dirty="0" err="1"/>
              <a:t>subtilisin</a:t>
            </a:r>
            <a:r>
              <a:rPr lang="en-US" dirty="0"/>
              <a:t>/</a:t>
            </a:r>
            <a:r>
              <a:rPr lang="en-US" dirty="0" err="1"/>
              <a:t>kexin</a:t>
            </a:r>
            <a:r>
              <a:rPr lang="en-US" dirty="0"/>
              <a:t> type 9, </a:t>
            </a:r>
            <a:r>
              <a:rPr lang="en-US" dirty="0" smtClean="0"/>
              <a:t>PCSK9</a:t>
            </a:r>
          </a:p>
          <a:p>
            <a:endParaRPr lang="en-US" dirty="0" smtClean="0"/>
          </a:p>
          <a:p>
            <a:r>
              <a:rPr lang="en-US" dirty="0" err="1">
                <a:solidFill>
                  <a:srgbClr val="FF0000"/>
                </a:solidFill>
              </a:rPr>
              <a:t>Atorvastatin</a:t>
            </a:r>
            <a:r>
              <a:rPr lang="en-US" dirty="0">
                <a:solidFill>
                  <a:srgbClr val="FF0000"/>
                </a:solidFill>
              </a:rPr>
              <a:t>, </a:t>
            </a:r>
            <a:r>
              <a:rPr lang="en-US" dirty="0" err="1">
                <a:solidFill>
                  <a:srgbClr val="FF0000"/>
                </a:solidFill>
              </a:rPr>
              <a:t>Simvastatin</a:t>
            </a:r>
            <a:r>
              <a:rPr lang="en-US" dirty="0">
                <a:solidFill>
                  <a:srgbClr val="FF0000"/>
                </a:solidFill>
              </a:rPr>
              <a:t>, </a:t>
            </a:r>
            <a:r>
              <a:rPr lang="en-US" dirty="0" err="1">
                <a:solidFill>
                  <a:srgbClr val="FF0000"/>
                </a:solidFill>
              </a:rPr>
              <a:t>Lovastatin</a:t>
            </a:r>
            <a:r>
              <a:rPr lang="en-US" dirty="0">
                <a:solidFill>
                  <a:srgbClr val="FF0000"/>
                </a:solidFill>
              </a:rPr>
              <a:t> </a:t>
            </a:r>
            <a:r>
              <a:rPr lang="en-US" dirty="0"/>
              <a:t>- These drugs are </a:t>
            </a:r>
            <a:r>
              <a:rPr lang="en-US" dirty="0" smtClean="0"/>
              <a:t>HMGR </a:t>
            </a:r>
            <a:r>
              <a:rPr lang="en-US" dirty="0"/>
              <a:t>inhibitors and are members of the family of drugs referred to as the </a:t>
            </a:r>
            <a:r>
              <a:rPr lang="en-US" dirty="0" err="1" smtClean="0"/>
              <a:t>statins</a:t>
            </a:r>
            <a:endParaRPr lang="en-US" dirty="0" smtClean="0"/>
          </a:p>
          <a:p>
            <a:endParaRPr lang="en-US" dirty="0" smtClean="0"/>
          </a:p>
          <a:p>
            <a:r>
              <a:rPr lang="en-US" dirty="0" err="1">
                <a:solidFill>
                  <a:srgbClr val="FF0000"/>
                </a:solidFill>
              </a:rPr>
              <a:t>Gemfibrozil</a:t>
            </a:r>
            <a:r>
              <a:rPr lang="en-US" dirty="0">
                <a:solidFill>
                  <a:srgbClr val="FF0000"/>
                </a:solidFill>
              </a:rPr>
              <a:t>, </a:t>
            </a:r>
            <a:r>
              <a:rPr lang="en-US" dirty="0" err="1">
                <a:solidFill>
                  <a:srgbClr val="FF0000"/>
                </a:solidFill>
              </a:rPr>
              <a:t>Fenofibrate</a:t>
            </a:r>
            <a:r>
              <a:rPr lang="en-US" dirty="0">
                <a:solidFill>
                  <a:srgbClr val="FF0000"/>
                </a:solidFill>
              </a:rPr>
              <a:t> </a:t>
            </a:r>
            <a:r>
              <a:rPr lang="en-US" dirty="0"/>
              <a:t>- </a:t>
            </a:r>
            <a:r>
              <a:rPr lang="en-US" dirty="0" smtClean="0"/>
              <a:t>via </a:t>
            </a:r>
            <a:r>
              <a:rPr lang="en-US" dirty="0"/>
              <a:t>the activation of </a:t>
            </a:r>
            <a:r>
              <a:rPr lang="en-US" dirty="0" err="1"/>
              <a:t>peroxisome</a:t>
            </a:r>
            <a:r>
              <a:rPr lang="en-US" dirty="0"/>
              <a:t> </a:t>
            </a:r>
            <a:r>
              <a:rPr lang="en-US" dirty="0" smtClean="0"/>
              <a:t>proliferation</a:t>
            </a:r>
          </a:p>
          <a:p>
            <a:endParaRPr lang="en-US" dirty="0" smtClean="0"/>
          </a:p>
          <a:p>
            <a:r>
              <a:rPr lang="en-US" dirty="0" err="1">
                <a:solidFill>
                  <a:srgbClr val="FF0000"/>
                </a:solidFill>
              </a:rPr>
              <a:t>Cholestyramine</a:t>
            </a:r>
            <a:r>
              <a:rPr lang="en-US" dirty="0">
                <a:solidFill>
                  <a:srgbClr val="FF0000"/>
                </a:solidFill>
              </a:rPr>
              <a:t> or </a:t>
            </a:r>
            <a:r>
              <a:rPr lang="en-US" dirty="0" err="1">
                <a:solidFill>
                  <a:srgbClr val="FF0000"/>
                </a:solidFill>
              </a:rPr>
              <a:t>colestipol</a:t>
            </a:r>
            <a:r>
              <a:rPr lang="en-US" dirty="0">
                <a:solidFill>
                  <a:srgbClr val="FF0000"/>
                </a:solidFill>
              </a:rPr>
              <a:t> </a:t>
            </a:r>
            <a:r>
              <a:rPr lang="en-US" dirty="0"/>
              <a:t>(resins): </a:t>
            </a:r>
            <a:r>
              <a:rPr lang="en-US" dirty="0" err="1" smtClean="0"/>
              <a:t>nonabsorbable</a:t>
            </a:r>
            <a:r>
              <a:rPr lang="en-US" dirty="0" smtClean="0"/>
              <a:t> </a:t>
            </a:r>
            <a:r>
              <a:rPr lang="en-US" dirty="0"/>
              <a:t>resins that bind bile </a:t>
            </a:r>
            <a:r>
              <a:rPr lang="en-US" dirty="0" smtClean="0"/>
              <a:t>acids and leads to its excretion rather absorption. </a:t>
            </a:r>
            <a:r>
              <a:rPr lang="en-US" dirty="0"/>
              <a:t>The </a:t>
            </a:r>
            <a:r>
              <a:rPr lang="en-US" dirty="0" smtClean="0"/>
              <a:t>decrease of </a:t>
            </a:r>
            <a:r>
              <a:rPr lang="en-US" dirty="0"/>
              <a:t>bile acids releases a feedback inhibitory mechanism </a:t>
            </a:r>
            <a:r>
              <a:rPr lang="en-US" dirty="0" smtClean="0"/>
              <a:t>and inhibiting </a:t>
            </a:r>
            <a:r>
              <a:rPr lang="en-US" dirty="0"/>
              <a:t>bile acid synthesis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486400"/>
          </a:xfrm>
        </p:spPr>
        <p:txBody>
          <a:bodyPr>
            <a:normAutofit fontScale="92500" lnSpcReduction="10000"/>
          </a:bodyPr>
          <a:lstStyle/>
          <a:p>
            <a:r>
              <a:rPr lang="en-US" dirty="0"/>
              <a:t>The </a:t>
            </a:r>
            <a:r>
              <a:rPr lang="en-US" dirty="0" err="1"/>
              <a:t>pleiotropic</a:t>
            </a:r>
            <a:r>
              <a:rPr lang="en-US" dirty="0"/>
              <a:t> effects of </a:t>
            </a:r>
            <a:r>
              <a:rPr lang="en-US" dirty="0" err="1"/>
              <a:t>statins</a:t>
            </a:r>
            <a:r>
              <a:rPr lang="en-US" dirty="0"/>
              <a:t> are mediated by inhibition of protein </a:t>
            </a:r>
            <a:r>
              <a:rPr lang="en-US" dirty="0" err="1"/>
              <a:t>isoprenylation</a:t>
            </a:r>
            <a:r>
              <a:rPr lang="en-US" dirty="0"/>
              <a:t>, altering several signal transduction molecules </a:t>
            </a:r>
            <a:endParaRPr lang="en-US" dirty="0" smtClean="0"/>
          </a:p>
          <a:p>
            <a:r>
              <a:rPr lang="en-US" dirty="0" err="1"/>
              <a:t>statins</a:t>
            </a:r>
            <a:r>
              <a:rPr lang="en-US" dirty="0"/>
              <a:t> also prevent the synthesis of other important </a:t>
            </a:r>
            <a:r>
              <a:rPr lang="en-US" dirty="0" err="1"/>
              <a:t>isoprenoid</a:t>
            </a:r>
            <a:r>
              <a:rPr lang="en-US" dirty="0"/>
              <a:t> intermediates </a:t>
            </a:r>
            <a:endParaRPr lang="en-US" dirty="0" smtClean="0"/>
          </a:p>
          <a:p>
            <a:r>
              <a:rPr lang="en-US" dirty="0"/>
              <a:t>These </a:t>
            </a:r>
            <a:r>
              <a:rPr lang="en-US" dirty="0" err="1"/>
              <a:t>isoprenoid</a:t>
            </a:r>
            <a:r>
              <a:rPr lang="en-US" dirty="0"/>
              <a:t> intermediates serve as important lipid attachments for a variety of </a:t>
            </a:r>
            <a:r>
              <a:rPr lang="en-US" dirty="0" smtClean="0"/>
              <a:t>proteins</a:t>
            </a:r>
          </a:p>
          <a:p>
            <a:r>
              <a:rPr lang="en-US" dirty="0">
                <a:solidFill>
                  <a:srgbClr val="FF0000"/>
                </a:solidFill>
              </a:rPr>
              <a:t>Rho proteins </a:t>
            </a:r>
            <a:r>
              <a:rPr lang="en-US" dirty="0" smtClean="0"/>
              <a:t>--</a:t>
            </a:r>
            <a:r>
              <a:rPr lang="en-US" dirty="0" err="1" smtClean="0"/>
              <a:t>proinflammatory</a:t>
            </a:r>
            <a:r>
              <a:rPr lang="en-US" dirty="0" smtClean="0"/>
              <a:t> cytokines</a:t>
            </a:r>
          </a:p>
          <a:p>
            <a:r>
              <a:rPr lang="en-US" dirty="0" err="1" smtClean="0">
                <a:solidFill>
                  <a:srgbClr val="FF0000"/>
                </a:solidFill>
              </a:rPr>
              <a:t>Ras</a:t>
            </a:r>
            <a:r>
              <a:rPr lang="en-US" dirty="0" smtClean="0">
                <a:solidFill>
                  <a:srgbClr val="FF0000"/>
                </a:solidFill>
              </a:rPr>
              <a:t> </a:t>
            </a:r>
            <a:r>
              <a:rPr lang="en-US" dirty="0">
                <a:solidFill>
                  <a:srgbClr val="FF0000"/>
                </a:solidFill>
              </a:rPr>
              <a:t>proteins </a:t>
            </a:r>
            <a:r>
              <a:rPr lang="en-US" dirty="0" smtClean="0"/>
              <a:t>--in </a:t>
            </a:r>
            <a:r>
              <a:rPr lang="en-US" dirty="0"/>
              <a:t>cell proliferation, apoptosis, and cell </a:t>
            </a:r>
            <a:r>
              <a:rPr lang="en-US" dirty="0" smtClean="0"/>
              <a:t>adhesion</a:t>
            </a:r>
          </a:p>
          <a:p>
            <a:r>
              <a:rPr lang="en-US" dirty="0" err="1"/>
              <a:t>statins</a:t>
            </a:r>
            <a:r>
              <a:rPr lang="en-US" dirty="0"/>
              <a:t> renders them inactive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p:cNvSpPr>
          <p:nvPr>
            <p:ph type="title"/>
          </p:nvPr>
        </p:nvSpPr>
        <p:spPr>
          <a:xfrm>
            <a:off x="762000" y="152400"/>
            <a:ext cx="2971800" cy="1371600"/>
          </a:xfrm>
        </p:spPr>
        <p:txBody>
          <a:bodyPr>
            <a:normAutofit fontScale="90000"/>
          </a:bodyPr>
          <a:lstStyle/>
          <a:p>
            <a:pPr eaLnBrk="1" hangingPunct="1"/>
            <a:r>
              <a:rPr lang="en-US" altLang="en-US" smtClean="0">
                <a:solidFill>
                  <a:srgbClr val="2FB0DC"/>
                </a:solidFill>
              </a:rPr>
              <a:t>Synthesis of Eicosanoids</a:t>
            </a:r>
          </a:p>
        </p:txBody>
      </p:sp>
      <p:sp>
        <p:nvSpPr>
          <p:cNvPr id="337923" name="Rectangle 6"/>
          <p:cNvSpPr>
            <a:spLocks noChangeArrowheads="1"/>
          </p:cNvSpPr>
          <p:nvPr/>
        </p:nvSpPr>
        <p:spPr bwMode="auto">
          <a:xfrm>
            <a:off x="0" y="1752600"/>
            <a:ext cx="4419600" cy="2743200"/>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en-US" sz="2800">
                <a:ea typeface="MS PGothic" pitchFamily="34" charset="-128"/>
              </a:rPr>
              <a:t>Cyclooxygenase is a target for many </a:t>
            </a:r>
            <a:r>
              <a:rPr lang="en-US" altLang="en-US" sz="2800">
                <a:solidFill>
                  <a:srgbClr val="3333FF"/>
                </a:solidFill>
                <a:ea typeface="MS PGothic" pitchFamily="34" charset="-128"/>
              </a:rPr>
              <a:t>anti-inflammatory drugs</a:t>
            </a:r>
          </a:p>
          <a:p>
            <a:pPr marL="342900" indent="-342900" eaLnBrk="1" hangingPunct="1">
              <a:spcBef>
                <a:spcPct val="20000"/>
              </a:spcBef>
              <a:buFontTx/>
              <a:buChar char="•"/>
            </a:pPr>
            <a:endParaRPr lang="en-US" altLang="en-US" sz="2800" baseline="-25000">
              <a:solidFill>
                <a:srgbClr val="3333FF"/>
              </a:solidFill>
              <a:ea typeface="MS PGothic" pitchFamily="34" charset="-128"/>
            </a:endParaRPr>
          </a:p>
        </p:txBody>
      </p:sp>
      <p:pic>
        <p:nvPicPr>
          <p:cNvPr id="337924" name="Picture 2" descr="figure 21-15a"/>
          <p:cNvPicPr>
            <a:picLocks noChangeAspect="1" noChangeArrowheads="1"/>
          </p:cNvPicPr>
          <p:nvPr/>
        </p:nvPicPr>
        <p:blipFill>
          <a:blip r:embed="rId3" cstate="print"/>
          <a:srcRect/>
          <a:stretch>
            <a:fillRect/>
          </a:stretch>
        </p:blipFill>
        <p:spPr bwMode="auto">
          <a:xfrm>
            <a:off x="4114800" y="325438"/>
            <a:ext cx="4473575" cy="653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609600" y="381000"/>
            <a:ext cx="7772400" cy="609600"/>
          </a:xfrm>
          <a:prstGeom prst="rect">
            <a:avLst/>
          </a:prstGeom>
          <a:noFill/>
          <a:ln w="9525">
            <a:noFill/>
            <a:miter lim="800000"/>
            <a:headEnd/>
            <a:tailEnd/>
          </a:ln>
        </p:spPr>
        <p:txBody>
          <a:bodyPr anchor="ctr"/>
          <a:lstStyle/>
          <a:p>
            <a:pPr algn="ctr"/>
            <a:r>
              <a:rPr lang="en-US" altLang="en-US" sz="3200" b="1">
                <a:solidFill>
                  <a:srgbClr val="FF0000"/>
                </a:solidFill>
                <a:latin typeface="Comic Sans MS" pitchFamily="66" charset="0"/>
              </a:rPr>
              <a:t>Functions of Cholesterol</a:t>
            </a:r>
            <a:r>
              <a:rPr lang="en-US" altLang="en-US" sz="2100">
                <a:solidFill>
                  <a:srgbClr val="FF0000"/>
                </a:solidFill>
                <a:latin typeface="Comic Sans MS" pitchFamily="66" charset="0"/>
              </a:rPr>
              <a:t> </a:t>
            </a:r>
          </a:p>
        </p:txBody>
      </p:sp>
      <p:sp>
        <p:nvSpPr>
          <p:cNvPr id="4099" name="Rectangle 5"/>
          <p:cNvSpPr>
            <a:spLocks noChangeArrowheads="1"/>
          </p:cNvSpPr>
          <p:nvPr/>
        </p:nvSpPr>
        <p:spPr bwMode="auto">
          <a:xfrm>
            <a:off x="228600" y="1431925"/>
            <a:ext cx="5943600" cy="5016758"/>
          </a:xfrm>
          <a:prstGeom prst="rect">
            <a:avLst/>
          </a:prstGeom>
          <a:noFill/>
          <a:ln w="9525">
            <a:noFill/>
            <a:miter lim="800000"/>
            <a:headEnd/>
            <a:tailEnd/>
          </a:ln>
        </p:spPr>
        <p:txBody>
          <a:bodyPr wrap="square">
            <a:spAutoFit/>
          </a:bodyPr>
          <a:lstStyle/>
          <a:p>
            <a:pPr>
              <a:spcBef>
                <a:spcPct val="50000"/>
              </a:spcBef>
              <a:buFontTx/>
              <a:buChar char="•"/>
            </a:pPr>
            <a:r>
              <a:rPr lang="en-US" altLang="en-US" sz="2000" dirty="0">
                <a:latin typeface="Comic Sans MS" pitchFamily="66" charset="0"/>
              </a:rPr>
              <a:t> a precursor of</a:t>
            </a:r>
            <a:r>
              <a:rPr lang="en-US" altLang="en-US" sz="2000" dirty="0">
                <a:solidFill>
                  <a:schemeClr val="accent2"/>
                </a:solidFill>
                <a:latin typeface="Comic Sans MS" pitchFamily="66" charset="0"/>
              </a:rPr>
              <a:t> steroid hormones</a:t>
            </a:r>
            <a:r>
              <a:rPr lang="en-US" altLang="en-US" sz="2000" dirty="0">
                <a:latin typeface="Comic Sans MS" pitchFamily="66" charset="0"/>
              </a:rPr>
              <a:t> (progesterone, testosterone, </a:t>
            </a:r>
            <a:r>
              <a:rPr lang="en-US" altLang="en-US" sz="2000" dirty="0" err="1">
                <a:latin typeface="Comic Sans MS" pitchFamily="66" charset="0"/>
              </a:rPr>
              <a:t>estradiol</a:t>
            </a:r>
            <a:r>
              <a:rPr lang="en-US" altLang="en-US" sz="2000" dirty="0">
                <a:latin typeface="Comic Sans MS" pitchFamily="66" charset="0"/>
              </a:rPr>
              <a:t>, cortisol, etc.) </a:t>
            </a:r>
          </a:p>
          <a:p>
            <a:pPr>
              <a:spcBef>
                <a:spcPct val="50000"/>
              </a:spcBef>
              <a:buFontTx/>
              <a:buChar char="•"/>
            </a:pPr>
            <a:r>
              <a:rPr lang="en-US" altLang="en-US" sz="2000" dirty="0">
                <a:latin typeface="Comic Sans MS" pitchFamily="66" charset="0"/>
              </a:rPr>
              <a:t> a precursor of</a:t>
            </a:r>
            <a:r>
              <a:rPr lang="en-US" altLang="en-US" sz="2000" dirty="0">
                <a:solidFill>
                  <a:schemeClr val="accent2"/>
                </a:solidFill>
                <a:latin typeface="Comic Sans MS" pitchFamily="66" charset="0"/>
              </a:rPr>
              <a:t> bile acids</a:t>
            </a:r>
            <a:r>
              <a:rPr lang="en-US" altLang="en-US" sz="2000" dirty="0">
                <a:latin typeface="Comic Sans MS" pitchFamily="66" charset="0"/>
              </a:rPr>
              <a:t> </a:t>
            </a:r>
          </a:p>
          <a:p>
            <a:pPr>
              <a:spcBef>
                <a:spcPct val="50000"/>
              </a:spcBef>
              <a:buFontTx/>
              <a:buChar char="•"/>
            </a:pPr>
            <a:r>
              <a:rPr lang="en-US" altLang="en-US" sz="2000" dirty="0">
                <a:latin typeface="Comic Sans MS" pitchFamily="66" charset="0"/>
              </a:rPr>
              <a:t> a precursor of </a:t>
            </a:r>
            <a:r>
              <a:rPr lang="en-US" altLang="en-US" sz="2000" dirty="0">
                <a:solidFill>
                  <a:schemeClr val="accent2"/>
                </a:solidFill>
                <a:latin typeface="Comic Sans MS" pitchFamily="66" charset="0"/>
              </a:rPr>
              <a:t>vitamin </a:t>
            </a:r>
            <a:r>
              <a:rPr lang="en-US" altLang="en-US" sz="2000" dirty="0" smtClean="0">
                <a:solidFill>
                  <a:schemeClr val="accent2"/>
                </a:solidFill>
                <a:latin typeface="Comic Sans MS" pitchFamily="66" charset="0"/>
              </a:rPr>
              <a:t>D</a:t>
            </a:r>
          </a:p>
          <a:p>
            <a:pPr>
              <a:buFontTx/>
              <a:buChar char="•"/>
            </a:pPr>
            <a:endParaRPr lang="en-US" altLang="en-US" sz="2000" dirty="0" smtClean="0">
              <a:latin typeface="Comic Sans MS" pitchFamily="66" charset="0"/>
            </a:endParaRPr>
          </a:p>
          <a:p>
            <a:pPr>
              <a:buFontTx/>
              <a:buChar char="•"/>
            </a:pPr>
            <a:r>
              <a:rPr lang="en-US" altLang="en-US" sz="2000" dirty="0" smtClean="0">
                <a:latin typeface="Comic Sans MS" pitchFamily="66" charset="0"/>
              </a:rPr>
              <a:t> important component of many mammalian </a:t>
            </a:r>
            <a:r>
              <a:rPr lang="en-US" altLang="en-US" sz="2000" dirty="0" smtClean="0">
                <a:solidFill>
                  <a:schemeClr val="accent2"/>
                </a:solidFill>
                <a:latin typeface="Comic Sans MS" pitchFamily="66" charset="0"/>
              </a:rPr>
              <a:t>membranes</a:t>
            </a:r>
            <a:r>
              <a:rPr lang="en-US" altLang="en-US" sz="2000" dirty="0" smtClean="0">
                <a:latin typeface="Comic Sans MS" pitchFamily="66" charset="0"/>
              </a:rPr>
              <a:t> (modulates the fluidity)</a:t>
            </a:r>
          </a:p>
          <a:p>
            <a:pPr>
              <a:buFontTx/>
              <a:buChar char="•"/>
            </a:pPr>
            <a:endParaRPr lang="en-US" sz="2000" dirty="0" smtClean="0">
              <a:latin typeface="Comic Sans MS" pitchFamily="66" charset="0"/>
            </a:endParaRPr>
          </a:p>
          <a:p>
            <a:pPr>
              <a:buFontTx/>
              <a:buChar char="•"/>
            </a:pPr>
            <a:r>
              <a:rPr lang="en-US" sz="2000" dirty="0" smtClean="0">
                <a:latin typeface="Comic Sans MS" pitchFamily="66" charset="0"/>
              </a:rPr>
              <a:t>all cells express the enzymes of cholesterol biosynthesis</a:t>
            </a:r>
          </a:p>
          <a:p>
            <a:pPr>
              <a:buFontTx/>
              <a:buChar char="•"/>
            </a:pPr>
            <a:endParaRPr lang="en-US" sz="2000" dirty="0" smtClean="0">
              <a:latin typeface="Comic Sans MS" pitchFamily="66" charset="0"/>
            </a:endParaRPr>
          </a:p>
          <a:p>
            <a:pPr>
              <a:buFontTx/>
              <a:buChar char="•"/>
            </a:pPr>
            <a:r>
              <a:rPr lang="en-US" sz="2000" dirty="0" smtClean="0">
                <a:latin typeface="Comic Sans MS" pitchFamily="66" charset="0"/>
              </a:rPr>
              <a:t>synthesis and utilization is tightly regulated in order to prevent over-accumulation and abnormal deposition </a:t>
            </a:r>
          </a:p>
        </p:txBody>
      </p:sp>
      <p:pic>
        <p:nvPicPr>
          <p:cNvPr id="4100" name="Picture 6"/>
          <p:cNvPicPr>
            <a:picLocks noChangeAspect="1" noChangeArrowheads="1"/>
          </p:cNvPicPr>
          <p:nvPr/>
        </p:nvPicPr>
        <p:blipFill>
          <a:blip r:embed="rId3" cstate="print">
            <a:lum contrast="18000"/>
          </a:blip>
          <a:srcRect l="3226" t="73334" r="3226"/>
          <a:stretch>
            <a:fillRect/>
          </a:stretch>
        </p:blipFill>
        <p:spPr bwMode="auto">
          <a:xfrm>
            <a:off x="5029200" y="1066800"/>
            <a:ext cx="3624385" cy="2667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70" name="Picture 2" descr="figure 21-16"/>
          <p:cNvPicPr>
            <a:picLocks noChangeAspect="1" noChangeArrowheads="1"/>
          </p:cNvPicPr>
          <p:nvPr/>
        </p:nvPicPr>
        <p:blipFill>
          <a:blip r:embed="rId3" cstate="print"/>
          <a:srcRect/>
          <a:stretch>
            <a:fillRect/>
          </a:stretch>
        </p:blipFill>
        <p:spPr bwMode="auto">
          <a:xfrm>
            <a:off x="304800" y="2116138"/>
            <a:ext cx="8531225" cy="4589462"/>
          </a:xfrm>
          <a:prstGeom prst="rect">
            <a:avLst/>
          </a:prstGeom>
          <a:noFill/>
          <a:ln w="9525">
            <a:noFill/>
            <a:miter lim="800000"/>
            <a:headEnd/>
            <a:tailEnd/>
          </a:ln>
        </p:spPr>
      </p:pic>
      <p:sp>
        <p:nvSpPr>
          <p:cNvPr id="37891" name="Title 2"/>
          <p:cNvSpPr>
            <a:spLocks noGrp="1"/>
          </p:cNvSpPr>
          <p:nvPr>
            <p:ph type="title" idx="4294967295"/>
          </p:nvPr>
        </p:nvSpPr>
        <p:spPr>
          <a:xfrm>
            <a:off x="0" y="274638"/>
            <a:ext cx="8229600" cy="1143000"/>
          </a:xfrm>
        </p:spPr>
        <p:txBody>
          <a:bodyPr rtlCol="0">
            <a:normAutofit fontScale="90000"/>
          </a:bodyPr>
          <a:lstStyle/>
          <a:p>
            <a:pPr eaLnBrk="1" fontAlgn="auto" hangingPunct="1">
              <a:spcAft>
                <a:spcPts val="0"/>
              </a:spcAft>
              <a:defRPr/>
            </a:pPr>
            <a:r>
              <a:rPr lang="en-US" altLang="en-US"/>
              <a:t>The "linear" pathway from arachidonate to leukotrienes.</a:t>
            </a:r>
            <a:br>
              <a:rPr lang="en-US" altLang="en-US"/>
            </a:br>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descr="figure 21-15b"/>
          <p:cNvPicPr>
            <a:picLocks noChangeAspect="1" noChangeArrowheads="1"/>
          </p:cNvPicPr>
          <p:nvPr/>
        </p:nvPicPr>
        <p:blipFill>
          <a:blip r:embed="rId3" cstate="print"/>
          <a:srcRect/>
          <a:stretch>
            <a:fillRect/>
          </a:stretch>
        </p:blipFill>
        <p:spPr bwMode="auto">
          <a:xfrm>
            <a:off x="76200" y="1836738"/>
            <a:ext cx="3405188" cy="5021262"/>
          </a:xfrm>
          <a:prstGeom prst="rect">
            <a:avLst/>
          </a:prstGeom>
          <a:noFill/>
          <a:ln w="9525">
            <a:noFill/>
            <a:miter lim="800000"/>
            <a:headEnd/>
            <a:tailEnd/>
          </a:ln>
        </p:spPr>
      </p:pic>
      <p:pic>
        <p:nvPicPr>
          <p:cNvPr id="342019" name="Picture 2" descr="figure 21-15c"/>
          <p:cNvPicPr>
            <a:picLocks noChangeAspect="1" noChangeArrowheads="1"/>
          </p:cNvPicPr>
          <p:nvPr/>
        </p:nvPicPr>
        <p:blipFill>
          <a:blip r:embed="rId4" cstate="print"/>
          <a:srcRect/>
          <a:stretch>
            <a:fillRect/>
          </a:stretch>
        </p:blipFill>
        <p:spPr bwMode="auto">
          <a:xfrm>
            <a:off x="3722688" y="4427538"/>
            <a:ext cx="5268912" cy="2201862"/>
          </a:xfrm>
          <a:prstGeom prst="rect">
            <a:avLst/>
          </a:prstGeom>
          <a:noFill/>
          <a:ln w="9525">
            <a:noFill/>
            <a:miter lim="800000"/>
            <a:headEnd/>
            <a:tailEnd/>
          </a:ln>
        </p:spPr>
      </p:pic>
      <p:sp>
        <p:nvSpPr>
          <p:cNvPr id="342020" name="TextBox 3"/>
          <p:cNvSpPr txBox="1">
            <a:spLocks noChangeArrowheads="1"/>
          </p:cNvSpPr>
          <p:nvPr/>
        </p:nvSpPr>
        <p:spPr bwMode="auto">
          <a:xfrm>
            <a:off x="4371975" y="3200400"/>
            <a:ext cx="4772025" cy="830263"/>
          </a:xfrm>
          <a:prstGeom prst="rect">
            <a:avLst/>
          </a:prstGeom>
          <a:noFill/>
          <a:ln w="9525">
            <a:noFill/>
            <a:miter lim="800000"/>
            <a:headEnd/>
            <a:tailEnd/>
          </a:ln>
        </p:spPr>
        <p:txBody>
          <a:bodyPr>
            <a:spAutoFit/>
          </a:bodyPr>
          <a:lstStyle/>
          <a:p>
            <a:pPr eaLnBrk="1" hangingPunct="1"/>
            <a:r>
              <a:rPr lang="en-US" altLang="en-US" sz="2400">
                <a:ea typeface="MS PGothic" pitchFamily="34" charset="-128"/>
              </a:rPr>
              <a:t>COX-2</a:t>
            </a:r>
            <a:r>
              <a:rPr lang="en-US" altLang="en-US" sz="2400">
                <a:ea typeface="ヒラギノ角ゴ Pro W3" charset="-128"/>
              </a:rPr>
              <a:t>–specific cyclooxygenase inhibitors </a:t>
            </a:r>
            <a:endParaRPr lang="en-US" altLang="en-US" sz="2400">
              <a:latin typeface="Times New Roman" pitchFamily="18" charset="0"/>
              <a:ea typeface="ヒラギノ角ゴ Pro W3"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09600" y="228600"/>
            <a:ext cx="7772400" cy="609600"/>
          </a:xfrm>
          <a:prstGeom prst="rect">
            <a:avLst/>
          </a:prstGeom>
          <a:noFill/>
          <a:ln w="9525">
            <a:noFill/>
            <a:miter lim="800000"/>
            <a:headEnd/>
            <a:tailEnd/>
          </a:ln>
        </p:spPr>
        <p:txBody>
          <a:bodyPr anchor="ctr"/>
          <a:lstStyle/>
          <a:p>
            <a:pPr algn="ctr"/>
            <a:r>
              <a:rPr lang="en-US" altLang="en-US" sz="3200" b="1">
                <a:solidFill>
                  <a:srgbClr val="FF0000"/>
                </a:solidFill>
                <a:latin typeface="Comic Sans MS" pitchFamily="66" charset="0"/>
              </a:rPr>
              <a:t>Sources of Cholesterol</a:t>
            </a:r>
            <a:r>
              <a:rPr lang="en-US" altLang="en-US" sz="2100">
                <a:solidFill>
                  <a:srgbClr val="FF0000"/>
                </a:solidFill>
                <a:latin typeface="Comic Sans MS" pitchFamily="66" charset="0"/>
              </a:rPr>
              <a:t> </a:t>
            </a:r>
          </a:p>
        </p:txBody>
      </p:sp>
      <p:sp>
        <p:nvSpPr>
          <p:cNvPr id="5123" name="Text Box 5"/>
          <p:cNvSpPr txBox="1">
            <a:spLocks noChangeArrowheads="1"/>
          </p:cNvSpPr>
          <p:nvPr/>
        </p:nvSpPr>
        <p:spPr bwMode="auto">
          <a:xfrm>
            <a:off x="457200" y="1219200"/>
            <a:ext cx="8458200" cy="1366528"/>
          </a:xfrm>
          <a:prstGeom prst="rect">
            <a:avLst/>
          </a:prstGeom>
          <a:noFill/>
          <a:ln w="9525">
            <a:noFill/>
            <a:miter lim="800000"/>
            <a:headEnd/>
            <a:tailEnd/>
          </a:ln>
        </p:spPr>
        <p:txBody>
          <a:bodyPr>
            <a:spAutoFit/>
          </a:bodyPr>
          <a:lstStyle/>
          <a:p>
            <a:pPr marL="233363" indent="-233363">
              <a:lnSpc>
                <a:spcPct val="90000"/>
              </a:lnSpc>
              <a:spcBef>
                <a:spcPct val="50000"/>
              </a:spcBef>
              <a:buFontTx/>
              <a:buChar char="•"/>
            </a:pPr>
            <a:r>
              <a:rPr lang="en-US" dirty="0">
                <a:latin typeface="Comic Sans MS" pitchFamily="66" charset="0"/>
              </a:rPr>
              <a:t>from the </a:t>
            </a:r>
            <a:r>
              <a:rPr lang="en-US" dirty="0">
                <a:solidFill>
                  <a:schemeClr val="accent2"/>
                </a:solidFill>
                <a:latin typeface="Comic Sans MS" pitchFamily="66" charset="0"/>
              </a:rPr>
              <a:t>diet</a:t>
            </a:r>
            <a:r>
              <a:rPr lang="en-US" dirty="0">
                <a:latin typeface="Comic Sans MS" pitchFamily="66" charset="0"/>
              </a:rPr>
              <a:t> </a:t>
            </a:r>
          </a:p>
          <a:p>
            <a:pPr marL="233363" indent="-233363">
              <a:lnSpc>
                <a:spcPct val="90000"/>
              </a:lnSpc>
              <a:spcBef>
                <a:spcPct val="50000"/>
              </a:spcBef>
              <a:buFontTx/>
              <a:buChar char="•"/>
            </a:pPr>
            <a:r>
              <a:rPr lang="en-US" dirty="0">
                <a:latin typeface="Comic Sans MS" pitchFamily="66" charset="0"/>
              </a:rPr>
              <a:t>can be synthesized </a:t>
            </a:r>
            <a:r>
              <a:rPr lang="en-US" dirty="0">
                <a:solidFill>
                  <a:schemeClr val="accent2"/>
                </a:solidFill>
                <a:latin typeface="Comic Sans MS" pitchFamily="66" charset="0"/>
              </a:rPr>
              <a:t>de novo</a:t>
            </a:r>
            <a:r>
              <a:rPr lang="en-US" dirty="0">
                <a:latin typeface="Comic Sans MS" pitchFamily="66" charset="0"/>
              </a:rPr>
              <a:t> (about 800 mg of cholesterol per day)                                                        - in the </a:t>
            </a:r>
            <a:r>
              <a:rPr lang="en-US" dirty="0">
                <a:solidFill>
                  <a:schemeClr val="accent2"/>
                </a:solidFill>
                <a:latin typeface="Comic Sans MS" pitchFamily="66" charset="0"/>
              </a:rPr>
              <a:t>liver</a:t>
            </a:r>
            <a:r>
              <a:rPr lang="en-US" dirty="0">
                <a:latin typeface="Comic Sans MS" pitchFamily="66" charset="0"/>
              </a:rPr>
              <a:t> (major site)                                                  </a:t>
            </a:r>
            <a:endParaRPr lang="en-US" dirty="0" smtClean="0">
              <a:latin typeface="Comic Sans MS" pitchFamily="66" charset="0"/>
            </a:endParaRPr>
          </a:p>
          <a:p>
            <a:pPr marL="233363" indent="-233363">
              <a:lnSpc>
                <a:spcPct val="90000"/>
              </a:lnSpc>
              <a:spcBef>
                <a:spcPct val="50000"/>
              </a:spcBef>
              <a:buFontTx/>
              <a:buChar char="•"/>
            </a:pPr>
            <a:r>
              <a:rPr lang="en-US" dirty="0" smtClean="0">
                <a:latin typeface="Comic Sans MS" pitchFamily="66" charset="0"/>
              </a:rPr>
              <a:t> </a:t>
            </a:r>
            <a:r>
              <a:rPr lang="en-US" dirty="0">
                <a:latin typeface="Comic Sans MS" pitchFamily="66" charset="0"/>
              </a:rPr>
              <a:t>- in the </a:t>
            </a:r>
            <a:r>
              <a:rPr lang="en-US" dirty="0">
                <a:solidFill>
                  <a:schemeClr val="accent2"/>
                </a:solidFill>
                <a:latin typeface="Comic Sans MS" pitchFamily="66" charset="0"/>
              </a:rPr>
              <a:t>intestine</a:t>
            </a:r>
            <a:r>
              <a:rPr lang="en-US" dirty="0">
                <a:latin typeface="Comic Sans MS" pitchFamily="66" charset="0"/>
              </a:rPr>
              <a:t> </a:t>
            </a:r>
          </a:p>
        </p:txBody>
      </p:sp>
      <p:sp>
        <p:nvSpPr>
          <p:cNvPr id="5124" name="Rectangle 7"/>
          <p:cNvSpPr>
            <a:spLocks noChangeArrowheads="1"/>
          </p:cNvSpPr>
          <p:nvPr/>
        </p:nvSpPr>
        <p:spPr bwMode="auto">
          <a:xfrm>
            <a:off x="457200" y="4038600"/>
            <a:ext cx="4419600" cy="1920875"/>
          </a:xfrm>
          <a:prstGeom prst="rect">
            <a:avLst/>
          </a:prstGeom>
          <a:noFill/>
          <a:ln w="9525">
            <a:noFill/>
            <a:miter lim="800000"/>
            <a:headEnd/>
            <a:tailEnd/>
          </a:ln>
        </p:spPr>
        <p:txBody>
          <a:bodyPr>
            <a:spAutoFit/>
          </a:bodyPr>
          <a:lstStyle/>
          <a:p>
            <a:pPr>
              <a:spcBef>
                <a:spcPct val="50000"/>
              </a:spcBef>
              <a:buFontTx/>
              <a:buChar char="•"/>
            </a:pPr>
            <a:r>
              <a:rPr lang="en-US" altLang="en-US">
                <a:latin typeface="Comic Sans MS" pitchFamily="66" charset="0"/>
              </a:rPr>
              <a:t> Liver-derived and dietary cholesterol are both delivered to body cells by </a:t>
            </a:r>
            <a:r>
              <a:rPr lang="en-US" altLang="en-US">
                <a:solidFill>
                  <a:schemeClr val="accent2"/>
                </a:solidFill>
                <a:latin typeface="Comic Sans MS" pitchFamily="66" charset="0"/>
              </a:rPr>
              <a:t>lipoproteins</a:t>
            </a:r>
          </a:p>
        </p:txBody>
      </p:sp>
      <p:pic>
        <p:nvPicPr>
          <p:cNvPr id="5125" name="Picture 8" descr="Ldl"/>
          <p:cNvPicPr>
            <a:picLocks noChangeAspect="1" noChangeArrowheads="1"/>
          </p:cNvPicPr>
          <p:nvPr/>
        </p:nvPicPr>
        <p:blipFill>
          <a:blip r:embed="rId3" cstate="print"/>
          <a:srcRect/>
          <a:stretch>
            <a:fillRect/>
          </a:stretch>
        </p:blipFill>
        <p:spPr bwMode="auto">
          <a:xfrm>
            <a:off x="5334000" y="3200400"/>
            <a:ext cx="3505200" cy="3448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p:cNvSpPr>
          <p:nvPr>
            <p:ph type="title"/>
          </p:nvPr>
        </p:nvSpPr>
        <p:spPr>
          <a:xfrm>
            <a:off x="838200" y="0"/>
            <a:ext cx="4343400" cy="1981200"/>
          </a:xfrm>
        </p:spPr>
        <p:txBody>
          <a:bodyPr/>
          <a:lstStyle/>
          <a:p>
            <a:pPr eaLnBrk="1" hangingPunct="1"/>
            <a:r>
              <a:rPr lang="en-US" altLang="en-US" smtClean="0">
                <a:solidFill>
                  <a:srgbClr val="2FB0DC"/>
                </a:solidFill>
              </a:rPr>
              <a:t>Biosynthesis of Cholesterol </a:t>
            </a:r>
          </a:p>
        </p:txBody>
      </p:sp>
      <p:sp>
        <p:nvSpPr>
          <p:cNvPr id="344067" name="Text Placeholder 4"/>
          <p:cNvSpPr>
            <a:spLocks noGrp="1"/>
          </p:cNvSpPr>
          <p:nvPr>
            <p:ph type="body" sz="half" idx="1"/>
          </p:nvPr>
        </p:nvSpPr>
        <p:spPr>
          <a:xfrm>
            <a:off x="533400" y="1981200"/>
            <a:ext cx="5410200" cy="4114800"/>
          </a:xfrm>
        </p:spPr>
        <p:txBody>
          <a:bodyPr/>
          <a:lstStyle/>
          <a:p>
            <a:pPr eaLnBrk="1" hangingPunct="1"/>
            <a:r>
              <a:rPr lang="en-US" altLang="en-US" dirty="0" smtClean="0"/>
              <a:t>Summary </a:t>
            </a:r>
          </a:p>
          <a:p>
            <a:pPr eaLnBrk="1" hangingPunct="1">
              <a:buFontTx/>
              <a:buNone/>
            </a:pPr>
            <a:r>
              <a:rPr lang="en-US" altLang="en-US" dirty="0" smtClean="0"/>
              <a:t>1. </a:t>
            </a:r>
            <a:r>
              <a:rPr lang="en-US" altLang="en-US" sz="2800" dirty="0" smtClean="0"/>
              <a:t>Acetyl </a:t>
            </a:r>
            <a:r>
              <a:rPr lang="en-US" altLang="en-US" sz="2800" dirty="0" err="1" smtClean="0"/>
              <a:t>CoA</a:t>
            </a:r>
            <a:r>
              <a:rPr lang="en-US" altLang="en-US" sz="2800" dirty="0" smtClean="0"/>
              <a:t> =&gt; </a:t>
            </a:r>
            <a:r>
              <a:rPr lang="en-US" altLang="en-US" sz="2800" dirty="0" err="1" smtClean="0"/>
              <a:t>Mevalonate</a:t>
            </a:r>
            <a:endParaRPr lang="en-US" altLang="en-US" sz="2800" dirty="0" smtClean="0"/>
          </a:p>
          <a:p>
            <a:pPr eaLnBrk="1" hangingPunct="1">
              <a:buFontTx/>
              <a:buNone/>
            </a:pPr>
            <a:r>
              <a:rPr lang="en-US" altLang="en-US" sz="2800" dirty="0" smtClean="0"/>
              <a:t>2. </a:t>
            </a:r>
            <a:r>
              <a:rPr lang="en-US" altLang="en-US" sz="2800" dirty="0" err="1" smtClean="0"/>
              <a:t>Mevalonate</a:t>
            </a:r>
            <a:r>
              <a:rPr lang="en-US" altLang="en-US" sz="2800" dirty="0" smtClean="0"/>
              <a:t> =&gt; </a:t>
            </a:r>
            <a:r>
              <a:rPr lang="en-US" altLang="en-US" sz="2800" dirty="0" err="1" smtClean="0"/>
              <a:t>Isoprenes</a:t>
            </a:r>
            <a:endParaRPr lang="en-US" altLang="en-US" sz="2800" dirty="0" smtClean="0"/>
          </a:p>
          <a:p>
            <a:pPr eaLnBrk="1" hangingPunct="1">
              <a:buFontTx/>
              <a:buNone/>
            </a:pPr>
            <a:r>
              <a:rPr lang="en-US" altLang="en-US" sz="2800" dirty="0" smtClean="0"/>
              <a:t>3. 6 </a:t>
            </a:r>
            <a:r>
              <a:rPr lang="en-US" altLang="en-US" sz="2800" dirty="0" err="1" smtClean="0"/>
              <a:t>isoprenes</a:t>
            </a:r>
            <a:r>
              <a:rPr lang="en-US" altLang="en-US" sz="2800" dirty="0" smtClean="0"/>
              <a:t> =&gt; </a:t>
            </a:r>
            <a:r>
              <a:rPr lang="en-US" altLang="en-US" sz="2800" dirty="0" err="1" smtClean="0"/>
              <a:t>squalene</a:t>
            </a:r>
            <a:endParaRPr lang="en-US" altLang="en-US" sz="2800" dirty="0" smtClean="0"/>
          </a:p>
          <a:p>
            <a:pPr eaLnBrk="1" hangingPunct="1">
              <a:buFontTx/>
              <a:buNone/>
            </a:pPr>
            <a:r>
              <a:rPr lang="en-US" altLang="en-US" sz="2800" dirty="0" smtClean="0"/>
              <a:t>4. </a:t>
            </a:r>
            <a:r>
              <a:rPr lang="en-US" altLang="en-US" sz="2800" dirty="0" err="1" smtClean="0"/>
              <a:t>Squalene</a:t>
            </a:r>
            <a:r>
              <a:rPr lang="en-US" altLang="en-US" sz="2800" dirty="0" smtClean="0"/>
              <a:t> to </a:t>
            </a:r>
            <a:r>
              <a:rPr lang="en-US" altLang="en-US" sz="2800" dirty="0" err="1" smtClean="0"/>
              <a:t>lanosterol</a:t>
            </a:r>
            <a:endParaRPr lang="en-US" altLang="en-US" sz="2800" dirty="0" smtClean="0"/>
          </a:p>
          <a:p>
            <a:pPr>
              <a:buNone/>
            </a:pPr>
            <a:r>
              <a:rPr lang="en-US" altLang="en-US" sz="2800" dirty="0" smtClean="0"/>
              <a:t>5. </a:t>
            </a:r>
            <a:r>
              <a:rPr lang="en-US" altLang="en-US" sz="2800" dirty="0" err="1" smtClean="0"/>
              <a:t>Lanosterol</a:t>
            </a:r>
            <a:r>
              <a:rPr lang="en-US" altLang="en-US" sz="2800" dirty="0" smtClean="0"/>
              <a:t> to Cholesterol</a:t>
            </a:r>
          </a:p>
          <a:p>
            <a:pPr eaLnBrk="1" hangingPunct="1"/>
            <a:endParaRPr lang="en-US" altLang="en-US" dirty="0" smtClean="0"/>
          </a:p>
        </p:txBody>
      </p:sp>
      <p:pic>
        <p:nvPicPr>
          <p:cNvPr id="344068" name="Picture 2" descr="figure 21-33"/>
          <p:cNvPicPr>
            <a:picLocks noChangeAspect="1" noChangeArrowheads="1"/>
          </p:cNvPicPr>
          <p:nvPr/>
        </p:nvPicPr>
        <p:blipFill>
          <a:blip r:embed="rId3" cstate="print"/>
          <a:srcRect/>
          <a:stretch>
            <a:fillRect/>
          </a:stretch>
        </p:blipFill>
        <p:spPr bwMode="auto">
          <a:xfrm>
            <a:off x="5791200" y="325438"/>
            <a:ext cx="3041650" cy="653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p:cNvSpPr>
          <p:nvPr>
            <p:ph type="title"/>
          </p:nvPr>
        </p:nvSpPr>
        <p:spPr>
          <a:xfrm>
            <a:off x="685800" y="152400"/>
            <a:ext cx="4191000" cy="2590800"/>
          </a:xfrm>
        </p:spPr>
        <p:txBody>
          <a:bodyPr/>
          <a:lstStyle/>
          <a:p>
            <a:pPr eaLnBrk="1" hangingPunct="1"/>
            <a:r>
              <a:rPr lang="en-US" altLang="en-US" smtClean="0">
                <a:solidFill>
                  <a:srgbClr val="2FB0DC"/>
                </a:solidFill>
              </a:rPr>
              <a:t>1. Formation of Mevalonate</a:t>
            </a:r>
          </a:p>
        </p:txBody>
      </p:sp>
      <p:sp>
        <p:nvSpPr>
          <p:cNvPr id="346115" name="Rectangle 5"/>
          <p:cNvSpPr>
            <a:spLocks noChangeArrowheads="1"/>
          </p:cNvSpPr>
          <p:nvPr/>
        </p:nvSpPr>
        <p:spPr bwMode="auto">
          <a:xfrm>
            <a:off x="381000" y="2971800"/>
            <a:ext cx="3657600" cy="1371600"/>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en-US" sz="2800" dirty="0">
                <a:ea typeface="MS PGothic" pitchFamily="34" charset="-128"/>
              </a:rPr>
              <a:t>HMG-</a:t>
            </a:r>
            <a:r>
              <a:rPr lang="en-US" altLang="en-US" sz="2800" dirty="0" err="1">
                <a:ea typeface="MS PGothic" pitchFamily="34" charset="-128"/>
              </a:rPr>
              <a:t>CoA</a:t>
            </a:r>
            <a:r>
              <a:rPr lang="en-US" altLang="en-US" sz="2800" dirty="0">
                <a:ea typeface="MS PGothic" pitchFamily="34" charset="-128"/>
              </a:rPr>
              <a:t> </a:t>
            </a:r>
            <a:r>
              <a:rPr lang="en-US" altLang="en-US" sz="2800" dirty="0" err="1">
                <a:ea typeface="MS PGothic" pitchFamily="34" charset="-128"/>
              </a:rPr>
              <a:t>reductase</a:t>
            </a:r>
            <a:r>
              <a:rPr lang="en-US" altLang="en-US" sz="2800" dirty="0">
                <a:ea typeface="MS PGothic" pitchFamily="34" charset="-128"/>
              </a:rPr>
              <a:t> is a target for some </a:t>
            </a:r>
            <a:r>
              <a:rPr lang="en-US" altLang="en-US" sz="2800" dirty="0">
                <a:solidFill>
                  <a:srgbClr val="3333FF"/>
                </a:solidFill>
                <a:ea typeface="MS PGothic" pitchFamily="34" charset="-128"/>
              </a:rPr>
              <a:t>cardiovascular drugs</a:t>
            </a:r>
            <a:endParaRPr lang="en-US" altLang="en-US" sz="2800" baseline="-25000" dirty="0">
              <a:solidFill>
                <a:srgbClr val="3333FF"/>
              </a:solidFill>
              <a:ea typeface="MS PGothic" pitchFamily="34" charset="-128"/>
            </a:endParaRPr>
          </a:p>
        </p:txBody>
      </p:sp>
      <p:pic>
        <p:nvPicPr>
          <p:cNvPr id="346116" name="Picture 2" descr="figure 21-34"/>
          <p:cNvPicPr>
            <a:picLocks noChangeAspect="1" noChangeArrowheads="1"/>
          </p:cNvPicPr>
          <p:nvPr/>
        </p:nvPicPr>
        <p:blipFill>
          <a:blip r:embed="rId2" cstate="print"/>
          <a:srcRect/>
          <a:stretch>
            <a:fillRect/>
          </a:stretch>
        </p:blipFill>
        <p:spPr bwMode="auto">
          <a:xfrm>
            <a:off x="5334000" y="325438"/>
            <a:ext cx="3632200" cy="6532562"/>
          </a:xfrm>
          <a:prstGeom prst="rect">
            <a:avLst/>
          </a:prstGeom>
          <a:noFill/>
          <a:ln w="9525">
            <a:noFill/>
            <a:miter lim="800000"/>
            <a:headEnd/>
            <a:tailEnd/>
          </a:ln>
        </p:spPr>
      </p:pic>
      <p:sp>
        <p:nvSpPr>
          <p:cNvPr id="5" name="TextBox 4"/>
          <p:cNvSpPr txBox="1"/>
          <p:nvPr/>
        </p:nvSpPr>
        <p:spPr>
          <a:xfrm>
            <a:off x="5410200" y="914400"/>
            <a:ext cx="457200" cy="381000"/>
          </a:xfrm>
          <a:prstGeom prst="rect">
            <a:avLst/>
          </a:prstGeom>
          <a:noFill/>
        </p:spPr>
        <p:txBody>
          <a:bodyPr wrap="square" rtlCol="0">
            <a:spAutoFit/>
          </a:bodyPr>
          <a:lstStyle/>
          <a:p>
            <a:r>
              <a:rPr lang="en-US" dirty="0" smtClean="0"/>
              <a:t>*</a:t>
            </a:r>
            <a:endParaRPr lang="en-US" dirty="0"/>
          </a:p>
        </p:txBody>
      </p:sp>
      <p:sp>
        <p:nvSpPr>
          <p:cNvPr id="6" name="TextBox 5"/>
          <p:cNvSpPr txBox="1"/>
          <p:nvPr/>
        </p:nvSpPr>
        <p:spPr>
          <a:xfrm>
            <a:off x="5334000" y="1981200"/>
            <a:ext cx="457200" cy="381000"/>
          </a:xfrm>
          <a:prstGeom prst="rect">
            <a:avLst/>
          </a:prstGeom>
          <a:noFill/>
        </p:spPr>
        <p:txBody>
          <a:bodyPr wrap="square" rtlCol="0">
            <a:spAutoFit/>
          </a:bodyPr>
          <a:lstStyle/>
          <a:p>
            <a:r>
              <a:rPr lang="en-US" dirty="0" smtClean="0"/>
              <a:t>*</a:t>
            </a:r>
            <a:endParaRPr lang="en-US" dirty="0"/>
          </a:p>
        </p:txBody>
      </p:sp>
      <p:sp>
        <p:nvSpPr>
          <p:cNvPr id="7" name="TextBox 6"/>
          <p:cNvSpPr txBox="1"/>
          <p:nvPr/>
        </p:nvSpPr>
        <p:spPr>
          <a:xfrm>
            <a:off x="228600" y="5791200"/>
            <a:ext cx="3962400" cy="646331"/>
          </a:xfrm>
          <a:prstGeom prst="rect">
            <a:avLst/>
          </a:prstGeom>
          <a:noFill/>
        </p:spPr>
        <p:txBody>
          <a:bodyPr wrap="square" rtlCol="0">
            <a:spAutoFit/>
          </a:bodyPr>
          <a:lstStyle/>
          <a:p>
            <a:r>
              <a:rPr lang="en-US" dirty="0" smtClean="0"/>
              <a:t>* Different enzyme from </a:t>
            </a:r>
            <a:r>
              <a:rPr lang="en-US" dirty="0" err="1" smtClean="0"/>
              <a:t>ketone</a:t>
            </a:r>
            <a:r>
              <a:rPr lang="en-US" dirty="0" smtClean="0"/>
              <a:t> body synthesis in mitochondria</a:t>
            </a:r>
            <a:endParaRPr lang="en-US" dirty="0"/>
          </a:p>
        </p:txBody>
      </p:sp>
      <p:sp>
        <p:nvSpPr>
          <p:cNvPr id="8" name="TextBox 7"/>
          <p:cNvSpPr txBox="1"/>
          <p:nvPr/>
        </p:nvSpPr>
        <p:spPr>
          <a:xfrm>
            <a:off x="5410200" y="4800600"/>
            <a:ext cx="609600" cy="369332"/>
          </a:xfrm>
          <a:prstGeom prst="rect">
            <a:avLst/>
          </a:prstGeom>
          <a:noFill/>
        </p:spPr>
        <p:txBody>
          <a:bodyPr wrap="square" rtlCol="0">
            <a:spAutoFit/>
          </a:bodyPr>
          <a:lstStyle/>
          <a:p>
            <a:r>
              <a:rPr lang="en-US" dirty="0" smtClean="0"/>
              <a: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p:cNvSpPr>
          <p:nvPr>
            <p:ph type="title"/>
          </p:nvPr>
        </p:nvSpPr>
        <p:spPr>
          <a:xfrm>
            <a:off x="609600" y="0"/>
            <a:ext cx="7772400" cy="1143000"/>
          </a:xfrm>
        </p:spPr>
        <p:txBody>
          <a:bodyPr/>
          <a:lstStyle/>
          <a:p>
            <a:pPr eaLnBrk="1" hangingPunct="1"/>
            <a:r>
              <a:rPr lang="en-US" altLang="en-US" smtClean="0">
                <a:solidFill>
                  <a:srgbClr val="2FB0DC"/>
                </a:solidFill>
              </a:rPr>
              <a:t>Formation of Activated Isoprene</a:t>
            </a:r>
          </a:p>
        </p:txBody>
      </p:sp>
      <p:sp>
        <p:nvSpPr>
          <p:cNvPr id="347139" name="Rectangle 5"/>
          <p:cNvSpPr>
            <a:spLocks noChangeArrowheads="1"/>
          </p:cNvSpPr>
          <p:nvPr/>
        </p:nvSpPr>
        <p:spPr bwMode="auto">
          <a:xfrm>
            <a:off x="533400" y="1219200"/>
            <a:ext cx="8153400" cy="1752600"/>
          </a:xfrm>
          <a:prstGeom prst="rect">
            <a:avLst/>
          </a:prstGeom>
          <a:noFill/>
          <a:ln w="9525">
            <a:noFill/>
            <a:miter lim="800000"/>
            <a:headEnd/>
            <a:tailEnd/>
          </a:ln>
        </p:spPr>
        <p:txBody>
          <a:bodyPr/>
          <a:lstStyle/>
          <a:p>
            <a:pPr marL="342900" indent="-342900" eaLnBrk="1" hangingPunct="1">
              <a:spcBef>
                <a:spcPct val="20000"/>
              </a:spcBef>
              <a:buFontTx/>
              <a:buChar char="•"/>
            </a:pPr>
            <a:r>
              <a:rPr lang="en-US" altLang="en-US" sz="2800">
                <a:ea typeface="MS PGothic" pitchFamily="34" charset="-128"/>
              </a:rPr>
              <a:t>Pyrophosphate is a good </a:t>
            </a:r>
            <a:r>
              <a:rPr lang="en-US" altLang="en-US" sz="2800">
                <a:solidFill>
                  <a:srgbClr val="3333FF"/>
                </a:solidFill>
                <a:ea typeface="MS PGothic" pitchFamily="34" charset="-128"/>
              </a:rPr>
              <a:t>leaving group </a:t>
            </a:r>
            <a:r>
              <a:rPr lang="en-US" altLang="en-US" sz="2800">
                <a:ea typeface="MS PGothic" pitchFamily="34" charset="-128"/>
              </a:rPr>
              <a:t>in these nucleophilic substitution reactions</a:t>
            </a:r>
            <a:endParaRPr lang="en-US" altLang="en-US" sz="2800" baseline="-25000">
              <a:ea typeface="MS PGothic" pitchFamily="34" charset="-128"/>
            </a:endParaRPr>
          </a:p>
        </p:txBody>
      </p:sp>
      <p:sp>
        <p:nvSpPr>
          <p:cNvPr id="347140" name="Line 4"/>
          <p:cNvSpPr>
            <a:spLocks noChangeShapeType="1"/>
          </p:cNvSpPr>
          <p:nvPr/>
        </p:nvSpPr>
        <p:spPr bwMode="auto">
          <a:xfrm>
            <a:off x="381000" y="990600"/>
            <a:ext cx="8382000" cy="0"/>
          </a:xfrm>
          <a:prstGeom prst="line">
            <a:avLst/>
          </a:prstGeom>
          <a:noFill/>
          <a:ln w="57150" cmpd="thinThick">
            <a:solidFill>
              <a:srgbClr val="2FB0DC"/>
            </a:solidFill>
            <a:round/>
            <a:headEnd/>
            <a:tailEnd/>
          </a:ln>
        </p:spPr>
        <p:txBody>
          <a:bodyPr/>
          <a:lstStyle/>
          <a:p>
            <a:endParaRPr lang="en-US"/>
          </a:p>
        </p:txBody>
      </p:sp>
      <p:pic>
        <p:nvPicPr>
          <p:cNvPr id="347141" name="Picture 2" descr="figure 21-35 part 2"/>
          <p:cNvPicPr>
            <a:picLocks noChangeAspect="1" noChangeArrowheads="1"/>
          </p:cNvPicPr>
          <p:nvPr/>
        </p:nvPicPr>
        <p:blipFill>
          <a:blip r:embed="rId2" cstate="print"/>
          <a:srcRect/>
          <a:stretch>
            <a:fillRect/>
          </a:stretch>
        </p:blipFill>
        <p:spPr bwMode="auto">
          <a:xfrm>
            <a:off x="533400" y="2293938"/>
            <a:ext cx="3341688" cy="4564062"/>
          </a:xfrm>
          <a:prstGeom prst="rect">
            <a:avLst/>
          </a:prstGeom>
          <a:noFill/>
          <a:ln w="9525">
            <a:noFill/>
            <a:miter lim="800000"/>
            <a:headEnd/>
            <a:tailEnd/>
          </a:ln>
        </p:spPr>
      </p:pic>
      <p:pic>
        <p:nvPicPr>
          <p:cNvPr id="347142" name="Picture 2" descr="figure 21-35 part 1"/>
          <p:cNvPicPr>
            <a:picLocks noChangeAspect="1" noChangeArrowheads="1"/>
          </p:cNvPicPr>
          <p:nvPr/>
        </p:nvPicPr>
        <p:blipFill>
          <a:blip r:embed="rId3" cstate="print"/>
          <a:srcRect/>
          <a:stretch>
            <a:fillRect/>
          </a:stretch>
        </p:blipFill>
        <p:spPr bwMode="auto">
          <a:xfrm>
            <a:off x="4570413" y="2209800"/>
            <a:ext cx="367823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p:cNvSpPr>
          <p:nvPr>
            <p:ph type="title"/>
          </p:nvPr>
        </p:nvSpPr>
        <p:spPr>
          <a:xfrm>
            <a:off x="609600" y="0"/>
            <a:ext cx="7772400" cy="1143000"/>
          </a:xfrm>
        </p:spPr>
        <p:txBody>
          <a:bodyPr/>
          <a:lstStyle/>
          <a:p>
            <a:pPr eaLnBrk="1" hangingPunct="1"/>
            <a:r>
              <a:rPr lang="en-US" altLang="en-US" smtClean="0">
                <a:solidFill>
                  <a:srgbClr val="2FB0DC"/>
                </a:solidFill>
              </a:rPr>
              <a:t>Formation of Squalene (1)</a:t>
            </a:r>
          </a:p>
        </p:txBody>
      </p:sp>
      <p:sp>
        <p:nvSpPr>
          <p:cNvPr id="348163" name="Line 4"/>
          <p:cNvSpPr>
            <a:spLocks noChangeShapeType="1"/>
          </p:cNvSpPr>
          <p:nvPr/>
        </p:nvSpPr>
        <p:spPr bwMode="auto">
          <a:xfrm>
            <a:off x="381000" y="990600"/>
            <a:ext cx="8382000" cy="0"/>
          </a:xfrm>
          <a:prstGeom prst="line">
            <a:avLst/>
          </a:prstGeom>
          <a:noFill/>
          <a:ln w="57150" cmpd="thinThick">
            <a:solidFill>
              <a:srgbClr val="2FB0DC"/>
            </a:solidFill>
            <a:round/>
            <a:headEnd/>
            <a:tailEnd/>
          </a:ln>
        </p:spPr>
        <p:txBody>
          <a:bodyPr/>
          <a:lstStyle/>
          <a:p>
            <a:endParaRPr lang="en-US"/>
          </a:p>
        </p:txBody>
      </p:sp>
      <p:pic>
        <p:nvPicPr>
          <p:cNvPr id="348164" name="Picture 2" descr="figure 21-36 part 1"/>
          <p:cNvPicPr>
            <a:picLocks noChangeAspect="1" noChangeArrowheads="1"/>
          </p:cNvPicPr>
          <p:nvPr/>
        </p:nvPicPr>
        <p:blipFill>
          <a:blip r:embed="rId2" cstate="print"/>
          <a:srcRect/>
          <a:stretch>
            <a:fillRect/>
          </a:stretch>
        </p:blipFill>
        <p:spPr bwMode="auto">
          <a:xfrm>
            <a:off x="304800" y="1044575"/>
            <a:ext cx="8531225" cy="581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p:cNvSpPr>
          <p:nvPr>
            <p:ph type="title"/>
          </p:nvPr>
        </p:nvSpPr>
        <p:spPr>
          <a:xfrm>
            <a:off x="609600" y="0"/>
            <a:ext cx="7772400" cy="1143000"/>
          </a:xfrm>
        </p:spPr>
        <p:txBody>
          <a:bodyPr/>
          <a:lstStyle/>
          <a:p>
            <a:pPr eaLnBrk="1" hangingPunct="1"/>
            <a:r>
              <a:rPr lang="en-US" altLang="en-US" smtClean="0">
                <a:solidFill>
                  <a:srgbClr val="2FB0DC"/>
                </a:solidFill>
              </a:rPr>
              <a:t>Formation of Squalene (2)</a:t>
            </a:r>
          </a:p>
        </p:txBody>
      </p:sp>
      <p:sp>
        <p:nvSpPr>
          <p:cNvPr id="349187" name="Line 4"/>
          <p:cNvSpPr>
            <a:spLocks noChangeShapeType="1"/>
          </p:cNvSpPr>
          <p:nvPr/>
        </p:nvSpPr>
        <p:spPr bwMode="auto">
          <a:xfrm>
            <a:off x="381000" y="990600"/>
            <a:ext cx="8382000" cy="0"/>
          </a:xfrm>
          <a:prstGeom prst="line">
            <a:avLst/>
          </a:prstGeom>
          <a:noFill/>
          <a:ln w="57150" cmpd="thinThick">
            <a:solidFill>
              <a:srgbClr val="2FB0DC"/>
            </a:solidFill>
            <a:round/>
            <a:headEnd/>
            <a:tailEnd/>
          </a:ln>
        </p:spPr>
        <p:txBody>
          <a:bodyPr/>
          <a:lstStyle/>
          <a:p>
            <a:endParaRPr lang="en-US"/>
          </a:p>
        </p:txBody>
      </p:sp>
      <p:pic>
        <p:nvPicPr>
          <p:cNvPr id="349188" name="Picture 2" descr="figure 21-36 part 2"/>
          <p:cNvPicPr>
            <a:picLocks noChangeAspect="1" noChangeArrowheads="1"/>
          </p:cNvPicPr>
          <p:nvPr/>
        </p:nvPicPr>
        <p:blipFill>
          <a:blip r:embed="rId2" cstate="print"/>
          <a:srcRect/>
          <a:stretch>
            <a:fillRect/>
          </a:stretch>
        </p:blipFill>
        <p:spPr bwMode="auto">
          <a:xfrm>
            <a:off x="1676400" y="1087438"/>
            <a:ext cx="6950075" cy="561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figure 21-37 part 1"/>
          <p:cNvPicPr>
            <a:picLocks noChangeAspect="1" noChangeArrowheads="1"/>
          </p:cNvPicPr>
          <p:nvPr/>
        </p:nvPicPr>
        <p:blipFill>
          <a:blip r:embed="rId3" cstate="print"/>
          <a:srcRect/>
          <a:stretch>
            <a:fillRect/>
          </a:stretch>
        </p:blipFill>
        <p:spPr bwMode="auto">
          <a:xfrm>
            <a:off x="495300" y="165100"/>
            <a:ext cx="8159750" cy="6532563"/>
          </a:xfrm>
          <a:prstGeom prst="rect">
            <a:avLst/>
          </a:prstGeom>
          <a:noFill/>
          <a:ln w="9525">
            <a:noFill/>
            <a:miter lim="800000"/>
            <a:headEnd/>
            <a:tailEnd/>
          </a:ln>
        </p:spPr>
      </p:pic>
      <p:sp>
        <p:nvSpPr>
          <p:cNvPr id="350211" name="Title 2"/>
          <p:cNvSpPr>
            <a:spLocks noGrp="1"/>
          </p:cNvSpPr>
          <p:nvPr>
            <p:ph type="title" idx="4294967295"/>
          </p:nvPr>
        </p:nvSpPr>
        <p:spPr>
          <a:xfrm>
            <a:off x="0" y="304800"/>
            <a:ext cx="3124200" cy="3276600"/>
          </a:xfrm>
        </p:spPr>
        <p:txBody>
          <a:bodyPr>
            <a:normAutofit fontScale="90000"/>
          </a:bodyPr>
          <a:lstStyle/>
          <a:p>
            <a:pPr eaLnBrk="1" hangingPunct="1"/>
            <a:r>
              <a:rPr lang="en-US" altLang="en-US" smtClean="0"/>
              <a:t>Ring closure converts squalene to the steroid nucleus</a:t>
            </a:r>
          </a:p>
        </p:txBody>
      </p:sp>
      <p:sp>
        <p:nvSpPr>
          <p:cNvPr id="4" name="TextBox 3"/>
          <p:cNvSpPr txBox="1"/>
          <p:nvPr/>
        </p:nvSpPr>
        <p:spPr>
          <a:xfrm>
            <a:off x="3962400" y="5943600"/>
            <a:ext cx="1143000" cy="381000"/>
          </a:xfrm>
          <a:prstGeom prst="rect">
            <a:avLst/>
          </a:prstGeom>
          <a:noFill/>
        </p:spPr>
        <p:txBody>
          <a:bodyPr wrap="square" rtlCol="0">
            <a:spAutoFit/>
          </a:bodyPr>
          <a:lstStyle/>
          <a:p>
            <a:r>
              <a:rPr lang="en-US" b="1" dirty="0" err="1" smtClean="0"/>
              <a:t>lanosterol</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873</Words>
  <Application>Microsoft Office PowerPoint</Application>
  <PresentationFormat>On-screen Show (4:3)</PresentationFormat>
  <Paragraphs>98</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Cholesterol metabolism</vt:lpstr>
      <vt:lpstr>Slide 2</vt:lpstr>
      <vt:lpstr>Slide 3</vt:lpstr>
      <vt:lpstr>Biosynthesis of Cholesterol </vt:lpstr>
      <vt:lpstr>1. Formation of Mevalonate</vt:lpstr>
      <vt:lpstr>Formation of Activated Isoprene</vt:lpstr>
      <vt:lpstr>Formation of Squalene (1)</vt:lpstr>
      <vt:lpstr>Formation of Squalene (2)</vt:lpstr>
      <vt:lpstr>Ring closure converts squalene to the steroid nucleus</vt:lpstr>
      <vt:lpstr>Cholesteryl esters. </vt:lpstr>
      <vt:lpstr>Slide 11</vt:lpstr>
      <vt:lpstr>Slide 12</vt:lpstr>
      <vt:lpstr>Slide 13</vt:lpstr>
      <vt:lpstr>Products of Cholesterol Metabolism</vt:lpstr>
      <vt:lpstr>Cytochrome P450 Enzymes in Cholesterol Metabolism</vt:lpstr>
      <vt:lpstr>Slide 16</vt:lpstr>
      <vt:lpstr>Treatment of Hypercholesterolemia</vt:lpstr>
      <vt:lpstr>Slide 18</vt:lpstr>
      <vt:lpstr>Synthesis of Eicosanoids</vt:lpstr>
      <vt:lpstr>The "linear" pathway from arachidonate to leukotrienes.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Eicosanoids</dc:title>
  <dc:creator>Anita</dc:creator>
  <cp:lastModifiedBy>Anita</cp:lastModifiedBy>
  <cp:revision>45</cp:revision>
  <dcterms:created xsi:type="dcterms:W3CDTF">2020-03-31T11:45:58Z</dcterms:created>
  <dcterms:modified xsi:type="dcterms:W3CDTF">2020-04-13T12:45:39Z</dcterms:modified>
</cp:coreProperties>
</file>