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0" r:id="rId1"/>
  </p:sldMasterIdLst>
  <p:notesMasterIdLst>
    <p:notesMasterId r:id="rId58"/>
  </p:notesMasterIdLst>
  <p:sldIdLst>
    <p:sldId id="322" r:id="rId2"/>
    <p:sldId id="324" r:id="rId3"/>
    <p:sldId id="325" r:id="rId4"/>
    <p:sldId id="326" r:id="rId5"/>
    <p:sldId id="329" r:id="rId6"/>
    <p:sldId id="283" r:id="rId7"/>
    <p:sldId id="292" r:id="rId8"/>
    <p:sldId id="293" r:id="rId9"/>
    <p:sldId id="330" r:id="rId10"/>
    <p:sldId id="331" r:id="rId11"/>
    <p:sldId id="257" r:id="rId12"/>
    <p:sldId id="258" r:id="rId13"/>
    <p:sldId id="259" r:id="rId14"/>
    <p:sldId id="260" r:id="rId15"/>
    <p:sldId id="294" r:id="rId16"/>
    <p:sldId id="261" r:id="rId17"/>
    <p:sldId id="262" r:id="rId18"/>
    <p:sldId id="263" r:id="rId19"/>
    <p:sldId id="264" r:id="rId20"/>
    <p:sldId id="265" r:id="rId21"/>
    <p:sldId id="295" r:id="rId22"/>
    <p:sldId id="296" r:id="rId23"/>
    <p:sldId id="297" r:id="rId24"/>
    <p:sldId id="266" r:id="rId25"/>
    <p:sldId id="298" r:id="rId26"/>
    <p:sldId id="332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9" r:id="rId39"/>
    <p:sldId id="301" r:id="rId40"/>
    <p:sldId id="302" r:id="rId41"/>
    <p:sldId id="315" r:id="rId42"/>
    <p:sldId id="316" r:id="rId43"/>
    <p:sldId id="303" r:id="rId44"/>
    <p:sldId id="320" r:id="rId45"/>
    <p:sldId id="319" r:id="rId46"/>
    <p:sldId id="304" r:id="rId47"/>
    <p:sldId id="305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8" r:id="rId56"/>
    <p:sldId id="321" r:id="rId5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71BCA-5707-4045-AF64-12C57AEC43E5}" type="datetimeFigureOut">
              <a:rPr lang="en-US" smtClean="0"/>
              <a:t>4/17/2020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3E11A-9F56-4E13-85EC-75879B01AD9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3E11A-9F56-4E13-85EC-75879B01AD98}" type="slidenum">
              <a:rPr lang="en-US" smtClean="0"/>
              <a:t>32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png"/><Relationship Id="rId7" Type="http://schemas.openxmlformats.org/officeDocument/2006/relationships/image" Target="../media/image6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png"/><Relationship Id="rId9" Type="http://schemas.openxmlformats.org/officeDocument/2006/relationships/image" Target="../media/image6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jpe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jpeg"/><Relationship Id="rId4" Type="http://schemas.openxmlformats.org/officeDocument/2006/relationships/image" Target="../media/image81.png"/><Relationship Id="rId9" Type="http://schemas.openxmlformats.org/officeDocument/2006/relationships/image" Target="../media/image8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4"/>
          <p:cNvSpPr>
            <a:spLocks noChangeArrowheads="1"/>
          </p:cNvSpPr>
          <p:nvPr/>
        </p:nvSpPr>
        <p:spPr bwMode="auto">
          <a:xfrm>
            <a:off x="990600" y="1219200"/>
            <a:ext cx="7315200" cy="205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22030" y="1752600"/>
            <a:ext cx="8340970" cy="990600"/>
          </a:xfrm>
        </p:spPr>
        <p:txBody>
          <a:bodyPr>
            <a:normAutofit fontScale="90000"/>
          </a:bodyPr>
          <a:lstStyle/>
          <a:p>
            <a:pPr lvl="0"/>
            <a:r>
              <a:rPr lang="en-US" spc="-5" dirty="0">
                <a:solidFill>
                  <a:srgbClr val="FF0000"/>
                </a:solidFill>
                <a:latin typeface="Carlito"/>
                <a:cs typeface="Carlito"/>
              </a:rPr>
              <a:t>COF</a:t>
            </a:r>
            <a:r>
              <a:rPr lang="en-US" spc="-15" dirty="0">
                <a:solidFill>
                  <a:srgbClr val="FF0000"/>
                </a:solidFill>
                <a:latin typeface="Carlito"/>
                <a:cs typeface="Carlito"/>
              </a:rPr>
              <a:t>F</a:t>
            </a:r>
            <a:r>
              <a:rPr lang="en-US" dirty="0">
                <a:solidFill>
                  <a:srgbClr val="FF0000"/>
                </a:solidFill>
                <a:latin typeface="Carlito"/>
                <a:cs typeface="Carlito"/>
              </a:rPr>
              <a:t>EE</a:t>
            </a:r>
            <a:br>
              <a:rPr lang="en-US" dirty="0">
                <a:solidFill>
                  <a:srgbClr val="FF0000"/>
                </a:solidFill>
                <a:latin typeface="Carlito"/>
                <a:cs typeface="Carlito"/>
              </a:rPr>
            </a:br>
            <a:r>
              <a:rPr lang="en-US" dirty="0" err="1">
                <a:solidFill>
                  <a:srgbClr val="FF0000"/>
                </a:solidFill>
                <a:latin typeface="Carlito"/>
                <a:cs typeface="Carlito"/>
              </a:rPr>
              <a:t>B.K.Singh,Dairy</a:t>
            </a:r>
            <a:r>
              <a:rPr lang="en-US">
                <a:solidFill>
                  <a:srgbClr val="FF0000"/>
                </a:solidFill>
                <a:latin typeface="Carlito"/>
                <a:cs typeface="Carlito"/>
              </a:rPr>
              <a:t> Technology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5112" y="1046988"/>
            <a:ext cx="8628888" cy="18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2178475"/>
            <a:ext cx="5309236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6000" b="1" dirty="0"/>
              <a:t>COFFEE</a:t>
            </a:r>
            <a:r>
              <a:rPr sz="6000" b="1" spc="-75" dirty="0"/>
              <a:t> </a:t>
            </a:r>
            <a:r>
              <a:rPr sz="6000" b="1" dirty="0"/>
              <a:t>PRODUCTION</a:t>
            </a:r>
            <a:endParaRPr sz="60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5739" y="475233"/>
            <a:ext cx="33508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1.PLANTING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1930349"/>
            <a:ext cx="3790950" cy="2770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tabLst>
                <a:tab pos="744220" algn="l"/>
              </a:tabLst>
            </a:pPr>
            <a:r>
              <a:rPr sz="2000" b="1" dirty="0">
                <a:latin typeface="Arial"/>
                <a:cs typeface="Arial"/>
              </a:rPr>
              <a:t>After	sprouting, the seedlings  are </a:t>
            </a:r>
            <a:r>
              <a:rPr sz="2000" b="1" spc="-5" dirty="0">
                <a:latin typeface="Arial"/>
                <a:cs typeface="Arial"/>
              </a:rPr>
              <a:t>removed </a:t>
            </a:r>
            <a:r>
              <a:rPr sz="2000" b="1" dirty="0">
                <a:latin typeface="Arial"/>
                <a:cs typeface="Arial"/>
              </a:rPr>
              <a:t>from the seed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bed  to be </a:t>
            </a:r>
            <a:r>
              <a:rPr sz="2000" b="1">
                <a:latin typeface="Arial"/>
                <a:cs typeface="Arial"/>
              </a:rPr>
              <a:t>planted</a:t>
            </a:r>
            <a:r>
              <a:rPr sz="2000" b="1" spc="-55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in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sz="2000" b="1" spc="-5">
                <a:latin typeface="Arial"/>
                <a:cs typeface="Arial"/>
              </a:rPr>
              <a:t>individual </a:t>
            </a:r>
            <a:r>
              <a:rPr sz="2000" b="1" dirty="0">
                <a:latin typeface="Arial"/>
                <a:cs typeface="Arial"/>
              </a:rPr>
              <a:t>pots. Planting often  takes place during the </a:t>
            </a:r>
            <a:r>
              <a:rPr sz="2000" b="1" spc="10" dirty="0">
                <a:latin typeface="Arial"/>
                <a:cs typeface="Arial"/>
              </a:rPr>
              <a:t>wet  </a:t>
            </a:r>
            <a:r>
              <a:rPr sz="2000" b="1" dirty="0">
                <a:latin typeface="Arial"/>
                <a:cs typeface="Arial"/>
              </a:rPr>
              <a:t>season, so that the soil</a:t>
            </a:r>
            <a:r>
              <a:rPr sz="2000" b="1" spc="-1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around  the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young	</a:t>
            </a:r>
            <a:r>
              <a:rPr sz="2000" b="1" dirty="0">
                <a:latin typeface="Arial"/>
                <a:cs typeface="Arial"/>
              </a:rPr>
              <a:t>trees remains</a:t>
            </a:r>
            <a:r>
              <a:rPr sz="2000" b="1" spc="-1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moist  </a:t>
            </a:r>
            <a:r>
              <a:rPr sz="2000" b="1" dirty="0">
                <a:latin typeface="Arial"/>
                <a:cs typeface="Arial"/>
              </a:rPr>
              <a:t>while the roots become firmly  established.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91000" y="1600200"/>
            <a:ext cx="4724399" cy="4952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0101" y="475233"/>
            <a:ext cx="41592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2.HARVESTING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1930349"/>
            <a:ext cx="3703320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6129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Depending on the </a:t>
            </a:r>
            <a:r>
              <a:rPr sz="2000" b="1" spc="-25" dirty="0">
                <a:latin typeface="Arial"/>
                <a:cs typeface="Arial"/>
              </a:rPr>
              <a:t>variety, </a:t>
            </a:r>
            <a:r>
              <a:rPr sz="2000" b="1" dirty="0">
                <a:latin typeface="Arial"/>
                <a:cs typeface="Arial"/>
              </a:rPr>
              <a:t>it  will take approximately 3 or</a:t>
            </a:r>
            <a:r>
              <a:rPr sz="2000" b="1" spc="-1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4  </a:t>
            </a:r>
            <a:r>
              <a:rPr sz="2000" b="1" spc="-10" dirty="0">
                <a:latin typeface="Arial"/>
                <a:cs typeface="Arial"/>
              </a:rPr>
              <a:t>years </a:t>
            </a:r>
            <a:r>
              <a:rPr sz="2000" b="1" dirty="0">
                <a:latin typeface="Arial"/>
                <a:cs typeface="Arial"/>
              </a:rPr>
              <a:t>for the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newly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899794" algn="l"/>
                <a:tab pos="1056640" algn="l"/>
                <a:tab pos="3359785" algn="l"/>
              </a:tabLst>
            </a:pPr>
            <a:r>
              <a:rPr sz="2000" b="1" dirty="0">
                <a:latin typeface="Arial"/>
                <a:cs typeface="Arial"/>
              </a:rPr>
              <a:t>planted	coffee trees to begin  to bear fruit. The fruit, called  the coffee </a:t>
            </a:r>
            <a:r>
              <a:rPr sz="2000" b="1" spc="-25" dirty="0">
                <a:latin typeface="Arial"/>
                <a:cs typeface="Arial"/>
              </a:rPr>
              <a:t>cherry, </a:t>
            </a:r>
            <a:r>
              <a:rPr sz="2000" b="1" dirty="0">
                <a:latin typeface="Arial"/>
                <a:cs typeface="Arial"/>
              </a:rPr>
              <a:t>turns a  bright, deep red </a:t>
            </a:r>
            <a:r>
              <a:rPr sz="2000" b="1" spc="10" dirty="0">
                <a:latin typeface="Arial"/>
                <a:cs typeface="Arial"/>
              </a:rPr>
              <a:t>when </a:t>
            </a:r>
            <a:r>
              <a:rPr sz="2000" b="1" dirty="0">
                <a:latin typeface="Arial"/>
                <a:cs typeface="Arial"/>
              </a:rPr>
              <a:t>it is</a:t>
            </a:r>
            <a:r>
              <a:rPr sz="2000" b="1" spc="-2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ripe  and ready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be har</a:t>
            </a:r>
            <a:r>
              <a:rPr sz="2000" b="1" spc="-25" dirty="0">
                <a:latin typeface="Arial"/>
                <a:cs typeface="Arial"/>
              </a:rPr>
              <a:t>v</a:t>
            </a:r>
            <a:r>
              <a:rPr sz="2000" b="1" dirty="0">
                <a:latin typeface="Arial"/>
                <a:cs typeface="Arial"/>
              </a:rPr>
              <a:t>es</a:t>
            </a:r>
            <a:r>
              <a:rPr sz="2000" b="1" spc="5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ed.	All  coffee	is harvested in one of  </a:t>
            </a:r>
            <a:r>
              <a:rPr sz="2000" b="1" spc="5" dirty="0">
                <a:latin typeface="Arial"/>
                <a:cs typeface="Arial"/>
              </a:rPr>
              <a:t>two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ways: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Strip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picked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Selectively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picked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91000" y="1600200"/>
            <a:ext cx="4724399" cy="4952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3273" y="475233"/>
            <a:ext cx="369442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HARVESTING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3287" y="1397253"/>
            <a:ext cx="3566795" cy="1065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Strip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picked</a:t>
            </a:r>
            <a:endParaRPr sz="20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20"/>
              </a:spcBef>
            </a:pPr>
            <a:r>
              <a:rPr sz="1200" b="1" spc="-5" dirty="0">
                <a:latin typeface="Arial"/>
                <a:cs typeface="Arial"/>
              </a:rPr>
              <a:t>the </a:t>
            </a:r>
            <a:r>
              <a:rPr sz="1200" b="1" dirty="0">
                <a:latin typeface="Arial"/>
                <a:cs typeface="Arial"/>
              </a:rPr>
              <a:t>entire crop is </a:t>
            </a:r>
            <a:r>
              <a:rPr sz="1200" b="1" spc="-5" dirty="0">
                <a:latin typeface="Arial"/>
                <a:cs typeface="Arial"/>
              </a:rPr>
              <a:t>harvested at </a:t>
            </a:r>
            <a:r>
              <a:rPr sz="1200" b="1" dirty="0">
                <a:latin typeface="Arial"/>
                <a:cs typeface="Arial"/>
              </a:rPr>
              <a:t>one time. This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can  either be done by machine or by hand. In either  case, all of </a:t>
            </a:r>
            <a:r>
              <a:rPr sz="1200" b="1" spc="-5" dirty="0">
                <a:latin typeface="Arial"/>
                <a:cs typeface="Arial"/>
              </a:rPr>
              <a:t>the </a:t>
            </a:r>
            <a:r>
              <a:rPr sz="1200" b="1" dirty="0">
                <a:latin typeface="Arial"/>
                <a:cs typeface="Arial"/>
              </a:rPr>
              <a:t>cherries are stripped </a:t>
            </a:r>
            <a:r>
              <a:rPr sz="1200" b="1" spc="-5" dirty="0">
                <a:latin typeface="Arial"/>
                <a:cs typeface="Arial"/>
              </a:rPr>
              <a:t>off </a:t>
            </a:r>
            <a:r>
              <a:rPr sz="1200" b="1" dirty="0">
                <a:latin typeface="Arial"/>
                <a:cs typeface="Arial"/>
              </a:rPr>
              <a:t>of </a:t>
            </a:r>
            <a:r>
              <a:rPr sz="1200" b="1" spc="-5" dirty="0">
                <a:latin typeface="Arial"/>
                <a:cs typeface="Arial"/>
              </a:rPr>
              <a:t>the  </a:t>
            </a:r>
            <a:r>
              <a:rPr sz="1200" b="1" dirty="0">
                <a:latin typeface="Arial"/>
                <a:cs typeface="Arial"/>
              </a:rPr>
              <a:t>branch </a:t>
            </a:r>
            <a:r>
              <a:rPr sz="1200" b="1" spc="-5" dirty="0">
                <a:latin typeface="Arial"/>
                <a:cs typeface="Arial"/>
              </a:rPr>
              <a:t>at </a:t>
            </a:r>
            <a:r>
              <a:rPr sz="1200" b="1" dirty="0">
                <a:latin typeface="Arial"/>
                <a:cs typeface="Arial"/>
              </a:rPr>
              <a:t>one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time.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3305555"/>
            <a:ext cx="3200400" cy="2400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71440" y="1397253"/>
            <a:ext cx="3562350" cy="1797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Arial"/>
                <a:cs typeface="Arial"/>
              </a:rPr>
              <a:t>Selectively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picked</a:t>
            </a:r>
            <a:endParaRPr sz="20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20"/>
              </a:spcBef>
            </a:pPr>
            <a:r>
              <a:rPr sz="1200" b="1" dirty="0">
                <a:latin typeface="Arial"/>
                <a:cs typeface="Arial"/>
              </a:rPr>
              <a:t>Only </a:t>
            </a:r>
            <a:r>
              <a:rPr sz="1200" b="1" spc="-5" dirty="0">
                <a:latin typeface="Arial"/>
                <a:cs typeface="Arial"/>
              </a:rPr>
              <a:t>the </a:t>
            </a:r>
            <a:r>
              <a:rPr sz="1200" b="1" dirty="0">
                <a:latin typeface="Arial"/>
                <a:cs typeface="Arial"/>
              </a:rPr>
              <a:t>ripe cherries </a:t>
            </a:r>
            <a:r>
              <a:rPr sz="1200" b="1" spc="-5" dirty="0">
                <a:latin typeface="Arial"/>
                <a:cs typeface="Arial"/>
              </a:rPr>
              <a:t>are harvested </a:t>
            </a:r>
            <a:r>
              <a:rPr sz="1200" b="1" dirty="0">
                <a:latin typeface="Arial"/>
                <a:cs typeface="Arial"/>
              </a:rPr>
              <a:t>and </a:t>
            </a:r>
            <a:r>
              <a:rPr sz="1200" b="1" spc="-5" dirty="0">
                <a:latin typeface="Arial"/>
                <a:cs typeface="Arial"/>
              </a:rPr>
              <a:t>they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are  </a:t>
            </a:r>
            <a:r>
              <a:rPr sz="1200" b="1" dirty="0">
                <a:latin typeface="Arial"/>
                <a:cs typeface="Arial"/>
              </a:rPr>
              <a:t>picked </a:t>
            </a:r>
            <a:r>
              <a:rPr sz="1200" b="1" spc="-5" dirty="0">
                <a:latin typeface="Arial"/>
                <a:cs typeface="Arial"/>
              </a:rPr>
              <a:t>individually </a:t>
            </a:r>
            <a:r>
              <a:rPr sz="1200" b="1" dirty="0">
                <a:latin typeface="Arial"/>
                <a:cs typeface="Arial"/>
              </a:rPr>
              <a:t>by hand. Pickers </a:t>
            </a:r>
            <a:r>
              <a:rPr sz="1200" b="1" spc="-5" dirty="0">
                <a:latin typeface="Arial"/>
                <a:cs typeface="Arial"/>
              </a:rPr>
              <a:t>rotate  </a:t>
            </a:r>
            <a:r>
              <a:rPr sz="1200" b="1" dirty="0">
                <a:latin typeface="Arial"/>
                <a:cs typeface="Arial"/>
              </a:rPr>
              <a:t>among </a:t>
            </a:r>
            <a:r>
              <a:rPr sz="1200" b="1" spc="-5" dirty="0">
                <a:latin typeface="Arial"/>
                <a:cs typeface="Arial"/>
              </a:rPr>
              <a:t>the </a:t>
            </a:r>
            <a:r>
              <a:rPr sz="1200" b="1" dirty="0">
                <a:latin typeface="Arial"/>
                <a:cs typeface="Arial"/>
              </a:rPr>
              <a:t>trees </a:t>
            </a:r>
            <a:r>
              <a:rPr sz="1200" b="1" spc="-5" dirty="0">
                <a:latin typeface="Arial"/>
                <a:cs typeface="Arial"/>
              </a:rPr>
              <a:t>every </a:t>
            </a:r>
            <a:r>
              <a:rPr sz="1200" b="1" dirty="0">
                <a:latin typeface="Arial"/>
                <a:cs typeface="Arial"/>
              </a:rPr>
              <a:t>8 - 10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days,</a:t>
            </a:r>
            <a:endParaRPr sz="1200">
              <a:latin typeface="Arial"/>
              <a:cs typeface="Arial"/>
            </a:endParaRPr>
          </a:p>
          <a:p>
            <a:pPr marL="105410" marR="96520" indent="-1905" algn="ct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choosing only </a:t>
            </a:r>
            <a:r>
              <a:rPr sz="1200" b="1" spc="-5" dirty="0">
                <a:latin typeface="Arial"/>
                <a:cs typeface="Arial"/>
              </a:rPr>
              <a:t>the cherries </a:t>
            </a:r>
            <a:r>
              <a:rPr sz="1200" b="1" spc="5" dirty="0">
                <a:latin typeface="Arial"/>
                <a:cs typeface="Arial"/>
              </a:rPr>
              <a:t>which </a:t>
            </a:r>
            <a:r>
              <a:rPr sz="1200" b="1" spc="-5" dirty="0">
                <a:latin typeface="Arial"/>
                <a:cs typeface="Arial"/>
              </a:rPr>
              <a:t>are at the  peak </a:t>
            </a:r>
            <a:r>
              <a:rPr sz="1200" b="1" dirty="0">
                <a:latin typeface="Arial"/>
                <a:cs typeface="Arial"/>
              </a:rPr>
              <a:t>of ripeness. Because </a:t>
            </a:r>
            <a:r>
              <a:rPr sz="1200" b="1" spc="-5" dirty="0">
                <a:latin typeface="Arial"/>
                <a:cs typeface="Arial"/>
              </a:rPr>
              <a:t>this </a:t>
            </a:r>
            <a:r>
              <a:rPr sz="1200" b="1" dirty="0">
                <a:latin typeface="Arial"/>
                <a:cs typeface="Arial"/>
              </a:rPr>
              <a:t>kind of</a:t>
            </a:r>
            <a:r>
              <a:rPr sz="1200" b="1" spc="-9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harvest  </a:t>
            </a:r>
            <a:r>
              <a:rPr sz="1200" b="1" dirty="0">
                <a:latin typeface="Arial"/>
                <a:cs typeface="Arial"/>
              </a:rPr>
              <a:t>is labor </a:t>
            </a:r>
            <a:r>
              <a:rPr sz="1200" b="1" spc="-5" dirty="0">
                <a:latin typeface="Arial"/>
                <a:cs typeface="Arial"/>
              </a:rPr>
              <a:t>intensive, </a:t>
            </a:r>
            <a:r>
              <a:rPr sz="1200" b="1" dirty="0">
                <a:latin typeface="Arial"/>
                <a:cs typeface="Arial"/>
              </a:rPr>
              <a:t>and </a:t>
            </a:r>
            <a:r>
              <a:rPr sz="1200" b="1" spc="-5" dirty="0">
                <a:latin typeface="Arial"/>
                <a:cs typeface="Arial"/>
              </a:rPr>
              <a:t>thus more </a:t>
            </a:r>
            <a:r>
              <a:rPr sz="1200" b="1" spc="-20" dirty="0">
                <a:latin typeface="Arial"/>
                <a:cs typeface="Arial"/>
              </a:rPr>
              <a:t>costly, </a:t>
            </a:r>
            <a:r>
              <a:rPr sz="1200" b="1" dirty="0">
                <a:latin typeface="Arial"/>
                <a:cs typeface="Arial"/>
              </a:rPr>
              <a:t>it is  used primarily to </a:t>
            </a:r>
            <a:r>
              <a:rPr sz="1200" b="1" spc="-5" dirty="0">
                <a:latin typeface="Arial"/>
                <a:cs typeface="Arial"/>
              </a:rPr>
              <a:t>harvest the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finer</a:t>
            </a:r>
            <a:endParaRPr sz="12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200" b="1" spc="-10" dirty="0">
                <a:latin typeface="Arial"/>
                <a:cs typeface="Arial"/>
              </a:rPr>
              <a:t>Arabica 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beans.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34128" y="3305555"/>
            <a:ext cx="3240024" cy="2400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779" y="775716"/>
            <a:ext cx="8999220" cy="967740"/>
            <a:chOff x="144779" y="775716"/>
            <a:chExt cx="8999220" cy="967740"/>
          </a:xfrm>
        </p:grpSpPr>
        <p:sp>
          <p:nvSpPr>
            <p:cNvPr id="3" name="object 3"/>
            <p:cNvSpPr/>
            <p:nvPr/>
          </p:nvSpPr>
          <p:spPr>
            <a:xfrm>
              <a:off x="515111" y="1046988"/>
              <a:ext cx="8628888" cy="18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4779" y="775716"/>
              <a:ext cx="8825484" cy="4800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4779" y="1263396"/>
              <a:ext cx="2487168" cy="4800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3540" y="363982"/>
            <a:ext cx="824865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0" i="0" spc="-305" dirty="0">
                <a:solidFill>
                  <a:srgbClr val="4E3A2F"/>
                </a:solidFill>
                <a:latin typeface="Arial"/>
                <a:cs typeface="Arial"/>
              </a:rPr>
              <a:t>HARVESTING </a:t>
            </a:r>
            <a:r>
              <a:rPr sz="3200" b="0" i="0" spc="-365" dirty="0">
                <a:solidFill>
                  <a:srgbClr val="4E3A2F"/>
                </a:solidFill>
                <a:latin typeface="Arial"/>
                <a:cs typeface="Arial"/>
              </a:rPr>
              <a:t>THE </a:t>
            </a:r>
            <a:r>
              <a:rPr sz="3200" b="0" i="0" spc="-305" dirty="0">
                <a:solidFill>
                  <a:srgbClr val="4E3A2F"/>
                </a:solidFill>
                <a:latin typeface="Arial"/>
                <a:cs typeface="Arial"/>
              </a:rPr>
              <a:t>CHERRIES </a:t>
            </a:r>
            <a:r>
              <a:rPr sz="3200" b="0" i="0" spc="-220" dirty="0">
                <a:solidFill>
                  <a:srgbClr val="4E3A2F"/>
                </a:solidFill>
                <a:latin typeface="Arial"/>
                <a:cs typeface="Arial"/>
              </a:rPr>
              <a:t>AND </a:t>
            </a:r>
            <a:r>
              <a:rPr sz="3200" b="0" i="0" spc="-315" dirty="0">
                <a:solidFill>
                  <a:srgbClr val="4E3A2F"/>
                </a:solidFill>
                <a:latin typeface="Arial"/>
                <a:cs typeface="Arial"/>
              </a:rPr>
              <a:t>PROCESSING  </a:t>
            </a:r>
            <a:r>
              <a:rPr sz="3200" b="0" i="0" spc="-365" dirty="0">
                <a:solidFill>
                  <a:srgbClr val="4E3A2F"/>
                </a:solidFill>
                <a:latin typeface="Arial"/>
                <a:cs typeface="Arial"/>
              </a:rPr>
              <a:t>THE</a:t>
            </a:r>
            <a:r>
              <a:rPr sz="3200" b="0" i="0" spc="-114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b="0" i="0" spc="-275" dirty="0">
                <a:solidFill>
                  <a:srgbClr val="4E3A2F"/>
                </a:solidFill>
                <a:latin typeface="Arial"/>
                <a:cs typeface="Arial"/>
              </a:rPr>
              <a:t>BEANS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2400" y="1371602"/>
            <a:ext cx="8763000" cy="5333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5985" y="743223"/>
            <a:ext cx="481139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COFFEE</a:t>
            </a:r>
            <a:r>
              <a:rPr spc="-65" dirty="0"/>
              <a:t> </a:t>
            </a:r>
            <a:r>
              <a:rPr dirty="0"/>
              <a:t>CHERRY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2400" y="1447800"/>
            <a:ext cx="8724900" cy="4267200"/>
            <a:chOff x="152400" y="1447800"/>
            <a:chExt cx="8724900" cy="4267200"/>
          </a:xfrm>
        </p:grpSpPr>
        <p:sp>
          <p:nvSpPr>
            <p:cNvPr id="4" name="object 4"/>
            <p:cNvSpPr/>
            <p:nvPr/>
          </p:nvSpPr>
          <p:spPr>
            <a:xfrm>
              <a:off x="152400" y="1447800"/>
              <a:ext cx="4876800" cy="4267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53000" y="1676400"/>
              <a:ext cx="3924300" cy="3886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9622" y="475233"/>
            <a:ext cx="42214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3.PROCESSING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30349"/>
            <a:ext cx="3315335" cy="124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61310" algn="l"/>
              </a:tabLst>
            </a:pPr>
            <a:r>
              <a:rPr sz="2000" b="1" dirty="0">
                <a:latin typeface="Arial"/>
                <a:cs typeface="Arial"/>
              </a:rPr>
              <a:t>Cof</a:t>
            </a:r>
            <a:r>
              <a:rPr sz="2000" b="1" spc="5" dirty="0">
                <a:latin typeface="Arial"/>
                <a:cs typeface="Arial"/>
              </a:rPr>
              <a:t>f</a:t>
            </a:r>
            <a:r>
              <a:rPr sz="2000" b="1" dirty="0">
                <a:latin typeface="Arial"/>
                <a:cs typeface="Arial"/>
              </a:rPr>
              <a:t>ee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processed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	</a:t>
            </a:r>
            <a:r>
              <a:rPr sz="2000" b="1" spc="-25" dirty="0">
                <a:latin typeface="Arial"/>
                <a:cs typeface="Arial"/>
              </a:rPr>
              <a:t>t</a:t>
            </a:r>
            <a:r>
              <a:rPr sz="2000" b="1" spc="35" dirty="0">
                <a:latin typeface="Arial"/>
                <a:cs typeface="Arial"/>
              </a:rPr>
              <a:t>w</a:t>
            </a:r>
            <a:r>
              <a:rPr sz="2000" b="1" dirty="0"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latin typeface="Arial"/>
                <a:cs typeface="Arial"/>
              </a:rPr>
              <a:t>ways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The Dry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method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The </a:t>
            </a:r>
            <a:r>
              <a:rPr sz="2000" b="1" spc="-10" dirty="0">
                <a:latin typeface="Arial"/>
                <a:cs typeface="Arial"/>
              </a:rPr>
              <a:t>Wet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method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91000" y="1676400"/>
            <a:ext cx="4724399" cy="4952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2794" y="475233"/>
            <a:ext cx="375666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dirty="0"/>
              <a:t>PROCESSING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091" y="1397253"/>
            <a:ext cx="3656965" cy="21063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latin typeface="Arial"/>
                <a:cs typeface="Arial"/>
              </a:rPr>
              <a:t>The Dry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Method</a:t>
            </a:r>
            <a:endParaRPr sz="24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20"/>
              </a:spcBef>
            </a:pPr>
            <a:r>
              <a:rPr sz="1400" b="1" dirty="0">
                <a:latin typeface="Arial"/>
                <a:cs typeface="Arial"/>
              </a:rPr>
              <a:t>The freshly picked </a:t>
            </a:r>
            <a:r>
              <a:rPr sz="1400" b="1" spc="-5" dirty="0">
                <a:latin typeface="Arial"/>
                <a:cs typeface="Arial"/>
              </a:rPr>
              <a:t>cherries are </a:t>
            </a:r>
            <a:r>
              <a:rPr sz="1400" b="1" dirty="0">
                <a:latin typeface="Arial"/>
                <a:cs typeface="Arial"/>
              </a:rPr>
              <a:t>simply </a:t>
            </a:r>
            <a:r>
              <a:rPr sz="1400" b="1" spc="-5" dirty="0">
                <a:latin typeface="Arial"/>
                <a:cs typeface="Arial"/>
              </a:rPr>
              <a:t>spread</a:t>
            </a:r>
            <a:r>
              <a:rPr sz="1400" b="1" spc="2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out  on huge </a:t>
            </a:r>
            <a:r>
              <a:rPr sz="1400" b="1" spc="-5" dirty="0">
                <a:latin typeface="Arial"/>
                <a:cs typeface="Arial"/>
              </a:rPr>
              <a:t>surfaces </a:t>
            </a:r>
            <a:r>
              <a:rPr sz="1400" b="1" dirty="0">
                <a:latin typeface="Arial"/>
                <a:cs typeface="Arial"/>
              </a:rPr>
              <a:t>to dry in the sun. In order to  </a:t>
            </a:r>
            <a:r>
              <a:rPr sz="1400" b="1" spc="-5" dirty="0">
                <a:latin typeface="Arial"/>
                <a:cs typeface="Arial"/>
              </a:rPr>
              <a:t>prevent the </a:t>
            </a:r>
            <a:r>
              <a:rPr sz="1400" b="1" dirty="0">
                <a:latin typeface="Arial"/>
                <a:cs typeface="Arial"/>
              </a:rPr>
              <a:t>cherries from spoiling, they are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raked  and </a:t>
            </a:r>
            <a:r>
              <a:rPr sz="1400" b="1" spc="-5" dirty="0">
                <a:latin typeface="Arial"/>
                <a:cs typeface="Arial"/>
              </a:rPr>
              <a:t>turned throughout the </a:t>
            </a:r>
            <a:r>
              <a:rPr sz="1400" b="1" spc="-30" dirty="0">
                <a:latin typeface="Arial"/>
                <a:cs typeface="Arial"/>
              </a:rPr>
              <a:t>day. </a:t>
            </a:r>
            <a:r>
              <a:rPr sz="1400" b="1" dirty="0">
                <a:latin typeface="Arial"/>
                <a:cs typeface="Arial"/>
              </a:rPr>
              <a:t>When the  moisture </a:t>
            </a:r>
            <a:r>
              <a:rPr sz="1400" b="1" spc="-5" dirty="0">
                <a:latin typeface="Arial"/>
                <a:cs typeface="Arial"/>
              </a:rPr>
              <a:t>content </a:t>
            </a:r>
            <a:r>
              <a:rPr sz="1400" b="1" dirty="0">
                <a:latin typeface="Arial"/>
                <a:cs typeface="Arial"/>
              </a:rPr>
              <a:t>of </a:t>
            </a:r>
            <a:r>
              <a:rPr sz="1400" b="1" spc="-5" dirty="0">
                <a:latin typeface="Arial"/>
                <a:cs typeface="Arial"/>
              </a:rPr>
              <a:t>the </a:t>
            </a:r>
            <a:r>
              <a:rPr sz="1400" b="1" dirty="0">
                <a:latin typeface="Arial"/>
                <a:cs typeface="Arial"/>
              </a:rPr>
              <a:t>cherries drops to </a:t>
            </a:r>
            <a:r>
              <a:rPr sz="1400" b="1" spc="-35" dirty="0">
                <a:latin typeface="Arial"/>
                <a:cs typeface="Arial"/>
              </a:rPr>
              <a:t>11  </a:t>
            </a:r>
            <a:r>
              <a:rPr sz="1400" b="1" spc="-5" dirty="0">
                <a:latin typeface="Arial"/>
                <a:cs typeface="Arial"/>
              </a:rPr>
              <a:t>percent, the </a:t>
            </a:r>
            <a:r>
              <a:rPr sz="1400" b="1" dirty="0">
                <a:latin typeface="Arial"/>
                <a:cs typeface="Arial"/>
              </a:rPr>
              <a:t>dried </a:t>
            </a:r>
            <a:r>
              <a:rPr sz="1400" b="1" spc="-5" dirty="0">
                <a:latin typeface="Arial"/>
                <a:cs typeface="Arial"/>
              </a:rPr>
              <a:t>cherries are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moved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to </a:t>
            </a:r>
            <a:r>
              <a:rPr sz="1400" b="1" dirty="0">
                <a:latin typeface="Arial"/>
                <a:cs typeface="Arial"/>
              </a:rPr>
              <a:t>warehouses </a:t>
            </a:r>
            <a:r>
              <a:rPr sz="1400" b="1" spc="5" dirty="0">
                <a:latin typeface="Arial"/>
                <a:cs typeface="Arial"/>
              </a:rPr>
              <a:t>where </a:t>
            </a:r>
            <a:r>
              <a:rPr sz="1400" b="1" spc="-5" dirty="0">
                <a:latin typeface="Arial"/>
                <a:cs typeface="Arial"/>
              </a:rPr>
              <a:t>they are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stored.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8309" y="1425167"/>
            <a:ext cx="3392804" cy="25372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latin typeface="Arial"/>
                <a:cs typeface="Arial"/>
              </a:rPr>
              <a:t>The </a:t>
            </a:r>
            <a:r>
              <a:rPr sz="2400" b="1" spc="-15" dirty="0">
                <a:latin typeface="Arial"/>
                <a:cs typeface="Arial"/>
              </a:rPr>
              <a:t>Wet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Method</a:t>
            </a:r>
            <a:endParaRPr sz="2400">
              <a:latin typeface="Arial"/>
              <a:cs typeface="Arial"/>
            </a:endParaRPr>
          </a:p>
          <a:p>
            <a:pPr marL="12700" marR="5080" indent="464820">
              <a:lnSpc>
                <a:spcPct val="100000"/>
              </a:lnSpc>
              <a:spcBef>
                <a:spcPts val="20"/>
              </a:spcBef>
            </a:pPr>
            <a:r>
              <a:rPr sz="1400" b="1" spc="-5" dirty="0">
                <a:latin typeface="Arial"/>
                <a:cs typeface="Arial"/>
              </a:rPr>
              <a:t>the </a:t>
            </a:r>
            <a:r>
              <a:rPr sz="1400" b="1" dirty="0">
                <a:latin typeface="Arial"/>
                <a:cs typeface="Arial"/>
              </a:rPr>
              <a:t>freshly </a:t>
            </a:r>
            <a:r>
              <a:rPr sz="1400" b="1" spc="-5" dirty="0">
                <a:latin typeface="Arial"/>
                <a:cs typeface="Arial"/>
              </a:rPr>
              <a:t>harvested cherries are  passed through a </a:t>
            </a:r>
            <a:r>
              <a:rPr sz="1400" b="1" dirty="0">
                <a:latin typeface="Arial"/>
                <a:cs typeface="Arial"/>
              </a:rPr>
              <a:t>pulping machine </a:t>
            </a:r>
            <a:r>
              <a:rPr sz="1400" b="1" spc="5" dirty="0">
                <a:latin typeface="Arial"/>
                <a:cs typeface="Arial"/>
              </a:rPr>
              <a:t>where </a:t>
            </a:r>
            <a:r>
              <a:rPr sz="1400" b="1" spc="-5" dirty="0">
                <a:latin typeface="Arial"/>
                <a:cs typeface="Arial"/>
              </a:rPr>
              <a:t>the  </a:t>
            </a:r>
            <a:r>
              <a:rPr sz="1400" b="1" dirty="0">
                <a:latin typeface="Arial"/>
                <a:cs typeface="Arial"/>
              </a:rPr>
              <a:t>skin and </a:t>
            </a:r>
            <a:r>
              <a:rPr sz="1400" b="1" spc="-5" dirty="0">
                <a:latin typeface="Arial"/>
                <a:cs typeface="Arial"/>
              </a:rPr>
              <a:t>pulp </a:t>
            </a:r>
            <a:r>
              <a:rPr sz="1400" b="1" dirty="0">
                <a:latin typeface="Arial"/>
                <a:cs typeface="Arial"/>
              </a:rPr>
              <a:t>is separated from </a:t>
            </a:r>
            <a:r>
              <a:rPr sz="1400" b="1" spc="-5" dirty="0">
                <a:latin typeface="Arial"/>
                <a:cs typeface="Arial"/>
              </a:rPr>
              <a:t>the </a:t>
            </a:r>
            <a:r>
              <a:rPr sz="1400" b="1" dirty="0">
                <a:latin typeface="Arial"/>
                <a:cs typeface="Arial"/>
              </a:rPr>
              <a:t>bean. </a:t>
            </a:r>
            <a:r>
              <a:rPr sz="1400" b="1" spc="-5" dirty="0">
                <a:latin typeface="Arial"/>
                <a:cs typeface="Arial"/>
              </a:rPr>
              <a:t>The  </a:t>
            </a:r>
            <a:r>
              <a:rPr sz="1400" b="1" dirty="0">
                <a:latin typeface="Arial"/>
                <a:cs typeface="Arial"/>
              </a:rPr>
              <a:t>pulp is washed away </a:t>
            </a:r>
            <a:r>
              <a:rPr sz="1400" b="1" spc="5" dirty="0">
                <a:latin typeface="Arial"/>
                <a:cs typeface="Arial"/>
              </a:rPr>
              <a:t>with </a:t>
            </a:r>
            <a:r>
              <a:rPr sz="1400" b="1" spc="-10" dirty="0">
                <a:latin typeface="Arial"/>
                <a:cs typeface="Arial"/>
              </a:rPr>
              <a:t>water, </a:t>
            </a:r>
            <a:r>
              <a:rPr sz="1400" b="1" dirty="0">
                <a:latin typeface="Arial"/>
                <a:cs typeface="Arial"/>
              </a:rPr>
              <a:t>usually to be  dried. The beans </a:t>
            </a:r>
            <a:r>
              <a:rPr sz="1400" b="1" spc="-5" dirty="0">
                <a:latin typeface="Arial"/>
                <a:cs typeface="Arial"/>
              </a:rPr>
              <a:t>are separated </a:t>
            </a:r>
            <a:r>
              <a:rPr sz="1400" b="1" dirty="0">
                <a:latin typeface="Arial"/>
                <a:cs typeface="Arial"/>
              </a:rPr>
              <a:t>by weight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as</a:t>
            </a:r>
            <a:endParaRPr sz="1400">
              <a:latin typeface="Arial"/>
              <a:cs typeface="Arial"/>
            </a:endParaRPr>
          </a:p>
          <a:p>
            <a:pPr marL="26034" marR="20955" indent="-2540" algn="ctr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they are </a:t>
            </a:r>
            <a:r>
              <a:rPr sz="1400" b="1" spc="-10" dirty="0">
                <a:latin typeface="Arial"/>
                <a:cs typeface="Arial"/>
              </a:rPr>
              <a:t>conveyed </a:t>
            </a:r>
            <a:r>
              <a:rPr sz="1400" b="1" spc="-5" dirty="0">
                <a:latin typeface="Arial"/>
                <a:cs typeface="Arial"/>
              </a:rPr>
              <a:t>through </a:t>
            </a:r>
            <a:r>
              <a:rPr sz="1400" b="1" dirty="0">
                <a:latin typeface="Arial"/>
                <a:cs typeface="Arial"/>
              </a:rPr>
              <a:t>water channels,  </a:t>
            </a:r>
            <a:r>
              <a:rPr sz="1400" b="1" spc="-5" dirty="0">
                <a:latin typeface="Arial"/>
                <a:cs typeface="Arial"/>
              </a:rPr>
              <a:t>the lighter </a:t>
            </a:r>
            <a:r>
              <a:rPr sz="1400" b="1" dirty="0">
                <a:latin typeface="Arial"/>
                <a:cs typeface="Arial"/>
              </a:rPr>
              <a:t>beans floating to </a:t>
            </a:r>
            <a:r>
              <a:rPr sz="1400" b="1" spc="-5" dirty="0">
                <a:latin typeface="Arial"/>
                <a:cs typeface="Arial"/>
              </a:rPr>
              <a:t>the </a:t>
            </a:r>
            <a:r>
              <a:rPr sz="1400" b="1" dirty="0">
                <a:latin typeface="Arial"/>
                <a:cs typeface="Arial"/>
              </a:rPr>
              <a:t>top, </a:t>
            </a:r>
            <a:r>
              <a:rPr sz="1400" b="1" spc="5" dirty="0">
                <a:latin typeface="Arial"/>
                <a:cs typeface="Arial"/>
              </a:rPr>
              <a:t>while </a:t>
            </a:r>
            <a:r>
              <a:rPr sz="1400" b="1" spc="-5" dirty="0">
                <a:latin typeface="Arial"/>
                <a:cs typeface="Arial"/>
              </a:rPr>
              <a:t>the  </a:t>
            </a:r>
            <a:r>
              <a:rPr sz="1400" b="1" spc="-10" dirty="0">
                <a:latin typeface="Arial"/>
                <a:cs typeface="Arial"/>
              </a:rPr>
              <a:t>heavier, </a:t>
            </a:r>
            <a:r>
              <a:rPr sz="1400" b="1" dirty="0">
                <a:latin typeface="Arial"/>
                <a:cs typeface="Arial"/>
              </a:rPr>
              <a:t>ripe beans sink to </a:t>
            </a:r>
            <a:r>
              <a:rPr sz="1400" b="1" spc="-5" dirty="0">
                <a:latin typeface="Arial"/>
                <a:cs typeface="Arial"/>
              </a:rPr>
              <a:t>the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bottom.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8388" y="3861816"/>
            <a:ext cx="3240024" cy="2386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4147" y="3938016"/>
            <a:ext cx="3253740" cy="2386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4632" y="475233"/>
            <a:ext cx="279146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dirty="0"/>
              <a:t>4.MILLING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75841"/>
            <a:ext cx="3762375" cy="398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HULLING</a:t>
            </a:r>
            <a:endParaRPr sz="2000">
              <a:latin typeface="Arial"/>
              <a:cs typeface="Arial"/>
            </a:endParaRPr>
          </a:p>
          <a:p>
            <a:pPr marL="12700" marR="188595" algn="just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Machines are used to</a:t>
            </a:r>
            <a:r>
              <a:rPr sz="2000" b="1" spc="-114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remove  </a:t>
            </a:r>
            <a:r>
              <a:rPr sz="2000" b="1" dirty="0">
                <a:latin typeface="Arial"/>
                <a:cs typeface="Arial"/>
              </a:rPr>
              <a:t>the parchment </a:t>
            </a:r>
            <a:r>
              <a:rPr sz="2000" b="1" spc="-10" dirty="0">
                <a:latin typeface="Arial"/>
                <a:cs typeface="Arial"/>
              </a:rPr>
              <a:t>layer  </a:t>
            </a:r>
            <a:r>
              <a:rPr sz="2000" b="1" dirty="0">
                <a:latin typeface="Arial"/>
                <a:cs typeface="Arial"/>
              </a:rPr>
              <a:t>(endocarp) from </a:t>
            </a:r>
            <a:r>
              <a:rPr sz="2000" b="1" spc="10" dirty="0">
                <a:latin typeface="Arial"/>
                <a:cs typeface="Arial"/>
              </a:rPr>
              <a:t>wet  </a:t>
            </a:r>
            <a:r>
              <a:rPr sz="2000" b="1" dirty="0">
                <a:latin typeface="Arial"/>
                <a:cs typeface="Arial"/>
              </a:rPr>
              <a:t>processed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coffee.</a:t>
            </a:r>
            <a:endParaRPr sz="20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GRADING &amp;</a:t>
            </a:r>
            <a:r>
              <a:rPr sz="2000" b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SORTING</a:t>
            </a:r>
            <a:endParaRPr sz="20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Before being exported, the  coffee beans will be </a:t>
            </a:r>
            <a:r>
              <a:rPr sz="2000" b="1" spc="-5" dirty="0">
                <a:latin typeface="Arial"/>
                <a:cs typeface="Arial"/>
              </a:rPr>
              <a:t>even</a:t>
            </a:r>
            <a:r>
              <a:rPr sz="2000" b="1" spc="-1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more  precisely sorted by size and  weight. They </a:t>
            </a:r>
            <a:r>
              <a:rPr sz="2000" b="1" spc="5" dirty="0">
                <a:latin typeface="Arial"/>
                <a:cs typeface="Arial"/>
              </a:rPr>
              <a:t>will </a:t>
            </a:r>
            <a:r>
              <a:rPr sz="2000" b="1" dirty="0">
                <a:latin typeface="Arial"/>
                <a:cs typeface="Arial"/>
              </a:rPr>
              <a:t>also be  closely </a:t>
            </a:r>
            <a:r>
              <a:rPr sz="2000" b="1" spc="-5" dirty="0">
                <a:latin typeface="Arial"/>
                <a:cs typeface="Arial"/>
              </a:rPr>
              <a:t>evaluated </a:t>
            </a:r>
            <a:r>
              <a:rPr sz="2000" b="1" dirty="0">
                <a:latin typeface="Arial"/>
                <a:cs typeface="Arial"/>
              </a:rPr>
              <a:t>for colour  flaws or other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imperfections.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15000" y="1447800"/>
            <a:ext cx="2667000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15000" y="3962400"/>
            <a:ext cx="2671572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4572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Segoe Print" pitchFamily="2" charset="0"/>
              </a:rPr>
              <a:t>Coffee is the common man’s gold, and like</a:t>
            </a:r>
            <a:br>
              <a:rPr lang="en-US" b="1" dirty="0">
                <a:latin typeface="Segoe Print" pitchFamily="2" charset="0"/>
              </a:rPr>
            </a:br>
            <a:r>
              <a:rPr lang="en-US" b="1" dirty="0">
                <a:latin typeface="Segoe Print" pitchFamily="2" charset="0"/>
              </a:rPr>
              <a:t> gold, </a:t>
            </a:r>
            <a:br>
              <a:rPr lang="en-US" b="1" dirty="0">
                <a:latin typeface="Segoe Print" pitchFamily="2" charset="0"/>
              </a:rPr>
            </a:br>
            <a:r>
              <a:rPr lang="en-US" b="1" dirty="0">
                <a:latin typeface="Segoe Print" pitchFamily="2" charset="0"/>
              </a:rPr>
              <a:t>It bring to every man the feeling of luxury </a:t>
            </a:r>
            <a:br>
              <a:rPr lang="en-US" b="1" dirty="0">
                <a:latin typeface="Segoe Print" pitchFamily="2" charset="0"/>
              </a:rPr>
            </a:br>
            <a:r>
              <a:rPr lang="en-US" b="1" dirty="0">
                <a:latin typeface="Segoe Print" pitchFamily="2" charset="0"/>
              </a:rPr>
              <a:t>and nobility.</a:t>
            </a:r>
            <a:br>
              <a:rPr lang="en-US" b="1" dirty="0">
                <a:latin typeface="Segoe Print" pitchFamily="2" charset="0"/>
              </a:rPr>
            </a:br>
            <a:br>
              <a:rPr lang="en-US" b="1" dirty="0">
                <a:latin typeface="Segoe Print" pitchFamily="2" charset="0"/>
              </a:rPr>
            </a:br>
            <a:endParaRPr lang="en-US" b="1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0517" y="475233"/>
            <a:ext cx="359981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dirty="0"/>
              <a:t>5</a:t>
            </a:r>
            <a:r>
              <a:t>.</a:t>
            </a:r>
            <a:r>
              <a:rPr spc="-70"/>
              <a:t> </a:t>
            </a:r>
            <a:r>
              <a:rPr dirty="0"/>
              <a:t>ROASTING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1549653"/>
            <a:ext cx="4845050" cy="40145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tabLst>
                <a:tab pos="1521460" algn="l"/>
                <a:tab pos="1760855" algn="l"/>
                <a:tab pos="2395855" algn="l"/>
              </a:tabLst>
            </a:pPr>
            <a:r>
              <a:rPr sz="2000" b="1" dirty="0">
                <a:latin typeface="Arial"/>
                <a:cs typeface="Arial"/>
              </a:rPr>
              <a:t>Roasting transforms green coffee  into the aromatic </a:t>
            </a:r>
            <a:r>
              <a:rPr sz="2000" b="1" spc="5" dirty="0">
                <a:latin typeface="Arial"/>
                <a:cs typeface="Arial"/>
              </a:rPr>
              <a:t>brown </a:t>
            </a:r>
            <a:r>
              <a:rPr sz="2000" b="1" dirty="0">
                <a:latin typeface="Arial"/>
                <a:cs typeface="Arial"/>
              </a:rPr>
              <a:t>beans that  </a:t>
            </a:r>
            <a:r>
              <a:rPr sz="2000" b="1" spc="10" dirty="0">
                <a:latin typeface="Arial"/>
                <a:cs typeface="Arial"/>
              </a:rPr>
              <a:t>we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purchase,	either </a:t>
            </a:r>
            <a:r>
              <a:rPr sz="2000" b="1" spc="5" dirty="0">
                <a:latin typeface="Arial"/>
                <a:cs typeface="Arial"/>
              </a:rPr>
              <a:t>whole </a:t>
            </a:r>
            <a:r>
              <a:rPr sz="2000" b="1" dirty="0">
                <a:latin typeface="Arial"/>
                <a:cs typeface="Arial"/>
              </a:rPr>
              <a:t>or</a:t>
            </a:r>
            <a:r>
              <a:rPr sz="2000" b="1" spc="-1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already  ground, </a:t>
            </a:r>
            <a:r>
              <a:rPr sz="2000" b="1" spc="-5" dirty="0">
                <a:latin typeface="Arial"/>
                <a:cs typeface="Arial"/>
              </a:rPr>
              <a:t>in </a:t>
            </a:r>
            <a:r>
              <a:rPr sz="2000" b="1" dirty="0">
                <a:latin typeface="Arial"/>
                <a:cs typeface="Arial"/>
              </a:rPr>
              <a:t>our </a:t>
            </a:r>
            <a:r>
              <a:rPr sz="2000" b="1" spc="-5" dirty="0">
                <a:latin typeface="Arial"/>
                <a:cs typeface="Arial"/>
              </a:rPr>
              <a:t>favorite </a:t>
            </a:r>
            <a:r>
              <a:rPr sz="2000" b="1" dirty="0">
                <a:latin typeface="Arial"/>
                <a:cs typeface="Arial"/>
              </a:rPr>
              <a:t>stores. Most  roasting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machines	maintain a  temperature of about 550 degrees  Fahrenheit.	The </a:t>
            </a:r>
            <a:r>
              <a:rPr sz="2000" b="1">
                <a:latin typeface="Arial"/>
                <a:cs typeface="Arial"/>
              </a:rPr>
              <a:t>beans</a:t>
            </a:r>
            <a:r>
              <a:rPr sz="2000" b="1" spc="-40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are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kept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sz="2000" b="1" spc="-5">
                <a:latin typeface="Arial"/>
                <a:cs typeface="Arial"/>
              </a:rPr>
              <a:t>moving </a:t>
            </a:r>
            <a:r>
              <a:rPr sz="2000" b="1" dirty="0">
                <a:latin typeface="Arial"/>
                <a:cs typeface="Arial"/>
              </a:rPr>
              <a:t>throughout the entire  process to keep them from</a:t>
            </a:r>
            <a:r>
              <a:rPr sz="2000" b="1" spc="-1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burning  and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10">
                <a:latin typeface="Arial"/>
                <a:cs typeface="Arial"/>
              </a:rPr>
              <a:t>when</a:t>
            </a:r>
            <a:r>
              <a:rPr sz="2000" b="1" spc="-35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they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reach </a:t>
            </a:r>
            <a:r>
              <a:rPr sz="2000" b="1" dirty="0">
                <a:latin typeface="Arial"/>
                <a:cs typeface="Arial"/>
              </a:rPr>
              <a:t>an internal  temperature of about 400 degrees,  they begin to turn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brown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</a:t>
            </a:r>
            <a:r>
              <a:rPr sz="2000" b="1">
                <a:latin typeface="Arial"/>
                <a:cs typeface="Arial"/>
              </a:rPr>
              <a:t>	the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caffeol</a:t>
            </a:r>
            <a:r>
              <a:rPr sz="2000" b="1" dirty="0">
                <a:latin typeface="Arial"/>
                <a:cs typeface="Arial"/>
              </a:rPr>
              <a:t>, or </a:t>
            </a:r>
            <a:r>
              <a:rPr sz="2000" b="1" spc="-5" dirty="0">
                <a:latin typeface="Arial"/>
                <a:cs typeface="Arial"/>
              </a:rPr>
              <a:t>oil, </a:t>
            </a:r>
            <a:r>
              <a:rPr sz="2000" b="1" dirty="0">
                <a:latin typeface="Arial"/>
                <a:cs typeface="Arial"/>
              </a:rPr>
              <a:t>locked inside the  beans begins to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emerge.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05400" y="1612391"/>
            <a:ext cx="3886199" cy="4331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5112" y="1046988"/>
            <a:ext cx="8628888" cy="18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" y="1549400"/>
            <a:ext cx="8531860" cy="153543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080" indent="-342900" algn="just">
              <a:lnSpc>
                <a:spcPts val="2160"/>
              </a:lnSpc>
              <a:spcBef>
                <a:spcPts val="375"/>
              </a:spcBef>
            </a:pPr>
            <a:r>
              <a:rPr sz="1400" spc="265" dirty="0">
                <a:solidFill>
                  <a:srgbClr val="EFA12D"/>
                </a:solidFill>
                <a:latin typeface="Arial"/>
                <a:cs typeface="Arial"/>
              </a:rPr>
              <a:t> </a:t>
            </a:r>
            <a:r>
              <a:rPr sz="2000" b="1" dirty="0">
                <a:solidFill>
                  <a:srgbClr val="4E3A2F"/>
                </a:solidFill>
                <a:latin typeface="Arial"/>
                <a:cs typeface="Arial"/>
              </a:rPr>
              <a:t>The </a:t>
            </a:r>
            <a:r>
              <a:rPr sz="2000" b="1" spc="-5" dirty="0">
                <a:solidFill>
                  <a:srgbClr val="4E3A2F"/>
                </a:solidFill>
                <a:latin typeface="Arial"/>
                <a:cs typeface="Arial"/>
              </a:rPr>
              <a:t>heat </a:t>
            </a:r>
            <a:r>
              <a:rPr sz="2000" b="1" dirty="0">
                <a:solidFill>
                  <a:srgbClr val="4E3A2F"/>
                </a:solidFill>
                <a:latin typeface="Arial"/>
                <a:cs typeface="Arial"/>
              </a:rPr>
              <a:t>causes a series </a:t>
            </a:r>
            <a:r>
              <a:rPr sz="2000" b="1" spc="-5" dirty="0">
                <a:solidFill>
                  <a:srgbClr val="4E3A2F"/>
                </a:solidFill>
                <a:latin typeface="Arial"/>
                <a:cs typeface="Arial"/>
              </a:rPr>
              <a:t>of chemical reaction </a:t>
            </a:r>
            <a:r>
              <a:rPr sz="2000" b="1" dirty="0">
                <a:solidFill>
                  <a:srgbClr val="4E3A2F"/>
                </a:solidFill>
                <a:latin typeface="Arial"/>
                <a:cs typeface="Arial"/>
              </a:rPr>
              <a:t>to </a:t>
            </a:r>
            <a:r>
              <a:rPr sz="2000" b="1" spc="-5" dirty="0">
                <a:solidFill>
                  <a:srgbClr val="4E3A2F"/>
                </a:solidFill>
                <a:latin typeface="Arial"/>
                <a:cs typeface="Arial"/>
              </a:rPr>
              <a:t>take </a:t>
            </a:r>
            <a:r>
              <a:rPr sz="2000" b="1" spc="-70" dirty="0">
                <a:solidFill>
                  <a:srgbClr val="4E3A2F"/>
                </a:solidFill>
                <a:latin typeface="Arial"/>
                <a:cs typeface="Arial"/>
              </a:rPr>
              <a:t>place.  </a:t>
            </a:r>
            <a:r>
              <a:rPr sz="2000" b="1" dirty="0">
                <a:solidFill>
                  <a:srgbClr val="4E3A2F"/>
                </a:solidFill>
                <a:latin typeface="Arial"/>
                <a:cs typeface="Arial"/>
              </a:rPr>
              <a:t>Starches </a:t>
            </a:r>
            <a:r>
              <a:rPr sz="2000" b="1" spc="-5" dirty="0">
                <a:solidFill>
                  <a:srgbClr val="4E3A2F"/>
                </a:solidFill>
                <a:latin typeface="Arial"/>
                <a:cs typeface="Arial"/>
              </a:rPr>
              <a:t>are converted into </a:t>
            </a:r>
            <a:r>
              <a:rPr sz="2000" b="1" dirty="0">
                <a:solidFill>
                  <a:srgbClr val="4E3A2F"/>
                </a:solidFill>
                <a:latin typeface="Arial"/>
                <a:cs typeface="Arial"/>
              </a:rPr>
              <a:t>sugars, which </a:t>
            </a:r>
            <a:r>
              <a:rPr sz="2000" b="1" spc="-5" dirty="0">
                <a:solidFill>
                  <a:srgbClr val="4E3A2F"/>
                </a:solidFill>
                <a:latin typeface="Arial"/>
                <a:cs typeface="Arial"/>
              </a:rPr>
              <a:t>caramelize. Some types  </a:t>
            </a:r>
            <a:r>
              <a:rPr sz="2000" b="1" dirty="0">
                <a:solidFill>
                  <a:srgbClr val="4E3A2F"/>
                </a:solidFill>
                <a:latin typeface="Arial"/>
                <a:cs typeface="Arial"/>
              </a:rPr>
              <a:t>of acids are created, and others are broken</a:t>
            </a:r>
            <a:r>
              <a:rPr sz="2000" b="1" spc="-15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4E3A2F"/>
                </a:solidFill>
                <a:latin typeface="Arial"/>
                <a:cs typeface="Arial"/>
              </a:rPr>
              <a:t>down.</a:t>
            </a:r>
            <a:endParaRPr sz="20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210"/>
              </a:spcBef>
            </a:pPr>
            <a:r>
              <a:rPr sz="1400" spc="265" dirty="0">
                <a:solidFill>
                  <a:srgbClr val="EFA12D"/>
                </a:solidFill>
                <a:latin typeface="Arial"/>
                <a:cs typeface="Arial"/>
              </a:rPr>
              <a:t> </a:t>
            </a:r>
            <a:r>
              <a:rPr sz="2000" b="1" dirty="0">
                <a:solidFill>
                  <a:srgbClr val="4E3A2F"/>
                </a:solidFill>
                <a:latin typeface="Arial"/>
                <a:cs typeface="Arial"/>
              </a:rPr>
              <a:t>CAFFEOL-Coffee essence </a:t>
            </a:r>
            <a:r>
              <a:rPr sz="2000" b="1" spc="-5" dirty="0">
                <a:solidFill>
                  <a:srgbClr val="4E3A2F"/>
                </a:solidFill>
                <a:latin typeface="Arial"/>
                <a:cs typeface="Arial"/>
              </a:rPr>
              <a:t>or </a:t>
            </a:r>
            <a:r>
              <a:rPr sz="2000" b="1" dirty="0">
                <a:solidFill>
                  <a:srgbClr val="4E3A2F"/>
                </a:solidFill>
                <a:latin typeface="Arial"/>
                <a:cs typeface="Arial"/>
              </a:rPr>
              <a:t>coffee</a:t>
            </a:r>
            <a:r>
              <a:rPr sz="2000" b="1" spc="3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E3A2F"/>
                </a:solidFill>
                <a:latin typeface="Arial"/>
                <a:cs typeface="Arial"/>
              </a:rPr>
              <a:t>oil.</a:t>
            </a:r>
            <a:endParaRPr sz="20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840"/>
              </a:spcBef>
            </a:pPr>
            <a:r>
              <a:rPr sz="1400" spc="265" dirty="0">
                <a:solidFill>
                  <a:srgbClr val="EFA12D"/>
                </a:solidFill>
                <a:latin typeface="Arial"/>
                <a:cs typeface="Arial"/>
              </a:rPr>
              <a:t>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2768854"/>
            <a:ext cx="8529955" cy="2189702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6985" algn="just">
              <a:lnSpc>
                <a:spcPts val="2160"/>
              </a:lnSpc>
              <a:spcBef>
                <a:spcPts val="375"/>
              </a:spcBef>
            </a:pPr>
            <a:r>
              <a:rPr sz="2000" b="1" dirty="0">
                <a:solidFill>
                  <a:srgbClr val="4E3A2F"/>
                </a:solidFill>
                <a:latin typeface="Arial"/>
                <a:cs typeface="Arial"/>
              </a:rPr>
              <a:t>Art and </a:t>
            </a:r>
            <a:r>
              <a:rPr sz="2000" b="1" spc="-5" dirty="0">
                <a:solidFill>
                  <a:srgbClr val="4E3A2F"/>
                </a:solidFill>
                <a:latin typeface="Arial"/>
                <a:cs typeface="Arial"/>
              </a:rPr>
              <a:t>Science of roasting </a:t>
            </a:r>
            <a:r>
              <a:rPr sz="2000" b="1" dirty="0">
                <a:solidFill>
                  <a:srgbClr val="4E3A2F"/>
                </a:solidFill>
                <a:latin typeface="Arial"/>
                <a:cs typeface="Arial"/>
              </a:rPr>
              <a:t>the </a:t>
            </a:r>
            <a:r>
              <a:rPr sz="2000" b="1" spc="-5" dirty="0">
                <a:solidFill>
                  <a:srgbClr val="4E3A2F"/>
                </a:solidFill>
                <a:latin typeface="Arial"/>
                <a:cs typeface="Arial"/>
              </a:rPr>
              <a:t>green </a:t>
            </a:r>
            <a:r>
              <a:rPr sz="2000" b="1" dirty="0">
                <a:solidFill>
                  <a:srgbClr val="4E3A2F"/>
                </a:solidFill>
                <a:latin typeface="Arial"/>
                <a:cs typeface="Arial"/>
              </a:rPr>
              <a:t>beans </a:t>
            </a:r>
            <a:r>
              <a:rPr sz="2000" b="1" spc="-10" dirty="0">
                <a:solidFill>
                  <a:srgbClr val="4E3A2F"/>
                </a:solidFill>
                <a:latin typeface="Arial"/>
                <a:cs typeface="Arial"/>
              </a:rPr>
              <a:t>at </a:t>
            </a:r>
            <a:r>
              <a:rPr sz="2000" b="1" spc="-5" dirty="0">
                <a:solidFill>
                  <a:srgbClr val="4E3A2F"/>
                </a:solidFill>
                <a:latin typeface="Arial"/>
                <a:cs typeface="Arial"/>
              </a:rPr>
              <a:t>approximately </a:t>
            </a:r>
            <a:r>
              <a:rPr sz="2000" b="1" dirty="0">
                <a:solidFill>
                  <a:srgbClr val="4E3A2F"/>
                </a:solidFill>
                <a:latin typeface="Arial"/>
                <a:cs typeface="Arial"/>
              </a:rPr>
              <a:t>400  degrees. </a:t>
            </a:r>
            <a:r>
              <a:rPr sz="2000" b="1" spc="-5" dirty="0">
                <a:solidFill>
                  <a:srgbClr val="4E3A2F"/>
                </a:solidFill>
                <a:latin typeface="Arial"/>
                <a:cs typeface="Arial"/>
              </a:rPr>
              <a:t>The </a:t>
            </a:r>
            <a:r>
              <a:rPr sz="2000" b="1" dirty="0">
                <a:solidFill>
                  <a:srgbClr val="4E3A2F"/>
                </a:solidFill>
                <a:latin typeface="Arial"/>
                <a:cs typeface="Arial"/>
              </a:rPr>
              <a:t>process creates </a:t>
            </a:r>
            <a:r>
              <a:rPr sz="2000" b="1" spc="-5" dirty="0">
                <a:solidFill>
                  <a:srgbClr val="4E3A2F"/>
                </a:solidFill>
                <a:latin typeface="Arial"/>
                <a:cs typeface="Arial"/>
              </a:rPr>
              <a:t>flavor </a:t>
            </a:r>
            <a:r>
              <a:rPr sz="2000" b="1" dirty="0">
                <a:solidFill>
                  <a:srgbClr val="4E3A2F"/>
                </a:solidFill>
                <a:latin typeface="Arial"/>
                <a:cs typeface="Arial"/>
              </a:rPr>
              <a:t>and</a:t>
            </a:r>
            <a:r>
              <a:rPr sz="2000" b="1" spc="-9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E3A2F"/>
                </a:solidFill>
                <a:latin typeface="Arial"/>
                <a:cs typeface="Arial"/>
              </a:rPr>
              <a:t>aroma.</a:t>
            </a:r>
            <a:endParaRPr sz="20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209"/>
              </a:spcBef>
              <a:tabLst>
                <a:tab pos="354965" algn="l"/>
              </a:tabLst>
            </a:pPr>
            <a:r>
              <a:rPr sz="1400" spc="270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000" b="1" spc="-5" dirty="0">
                <a:solidFill>
                  <a:srgbClr val="4E3A2F"/>
                </a:solidFill>
                <a:latin typeface="Arial"/>
                <a:cs typeface="Arial"/>
              </a:rPr>
              <a:t>Oxygen-The </a:t>
            </a:r>
            <a:r>
              <a:rPr sz="2000" b="1" dirty="0">
                <a:solidFill>
                  <a:srgbClr val="4E3A2F"/>
                </a:solidFill>
                <a:latin typeface="Arial"/>
                <a:cs typeface="Arial"/>
              </a:rPr>
              <a:t>great enemy of roasted coffee</a:t>
            </a:r>
            <a:r>
              <a:rPr sz="2000" b="1" spc="-11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E3A2F"/>
                </a:solidFill>
                <a:latin typeface="Arial"/>
                <a:cs typeface="Arial"/>
              </a:rPr>
              <a:t>beans</a:t>
            </a:r>
            <a:endParaRPr sz="2000">
              <a:latin typeface="Arial"/>
              <a:cs typeface="Arial"/>
            </a:endParaRPr>
          </a:p>
          <a:p>
            <a:pPr marL="355600" marR="6350" indent="-342900" algn="just">
              <a:lnSpc>
                <a:spcPts val="2160"/>
              </a:lnSpc>
              <a:spcBef>
                <a:spcPts val="515"/>
              </a:spcBef>
              <a:tabLst>
                <a:tab pos="354965" algn="l"/>
              </a:tabLst>
            </a:pPr>
            <a:r>
              <a:rPr sz="1400" spc="26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000" b="1" dirty="0">
                <a:solidFill>
                  <a:srgbClr val="4E3A2F"/>
                </a:solidFill>
                <a:latin typeface="Arial"/>
                <a:cs typeface="Arial"/>
              </a:rPr>
              <a:t>464 </a:t>
            </a:r>
            <a:r>
              <a:rPr sz="2000" b="1" spc="-5" dirty="0">
                <a:solidFill>
                  <a:srgbClr val="4E3A2F"/>
                </a:solidFill>
                <a:latin typeface="Arial"/>
                <a:cs typeface="Arial"/>
              </a:rPr>
              <a:t>degrees </a:t>
            </a:r>
            <a:r>
              <a:rPr sz="2000" b="1" spc="-40" dirty="0">
                <a:solidFill>
                  <a:srgbClr val="4E3A2F"/>
                </a:solidFill>
                <a:latin typeface="Arial"/>
                <a:cs typeface="Arial"/>
              </a:rPr>
              <a:t>F.(240 </a:t>
            </a:r>
            <a:r>
              <a:rPr sz="2000" b="1" spc="-5" dirty="0">
                <a:solidFill>
                  <a:srgbClr val="4E3A2F"/>
                </a:solidFill>
                <a:latin typeface="Arial"/>
                <a:cs typeface="Arial"/>
              </a:rPr>
              <a:t>degrees Celsius)-necessary temperature, for </a:t>
            </a:r>
            <a:r>
              <a:rPr sz="2000" b="1" dirty="0">
                <a:solidFill>
                  <a:srgbClr val="4E3A2F"/>
                </a:solidFill>
                <a:latin typeface="Arial"/>
                <a:cs typeface="Arial"/>
              </a:rPr>
              <a:t>the  correct amount </a:t>
            </a:r>
            <a:r>
              <a:rPr sz="2000" b="1" spc="-5" dirty="0">
                <a:solidFill>
                  <a:srgbClr val="4E3A2F"/>
                </a:solidFill>
                <a:latin typeface="Arial"/>
                <a:cs typeface="Arial"/>
              </a:rPr>
              <a:t>of </a:t>
            </a:r>
            <a:r>
              <a:rPr sz="2000" b="1" dirty="0">
                <a:solidFill>
                  <a:srgbClr val="4E3A2F"/>
                </a:solidFill>
                <a:latin typeface="Arial"/>
                <a:cs typeface="Arial"/>
              </a:rPr>
              <a:t>time </a:t>
            </a:r>
            <a:r>
              <a:rPr sz="2000" b="1" spc="-5" dirty="0">
                <a:solidFill>
                  <a:srgbClr val="4E3A2F"/>
                </a:solidFill>
                <a:latin typeface="Arial"/>
                <a:cs typeface="Arial"/>
              </a:rPr>
              <a:t>oils </a:t>
            </a:r>
            <a:r>
              <a:rPr sz="2000" b="1" spc="5" dirty="0">
                <a:solidFill>
                  <a:srgbClr val="4E3A2F"/>
                </a:solidFill>
                <a:latin typeface="Arial"/>
                <a:cs typeface="Arial"/>
              </a:rPr>
              <a:t>will </a:t>
            </a:r>
            <a:r>
              <a:rPr sz="2000" b="1" dirty="0">
                <a:solidFill>
                  <a:srgbClr val="4E3A2F"/>
                </a:solidFill>
                <a:latin typeface="Arial"/>
                <a:cs typeface="Arial"/>
              </a:rPr>
              <a:t>start to come</a:t>
            </a:r>
            <a:r>
              <a:rPr sz="2000" b="1" spc="-23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E3A2F"/>
                </a:solidFill>
                <a:latin typeface="Arial"/>
                <a:cs typeface="Arial"/>
              </a:rPr>
              <a:t>out.</a:t>
            </a:r>
            <a:endParaRPr sz="2000">
              <a:latin typeface="Arial"/>
              <a:cs typeface="Arial"/>
            </a:endParaRPr>
          </a:p>
          <a:p>
            <a:pPr marL="12700" algn="just">
              <a:lnSpc>
                <a:spcPts val="2280"/>
              </a:lnSpc>
              <a:spcBef>
                <a:spcPts val="204"/>
              </a:spcBef>
              <a:tabLst>
                <a:tab pos="354965" algn="l"/>
              </a:tabLst>
            </a:pPr>
            <a:r>
              <a:rPr sz="1400" spc="26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000" b="1" dirty="0">
                <a:solidFill>
                  <a:srgbClr val="4E3A2F"/>
                </a:solidFill>
                <a:latin typeface="Arial"/>
                <a:cs typeface="Arial"/>
              </a:rPr>
              <a:t>Burnt </a:t>
            </a:r>
            <a:r>
              <a:rPr sz="2000" b="1" spc="-5" dirty="0">
                <a:solidFill>
                  <a:srgbClr val="4E3A2F"/>
                </a:solidFill>
                <a:latin typeface="Arial"/>
                <a:cs typeface="Arial"/>
              </a:rPr>
              <a:t>coffee results from </a:t>
            </a:r>
            <a:r>
              <a:rPr sz="2000" b="1" dirty="0">
                <a:solidFill>
                  <a:srgbClr val="4E3A2F"/>
                </a:solidFill>
                <a:latin typeface="Arial"/>
                <a:cs typeface="Arial"/>
              </a:rPr>
              <a:t>roasting beans </a:t>
            </a:r>
            <a:r>
              <a:rPr sz="2000" b="1" spc="-5" dirty="0">
                <a:solidFill>
                  <a:srgbClr val="4E3A2F"/>
                </a:solidFill>
                <a:latin typeface="Arial"/>
                <a:cs typeface="Arial"/>
              </a:rPr>
              <a:t>at too </a:t>
            </a:r>
            <a:r>
              <a:rPr sz="2000" b="1" dirty="0">
                <a:solidFill>
                  <a:srgbClr val="4E3A2F"/>
                </a:solidFill>
                <a:latin typeface="Arial"/>
                <a:cs typeface="Arial"/>
              </a:rPr>
              <a:t>high</a:t>
            </a:r>
            <a:r>
              <a:rPr sz="2000" b="1" spc="53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E3A2F"/>
                </a:solidFill>
                <a:latin typeface="Arial"/>
                <a:cs typeface="Arial"/>
              </a:rPr>
              <a:t>temperature</a:t>
            </a:r>
            <a:endParaRPr sz="2000">
              <a:latin typeface="Arial"/>
              <a:cs typeface="Arial"/>
            </a:endParaRPr>
          </a:p>
          <a:p>
            <a:pPr marL="355600" algn="just">
              <a:lnSpc>
                <a:spcPts val="2280"/>
              </a:lnSpc>
            </a:pPr>
            <a:r>
              <a:rPr sz="2000" b="1" dirty="0">
                <a:solidFill>
                  <a:srgbClr val="4E3A2F"/>
                </a:solidFill>
                <a:latin typeface="Arial"/>
                <a:cs typeface="Arial"/>
              </a:rPr>
              <a:t>and the beans </a:t>
            </a:r>
            <a:r>
              <a:rPr sz="2000" b="1" spc="5" dirty="0">
                <a:solidFill>
                  <a:srgbClr val="4E3A2F"/>
                </a:solidFill>
                <a:latin typeface="Arial"/>
                <a:cs typeface="Arial"/>
              </a:rPr>
              <a:t>will </a:t>
            </a:r>
            <a:r>
              <a:rPr sz="2000" b="1" dirty="0">
                <a:solidFill>
                  <a:srgbClr val="4E3A2F"/>
                </a:solidFill>
                <a:latin typeface="Arial"/>
                <a:cs typeface="Arial"/>
              </a:rPr>
              <a:t>taste thin and burnt. Burnt coffee </a:t>
            </a:r>
            <a:r>
              <a:rPr sz="2000" b="1" spc="-5" dirty="0">
                <a:solidFill>
                  <a:srgbClr val="4E3A2F"/>
                </a:solidFill>
                <a:latin typeface="Arial"/>
                <a:cs typeface="Arial"/>
              </a:rPr>
              <a:t>is</a:t>
            </a:r>
            <a:r>
              <a:rPr sz="2000" b="1" spc="-24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E3A2F"/>
                </a:solidFill>
                <a:latin typeface="Arial"/>
                <a:cs typeface="Arial"/>
              </a:rPr>
              <a:t>unpleasant.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4933569"/>
            <a:ext cx="8529320" cy="87947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080" indent="-342900" algn="just">
              <a:lnSpc>
                <a:spcPts val="2160"/>
              </a:lnSpc>
              <a:spcBef>
                <a:spcPts val="375"/>
              </a:spcBef>
            </a:pPr>
            <a:r>
              <a:rPr sz="1400" spc="265" dirty="0">
                <a:solidFill>
                  <a:srgbClr val="EFA12D"/>
                </a:solidFill>
                <a:latin typeface="Arial"/>
                <a:cs typeface="Arial"/>
              </a:rPr>
              <a:t> </a:t>
            </a:r>
            <a:r>
              <a:rPr sz="2000" b="1" dirty="0">
                <a:solidFill>
                  <a:srgbClr val="4E3A2F"/>
                </a:solidFill>
                <a:latin typeface="Arial"/>
                <a:cs typeface="Arial"/>
              </a:rPr>
              <a:t>Most coffee machines </a:t>
            </a:r>
            <a:r>
              <a:rPr sz="2000" b="1" spc="-5" dirty="0">
                <a:solidFill>
                  <a:srgbClr val="4E3A2F"/>
                </a:solidFill>
                <a:latin typeface="Arial"/>
                <a:cs typeface="Arial"/>
              </a:rPr>
              <a:t>are gas-fired. </a:t>
            </a:r>
            <a:r>
              <a:rPr sz="2000" b="1" dirty="0">
                <a:solidFill>
                  <a:srgbClr val="4E3A2F"/>
                </a:solidFill>
                <a:latin typeface="Arial"/>
                <a:cs typeface="Arial"/>
              </a:rPr>
              <a:t>They </a:t>
            </a:r>
            <a:r>
              <a:rPr sz="2000" b="1" spc="10" dirty="0">
                <a:solidFill>
                  <a:srgbClr val="4E3A2F"/>
                </a:solidFill>
                <a:latin typeface="Arial"/>
                <a:cs typeface="Arial"/>
              </a:rPr>
              <a:t>work </a:t>
            </a:r>
            <a:r>
              <a:rPr sz="2000" b="1" spc="-10" dirty="0">
                <a:solidFill>
                  <a:srgbClr val="4E3A2F"/>
                </a:solidFill>
                <a:latin typeface="Arial"/>
                <a:cs typeface="Arial"/>
              </a:rPr>
              <a:t>at </a:t>
            </a:r>
            <a:r>
              <a:rPr sz="2000" b="1" spc="-5" dirty="0">
                <a:solidFill>
                  <a:srgbClr val="4E3A2F"/>
                </a:solidFill>
                <a:latin typeface="Arial"/>
                <a:cs typeface="Arial"/>
              </a:rPr>
              <a:t>temperatures </a:t>
            </a:r>
            <a:r>
              <a:rPr sz="2000" b="1" spc="-220" dirty="0">
                <a:solidFill>
                  <a:srgbClr val="4E3A2F"/>
                </a:solidFill>
                <a:latin typeface="Arial"/>
                <a:cs typeface="Arial"/>
              </a:rPr>
              <a:t>of </a:t>
            </a:r>
            <a:r>
              <a:rPr sz="2000" b="1" spc="114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E3A2F"/>
                </a:solidFill>
                <a:latin typeface="Arial"/>
                <a:cs typeface="Arial"/>
              </a:rPr>
              <a:t>around </a:t>
            </a:r>
            <a:r>
              <a:rPr sz="2000" b="1" spc="-5" dirty="0">
                <a:solidFill>
                  <a:srgbClr val="4E3A2F"/>
                </a:solidFill>
                <a:latin typeface="Arial"/>
                <a:cs typeface="Arial"/>
              </a:rPr>
              <a:t>550 </a:t>
            </a:r>
            <a:r>
              <a:rPr sz="2000" b="1" dirty="0">
                <a:solidFill>
                  <a:srgbClr val="4E3A2F"/>
                </a:solidFill>
                <a:latin typeface="Arial"/>
                <a:cs typeface="Arial"/>
              </a:rPr>
              <a:t>degrees F </a:t>
            </a:r>
            <a:r>
              <a:rPr sz="2000" b="1" spc="-5" dirty="0">
                <a:solidFill>
                  <a:srgbClr val="4E3A2F"/>
                </a:solidFill>
                <a:latin typeface="Arial"/>
                <a:cs typeface="Arial"/>
              </a:rPr>
              <a:t>(90 </a:t>
            </a:r>
            <a:r>
              <a:rPr sz="2000" b="1" dirty="0">
                <a:solidFill>
                  <a:srgbClr val="4E3A2F"/>
                </a:solidFill>
                <a:latin typeface="Arial"/>
                <a:cs typeface="Arial"/>
              </a:rPr>
              <a:t>degrees </a:t>
            </a:r>
            <a:r>
              <a:rPr sz="2000" b="1" spc="-5" dirty="0">
                <a:solidFill>
                  <a:srgbClr val="4E3A2F"/>
                </a:solidFill>
                <a:latin typeface="Arial"/>
                <a:cs typeface="Arial"/>
              </a:rPr>
              <a:t>C). </a:t>
            </a:r>
            <a:r>
              <a:rPr sz="2000" b="1" dirty="0">
                <a:solidFill>
                  <a:srgbClr val="4E3A2F"/>
                </a:solidFill>
                <a:latin typeface="Arial"/>
                <a:cs typeface="Arial"/>
              </a:rPr>
              <a:t>2 common </a:t>
            </a:r>
            <a:r>
              <a:rPr sz="2000" b="1" spc="-5" dirty="0">
                <a:solidFill>
                  <a:srgbClr val="4E3A2F"/>
                </a:solidFill>
                <a:latin typeface="Arial"/>
                <a:cs typeface="Arial"/>
              </a:rPr>
              <a:t>types: </a:t>
            </a:r>
            <a:r>
              <a:rPr sz="2000" b="1" dirty="0">
                <a:solidFill>
                  <a:srgbClr val="4E3A2F"/>
                </a:solidFill>
                <a:latin typeface="Arial"/>
                <a:cs typeface="Arial"/>
              </a:rPr>
              <a:t>Drum </a:t>
            </a:r>
            <a:r>
              <a:rPr sz="2000" b="1" spc="-10" dirty="0">
                <a:solidFill>
                  <a:srgbClr val="4E3A2F"/>
                </a:solidFill>
                <a:latin typeface="Arial"/>
                <a:cs typeface="Arial"/>
              </a:rPr>
              <a:t>type  </a:t>
            </a:r>
            <a:r>
              <a:rPr sz="2000" b="1" dirty="0">
                <a:solidFill>
                  <a:srgbClr val="4E3A2F"/>
                </a:solidFill>
                <a:latin typeface="Arial"/>
                <a:cs typeface="Arial"/>
              </a:rPr>
              <a:t>and </a:t>
            </a:r>
            <a:r>
              <a:rPr sz="2000" b="1" spc="-5" dirty="0">
                <a:solidFill>
                  <a:srgbClr val="4E3A2F"/>
                </a:solidFill>
                <a:latin typeface="Arial"/>
                <a:cs typeface="Arial"/>
              </a:rPr>
              <a:t>hot </a:t>
            </a:r>
            <a:r>
              <a:rPr sz="2000" b="1" dirty="0">
                <a:solidFill>
                  <a:srgbClr val="4E3A2F"/>
                </a:solidFill>
                <a:latin typeface="Arial"/>
                <a:cs typeface="Arial"/>
              </a:rPr>
              <a:t>air</a:t>
            </a:r>
            <a:r>
              <a:rPr sz="2000" b="1" spc="-4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E3A2F"/>
                </a:solidFill>
                <a:latin typeface="Arial"/>
                <a:cs typeface="Arial"/>
              </a:rPr>
              <a:t>roasters.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2776" y="1036319"/>
            <a:ext cx="2612136" cy="541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3540" y="575817"/>
            <a:ext cx="2070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i="0" spc="-345" dirty="0">
                <a:solidFill>
                  <a:srgbClr val="4E3A2F"/>
                </a:solidFill>
                <a:latin typeface="Arial"/>
                <a:cs typeface="Arial"/>
              </a:rPr>
              <a:t>ROASTING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515112" y="1046988"/>
              <a:ext cx="8628888" cy="18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777" y="1036319"/>
            <a:ext cx="9031605" cy="541020"/>
            <a:chOff x="112777" y="1036319"/>
            <a:chExt cx="9031605" cy="541020"/>
          </a:xfrm>
        </p:grpSpPr>
        <p:sp>
          <p:nvSpPr>
            <p:cNvPr id="3" name="object 3"/>
            <p:cNvSpPr/>
            <p:nvPr/>
          </p:nvSpPr>
          <p:spPr>
            <a:xfrm>
              <a:off x="515111" y="1046987"/>
              <a:ext cx="8628888" cy="18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2777" y="1036319"/>
              <a:ext cx="6460236" cy="5410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575817"/>
            <a:ext cx="5918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i="0" spc="-290" dirty="0">
                <a:solidFill>
                  <a:srgbClr val="4E3A2F"/>
                </a:solidFill>
                <a:latin typeface="Arial"/>
                <a:cs typeface="Arial"/>
              </a:rPr>
              <a:t>SAMPLES </a:t>
            </a:r>
            <a:r>
              <a:rPr sz="3600" b="0" i="0" spc="-430" dirty="0">
                <a:solidFill>
                  <a:srgbClr val="4E3A2F"/>
                </a:solidFill>
                <a:latin typeface="Arial"/>
                <a:cs typeface="Arial"/>
              </a:rPr>
              <a:t>OF </a:t>
            </a:r>
            <a:r>
              <a:rPr sz="3600" b="0" i="0" spc="-455" dirty="0">
                <a:solidFill>
                  <a:srgbClr val="4E3A2F"/>
                </a:solidFill>
                <a:latin typeface="Arial"/>
                <a:cs typeface="Arial"/>
              </a:rPr>
              <a:t>COFFEE</a:t>
            </a:r>
            <a:r>
              <a:rPr sz="3600" b="0" i="0" spc="-16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600" b="0" i="0" spc="-375" dirty="0">
                <a:solidFill>
                  <a:srgbClr val="4E3A2F"/>
                </a:solidFill>
                <a:latin typeface="Arial"/>
                <a:cs typeface="Arial"/>
              </a:rPr>
              <a:t>ROASTS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" y="1143000"/>
            <a:ext cx="8839200" cy="548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8242" y="475233"/>
            <a:ext cx="34455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6.</a:t>
            </a:r>
            <a:r>
              <a:rPr spc="-70" dirty="0"/>
              <a:t> </a:t>
            </a:r>
            <a:r>
              <a:rPr dirty="0"/>
              <a:t>GRINDING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1549653"/>
            <a:ext cx="3749040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The </a:t>
            </a:r>
            <a:r>
              <a:rPr sz="2000" b="1" spc="-5" dirty="0">
                <a:latin typeface="Arial"/>
                <a:cs typeface="Arial"/>
              </a:rPr>
              <a:t>objective </a:t>
            </a:r>
            <a:r>
              <a:rPr sz="2000" b="1" dirty="0">
                <a:latin typeface="Arial"/>
                <a:cs typeface="Arial"/>
              </a:rPr>
              <a:t>of a proper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grind  is to get the most </a:t>
            </a:r>
            <a:r>
              <a:rPr sz="2000" b="1" spc="-5" dirty="0">
                <a:latin typeface="Arial"/>
                <a:cs typeface="Arial"/>
              </a:rPr>
              <a:t>flavor </a:t>
            </a:r>
            <a:r>
              <a:rPr sz="2000" b="1" dirty="0">
                <a:latin typeface="Arial"/>
                <a:cs typeface="Arial"/>
              </a:rPr>
              <a:t>in a  cup of coffee. </a:t>
            </a:r>
            <a:r>
              <a:rPr sz="2000" b="1" spc="-5" dirty="0">
                <a:latin typeface="Arial"/>
                <a:cs typeface="Arial"/>
              </a:rPr>
              <a:t>How </a:t>
            </a:r>
            <a:r>
              <a:rPr sz="2000" b="1" dirty="0">
                <a:latin typeface="Arial"/>
                <a:cs typeface="Arial"/>
              </a:rPr>
              <a:t>coarse or  fine the coffee is ground  depends on the method by  </a:t>
            </a:r>
            <a:r>
              <a:rPr sz="2000" b="1" spc="5" dirty="0">
                <a:latin typeface="Arial"/>
                <a:cs typeface="Arial"/>
              </a:rPr>
              <a:t>which </a:t>
            </a:r>
            <a:r>
              <a:rPr sz="2000" b="1" dirty="0">
                <a:latin typeface="Arial"/>
                <a:cs typeface="Arial"/>
              </a:rPr>
              <a:t>the coffee is to be  brewed. </a:t>
            </a:r>
            <a:r>
              <a:rPr sz="2000" b="1" spc="-20" dirty="0">
                <a:latin typeface="Arial"/>
                <a:cs typeface="Arial"/>
              </a:rPr>
              <a:t>Generally, </a:t>
            </a:r>
            <a:r>
              <a:rPr sz="2000" b="1" dirty="0">
                <a:latin typeface="Arial"/>
                <a:cs typeface="Arial"/>
              </a:rPr>
              <a:t>the finer  the grind the more quickly the  coffee should be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prepared.</a:t>
            </a:r>
            <a:endParaRPr sz="2000">
              <a:latin typeface="Arial"/>
              <a:cs typeface="Arial"/>
            </a:endParaRPr>
          </a:p>
          <a:p>
            <a:pPr marL="12700" marR="59690" algn="just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Arial"/>
                <a:cs typeface="Arial"/>
              </a:rPr>
              <a:t>That is </a:t>
            </a:r>
            <a:r>
              <a:rPr sz="2000" b="1" spc="10" dirty="0">
                <a:latin typeface="Arial"/>
                <a:cs typeface="Arial"/>
              </a:rPr>
              <a:t>why </a:t>
            </a:r>
            <a:r>
              <a:rPr sz="2000" b="1" dirty="0">
                <a:latin typeface="Arial"/>
                <a:cs typeface="Arial"/>
              </a:rPr>
              <a:t>coffee ground for  use in an espresso machine</a:t>
            </a:r>
            <a:r>
              <a:rPr sz="2000" b="1" spc="-1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is  much finer than coffee </a:t>
            </a:r>
            <a:r>
              <a:rPr sz="2000" b="1" spc="5" dirty="0">
                <a:latin typeface="Arial"/>
                <a:cs typeface="Arial"/>
              </a:rPr>
              <a:t>which  </a:t>
            </a:r>
            <a:r>
              <a:rPr sz="2000" b="1" dirty="0">
                <a:latin typeface="Arial"/>
                <a:cs typeface="Arial"/>
              </a:rPr>
              <a:t>will be brewed in a </a:t>
            </a:r>
            <a:r>
              <a:rPr sz="2000" b="1" spc="-5" dirty="0">
                <a:latin typeface="Arial"/>
                <a:cs typeface="Arial"/>
              </a:rPr>
              <a:t>drip  system.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67200" y="1447800"/>
            <a:ext cx="4762500" cy="5181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776" y="1036319"/>
            <a:ext cx="9031605" cy="541020"/>
            <a:chOff x="112776" y="1036319"/>
            <a:chExt cx="9031605" cy="541020"/>
          </a:xfrm>
        </p:grpSpPr>
        <p:sp>
          <p:nvSpPr>
            <p:cNvPr id="3" name="object 3"/>
            <p:cNvSpPr/>
            <p:nvPr/>
          </p:nvSpPr>
          <p:spPr>
            <a:xfrm>
              <a:off x="515112" y="1046987"/>
              <a:ext cx="8628888" cy="18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2776" y="1036319"/>
              <a:ext cx="4213860" cy="5410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575817"/>
            <a:ext cx="3671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i="0" spc="-270" dirty="0">
                <a:solidFill>
                  <a:srgbClr val="4E3A2F"/>
                </a:solidFill>
                <a:latin typeface="Arial"/>
                <a:cs typeface="Arial"/>
              </a:rPr>
              <a:t>GRINDING</a:t>
            </a:r>
            <a:r>
              <a:rPr sz="3600" b="0" i="0" spc="-16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600" b="0" i="0" spc="-455" dirty="0">
                <a:solidFill>
                  <a:srgbClr val="4E3A2F"/>
                </a:solidFill>
                <a:latin typeface="Arial"/>
                <a:cs typeface="Arial"/>
              </a:rPr>
              <a:t>COFFEE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1491830"/>
            <a:ext cx="8531860" cy="3605474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spc="-10" dirty="0">
                <a:solidFill>
                  <a:srgbClr val="4E3A2F"/>
                </a:solidFill>
                <a:latin typeface="Arial"/>
                <a:cs typeface="Arial"/>
              </a:rPr>
              <a:t>TYPES OF</a:t>
            </a:r>
            <a:r>
              <a:rPr sz="2800" spc="1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GRIND: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950" spc="370" dirty="0">
                <a:solidFill>
                  <a:srgbClr val="EFA12D"/>
                </a:solidFill>
                <a:latin typeface="Arial"/>
                <a:cs typeface="Arial"/>
              </a:rPr>
              <a:t> </a:t>
            </a:r>
            <a:r>
              <a:rPr sz="2800" spc="-20" dirty="0">
                <a:solidFill>
                  <a:srgbClr val="4E3A2F"/>
                </a:solidFill>
                <a:latin typeface="Arial"/>
                <a:cs typeface="Arial"/>
              </a:rPr>
              <a:t>VERY 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FINE-espresso</a:t>
            </a:r>
            <a:r>
              <a:rPr sz="2800" spc="2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800" spc="-75" dirty="0">
                <a:solidFill>
                  <a:srgbClr val="4E3A2F"/>
                </a:solidFill>
                <a:latin typeface="Arial"/>
                <a:cs typeface="Arial"/>
              </a:rPr>
              <a:t>machine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950" spc="370" dirty="0">
                <a:solidFill>
                  <a:srgbClr val="EFA12D"/>
                </a:solidFill>
                <a:latin typeface="Arial"/>
                <a:cs typeface="Arial"/>
              </a:rPr>
              <a:t> 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FINE-</a:t>
            </a:r>
            <a:r>
              <a:rPr sz="2800" spc="5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Filter</a:t>
            </a:r>
            <a:endParaRPr sz="2800">
              <a:latin typeface="Arial"/>
              <a:cs typeface="Arial"/>
            </a:endParaRPr>
          </a:p>
          <a:p>
            <a:pPr marL="12700">
              <a:spcBef>
                <a:spcPts val="675"/>
              </a:spcBef>
            </a:pPr>
            <a:r>
              <a:rPr sz="1950" spc="375">
                <a:solidFill>
                  <a:srgbClr val="EFA12D"/>
                </a:solidFill>
                <a:latin typeface="Arial"/>
                <a:cs typeface="Arial"/>
              </a:rPr>
              <a:t></a:t>
            </a:r>
            <a:r>
              <a:rPr sz="1950" spc="405">
                <a:solidFill>
                  <a:srgbClr val="EFA12D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4E3A2F"/>
                </a:solidFill>
                <a:latin typeface="Arial"/>
                <a:cs typeface="Arial"/>
              </a:rPr>
              <a:t>MEDIUM/</a:t>
            </a:r>
            <a:r>
              <a:rPr lang="en-US" sz="240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4E3A2F"/>
                </a:solidFill>
                <a:latin typeface="Arial"/>
                <a:cs typeface="Arial"/>
              </a:rPr>
              <a:t>MEDIUM</a:t>
            </a:r>
            <a:r>
              <a:rPr lang="en-US" sz="240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lang="en-US" sz="2400" spc="-5" dirty="0">
                <a:solidFill>
                  <a:srgbClr val="4E3A2F"/>
                </a:solidFill>
                <a:latin typeface="Arial"/>
                <a:cs typeface="Arial"/>
              </a:rPr>
              <a:t>COARSE-French </a:t>
            </a:r>
            <a:r>
              <a:rPr sz="2400" spc="-5">
                <a:solidFill>
                  <a:srgbClr val="4E3A2F"/>
                </a:solidFill>
                <a:latin typeface="Arial"/>
                <a:cs typeface="Arial"/>
              </a:rPr>
              <a:t>Press/</a:t>
            </a:r>
            <a:r>
              <a:rPr lang="en-US" sz="2400" spc="-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5">
                <a:solidFill>
                  <a:srgbClr val="4E3A2F"/>
                </a:solidFill>
                <a:latin typeface="Arial"/>
                <a:cs typeface="Arial"/>
              </a:rPr>
              <a:t>Cafetiere</a:t>
            </a:r>
            <a:endParaRPr lang="en-US" sz="2400" spc="-5" dirty="0">
              <a:solidFill>
                <a:srgbClr val="4E3A2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lang="en-US" sz="2800" spc="-5" dirty="0">
                <a:solidFill>
                  <a:srgbClr val="4E3A2F"/>
                </a:solidFill>
                <a:latin typeface="Arial"/>
                <a:cs typeface="Arial"/>
              </a:rPr>
              <a:t>   COARSE GRIND- </a:t>
            </a:r>
            <a:r>
              <a:rPr lang="en-US" sz="2800" dirty="0">
                <a:solidFill>
                  <a:srgbClr val="4E3A2F"/>
                </a:solidFill>
                <a:latin typeface="Arial"/>
                <a:cs typeface="Arial"/>
              </a:rPr>
              <a:t>Percolator or Jug</a:t>
            </a:r>
            <a:r>
              <a:rPr lang="en-US" sz="2800" spc="6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lang="en-US" sz="2800" spc="-90" dirty="0">
                <a:solidFill>
                  <a:srgbClr val="4E3A2F"/>
                </a:solidFill>
                <a:latin typeface="Arial"/>
                <a:cs typeface="Arial"/>
              </a:rPr>
              <a:t>Method</a:t>
            </a:r>
            <a:endParaRPr lang="en-US"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lang="en-US" sz="1950" spc="375" dirty="0">
                <a:solidFill>
                  <a:srgbClr val="EFA12D"/>
                </a:solidFill>
                <a:latin typeface="Arial"/>
                <a:cs typeface="Arial"/>
              </a:rPr>
              <a:t> </a:t>
            </a:r>
            <a:r>
              <a:rPr lang="en-US" sz="2800" spc="-25" dirty="0">
                <a:solidFill>
                  <a:srgbClr val="4E3A2F"/>
                </a:solidFill>
                <a:latin typeface="Arial"/>
                <a:cs typeface="Arial"/>
              </a:rPr>
              <a:t>PULVERIZED-</a:t>
            </a:r>
            <a:r>
              <a:rPr lang="en-US" sz="2800" spc="2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lang="en-US" sz="2800" spc="-20" dirty="0">
                <a:solidFill>
                  <a:srgbClr val="4E3A2F"/>
                </a:solidFill>
                <a:latin typeface="Arial"/>
                <a:cs typeface="Arial"/>
              </a:rPr>
              <a:t>Turkish</a:t>
            </a:r>
            <a:endParaRPr lang="en-US" sz="2800" dirty="0">
              <a:latin typeface="Arial"/>
              <a:cs typeface="Arial"/>
            </a:endParaRPr>
          </a:p>
          <a:p>
            <a:pPr marL="12700">
              <a:spcBef>
                <a:spcPts val="675"/>
              </a:spcBef>
            </a:pP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373562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/>
              <a:t>TYPES </a:t>
            </a:r>
            <a:r>
              <a:rPr lang="en-US" sz="8000" b="1" spc="5" dirty="0"/>
              <a:t>OF</a:t>
            </a:r>
            <a:r>
              <a:rPr lang="en-US" sz="8000" b="1" spc="-80" dirty="0"/>
              <a:t> </a:t>
            </a:r>
            <a:r>
              <a:rPr lang="en-US" sz="8000" b="1" dirty="0"/>
              <a:t>COFFEE</a:t>
            </a:r>
            <a:endParaRPr lang="en-US" sz="8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8739" y="1600525"/>
            <a:ext cx="7943850" cy="213327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2728595" indent="3764915">
              <a:lnSpc>
                <a:spcPts val="2700"/>
              </a:lnSpc>
              <a:spcBef>
                <a:spcPts val="434"/>
              </a:spcBef>
            </a:pPr>
            <a:r>
              <a:rPr sz="2500" b="1" u="sng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Espr</a:t>
            </a:r>
            <a:r>
              <a:rPr sz="2500" b="1" u="sng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sz="2500" b="1" u="sng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sz="2500" b="1" u="sng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sz="2500" b="1" u="sng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</a:t>
            </a:r>
            <a:r>
              <a:rPr sz="2500" b="1" u="heavy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500" b="1" spc="-5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Made by forcing </a:t>
            </a:r>
            <a:r>
              <a:rPr sz="2500" b="1" dirty="0">
                <a:latin typeface="Arial"/>
                <a:cs typeface="Arial"/>
              </a:rPr>
              <a:t>very </a:t>
            </a:r>
            <a:r>
              <a:rPr sz="2500" b="1" spc="-5">
                <a:latin typeface="Arial"/>
                <a:cs typeface="Arial"/>
              </a:rPr>
              <a:t>hot</a:t>
            </a:r>
            <a:r>
              <a:rPr sz="2500" b="1" spc="20">
                <a:latin typeface="Arial"/>
                <a:cs typeface="Arial"/>
              </a:rPr>
              <a:t> </a:t>
            </a:r>
            <a:r>
              <a:rPr sz="2500" b="1">
                <a:latin typeface="Arial"/>
                <a:cs typeface="Arial"/>
              </a:rPr>
              <a:t>water</a:t>
            </a:r>
            <a:endParaRPr sz="2500">
              <a:latin typeface="Arial"/>
              <a:cs typeface="Arial"/>
            </a:endParaRPr>
          </a:p>
          <a:p>
            <a:pPr marL="12700" marR="5080">
              <a:lnSpc>
                <a:spcPts val="2700"/>
              </a:lnSpc>
            </a:pPr>
            <a:r>
              <a:rPr sz="2500" b="1" spc="-5">
                <a:latin typeface="Arial"/>
                <a:cs typeface="Arial"/>
              </a:rPr>
              <a:t>under high pressure through finely ground,  compacted coffee. This process produces an almost  </a:t>
            </a:r>
            <a:r>
              <a:rPr sz="2500" b="1" spc="-10">
                <a:latin typeface="Arial"/>
                <a:cs typeface="Arial"/>
              </a:rPr>
              <a:t>syrupy </a:t>
            </a:r>
            <a:r>
              <a:rPr sz="2500" b="1" spc="-5">
                <a:latin typeface="Arial"/>
                <a:cs typeface="Arial"/>
              </a:rPr>
              <a:t>beverage by extracting both solid and  dissolved components.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00600" y="3505200"/>
            <a:ext cx="4190999" cy="3153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8739" y="1613661"/>
            <a:ext cx="8495665" cy="1930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84854" algn="just">
              <a:lnSpc>
                <a:spcPct val="100000"/>
              </a:lnSpc>
              <a:spcBef>
                <a:spcPts val="95"/>
              </a:spcBef>
            </a:pPr>
            <a:r>
              <a:rPr sz="25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Cafe Americano</a:t>
            </a:r>
            <a:endParaRPr sz="2500" u="sng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500" b="1" spc="-5" dirty="0">
                <a:latin typeface="Arial"/>
                <a:cs typeface="Arial"/>
              </a:rPr>
              <a:t>Coffee prepared by adding hot </a:t>
            </a:r>
            <a:r>
              <a:rPr sz="2500" b="1" dirty="0">
                <a:latin typeface="Arial"/>
                <a:cs typeface="Arial"/>
              </a:rPr>
              <a:t>water </a:t>
            </a:r>
            <a:r>
              <a:rPr sz="2500" b="1" spc="-5" dirty="0">
                <a:latin typeface="Arial"/>
                <a:cs typeface="Arial"/>
              </a:rPr>
              <a:t>to espresso,  giving a </a:t>
            </a:r>
            <a:r>
              <a:rPr sz="2500" b="1" dirty="0">
                <a:latin typeface="Arial"/>
                <a:cs typeface="Arial"/>
              </a:rPr>
              <a:t>similar </a:t>
            </a:r>
            <a:r>
              <a:rPr sz="2500" b="1" spc="-5" dirty="0">
                <a:latin typeface="Arial"/>
                <a:cs typeface="Arial"/>
              </a:rPr>
              <a:t>strength to but different flavour from  regular drip coffee. The strength of an Americano varies  </a:t>
            </a:r>
            <a:r>
              <a:rPr sz="2500" b="1" dirty="0">
                <a:latin typeface="Arial"/>
                <a:cs typeface="Arial"/>
              </a:rPr>
              <a:t>with </a:t>
            </a:r>
            <a:r>
              <a:rPr sz="2500" b="1" spc="-5" dirty="0">
                <a:latin typeface="Arial"/>
                <a:cs typeface="Arial"/>
              </a:rPr>
              <a:t>the number of shots of espresso</a:t>
            </a:r>
            <a:r>
              <a:rPr sz="2500" b="1" spc="70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added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43400" y="3505200"/>
            <a:ext cx="4571999" cy="3212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8739" y="1561846"/>
            <a:ext cx="8978900" cy="1918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1100" algn="just">
              <a:lnSpc>
                <a:spcPts val="3080"/>
              </a:lnSpc>
              <a:spcBef>
                <a:spcPts val="100"/>
              </a:spcBef>
            </a:pPr>
            <a:r>
              <a:rPr sz="27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Café</a:t>
            </a:r>
            <a:r>
              <a:rPr sz="27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7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latte</a:t>
            </a:r>
            <a:endParaRPr sz="2700" u="sng">
              <a:latin typeface="Arial"/>
              <a:cs typeface="Arial"/>
            </a:endParaRPr>
          </a:p>
          <a:p>
            <a:pPr marL="12700" marR="5080" algn="just">
              <a:lnSpc>
                <a:spcPts val="2920"/>
              </a:lnSpc>
              <a:spcBef>
                <a:spcPts val="200"/>
              </a:spcBef>
            </a:pPr>
            <a:r>
              <a:rPr sz="2700" b="1" dirty="0">
                <a:latin typeface="Arial"/>
                <a:cs typeface="Arial"/>
              </a:rPr>
              <a:t>Italian </a:t>
            </a:r>
            <a:r>
              <a:rPr sz="2700" b="1" spc="-5" dirty="0">
                <a:latin typeface="Arial"/>
                <a:cs typeface="Arial"/>
              </a:rPr>
              <a:t>name </a:t>
            </a:r>
            <a:r>
              <a:rPr sz="2700" b="1" dirty="0">
                <a:latin typeface="Arial"/>
                <a:cs typeface="Arial"/>
              </a:rPr>
              <a:t>for </a:t>
            </a:r>
            <a:r>
              <a:rPr sz="2700" b="1" spc="-5" dirty="0">
                <a:latin typeface="Arial"/>
                <a:cs typeface="Arial"/>
              </a:rPr>
              <a:t>coffee </a:t>
            </a:r>
            <a:r>
              <a:rPr sz="2700" b="1" dirty="0">
                <a:latin typeface="Arial"/>
                <a:cs typeface="Arial"/>
              </a:rPr>
              <a:t>("cafe") with milk ("latte"). It is</a:t>
            </a:r>
            <a:r>
              <a:rPr sz="2700" b="1" spc="-105" dirty="0">
                <a:latin typeface="Arial"/>
                <a:cs typeface="Arial"/>
              </a:rPr>
              <a:t> </a:t>
            </a:r>
            <a:r>
              <a:rPr sz="2700" b="1" spc="-5" dirty="0">
                <a:latin typeface="Arial"/>
                <a:cs typeface="Arial"/>
              </a:rPr>
              <a:t>a  coffee beverage consisting </a:t>
            </a:r>
            <a:r>
              <a:rPr sz="2700" b="1" dirty="0">
                <a:latin typeface="Arial"/>
                <a:cs typeface="Arial"/>
              </a:rPr>
              <a:t>of strong or </a:t>
            </a:r>
            <a:r>
              <a:rPr sz="2700" b="1" spc="-5" dirty="0">
                <a:latin typeface="Arial"/>
                <a:cs typeface="Arial"/>
              </a:rPr>
              <a:t>bold coffee  (sometimes espresso) </a:t>
            </a:r>
            <a:r>
              <a:rPr sz="2700" b="1" dirty="0">
                <a:latin typeface="Arial"/>
                <a:cs typeface="Arial"/>
              </a:rPr>
              <a:t>mixed with scalded milk in  </a:t>
            </a:r>
            <a:r>
              <a:rPr sz="2700" b="1" spc="-5" dirty="0">
                <a:latin typeface="Arial"/>
                <a:cs typeface="Arial"/>
              </a:rPr>
              <a:t>approximately a 1:1</a:t>
            </a:r>
            <a:r>
              <a:rPr sz="2700" b="1" spc="20" dirty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ratio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95800" y="3429000"/>
            <a:ext cx="4331208" cy="3247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776" y="813816"/>
            <a:ext cx="9031605" cy="541020"/>
            <a:chOff x="112776" y="813816"/>
            <a:chExt cx="9031605" cy="541020"/>
          </a:xfrm>
        </p:grpSpPr>
        <p:sp>
          <p:nvSpPr>
            <p:cNvPr id="3" name="object 3"/>
            <p:cNvSpPr/>
            <p:nvPr/>
          </p:nvSpPr>
          <p:spPr>
            <a:xfrm>
              <a:off x="515112" y="1046988"/>
              <a:ext cx="8628888" cy="18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2776" y="813816"/>
              <a:ext cx="2286000" cy="5410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353059"/>
            <a:ext cx="1744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i="0" spc="-285" dirty="0">
                <a:solidFill>
                  <a:srgbClr val="4E3A2F"/>
                </a:solidFill>
                <a:latin typeface="Arial"/>
                <a:cs typeface="Arial"/>
              </a:rPr>
              <a:t>HIS</a:t>
            </a:r>
            <a:r>
              <a:rPr sz="3600" b="0" i="0" spc="-360" dirty="0">
                <a:solidFill>
                  <a:srgbClr val="4E3A2F"/>
                </a:solidFill>
                <a:latin typeface="Arial"/>
                <a:cs typeface="Arial"/>
              </a:rPr>
              <a:t>T</a:t>
            </a:r>
            <a:r>
              <a:rPr sz="3600" b="0" i="0" spc="-400" dirty="0">
                <a:solidFill>
                  <a:srgbClr val="4E3A2F"/>
                </a:solidFill>
                <a:latin typeface="Arial"/>
                <a:cs typeface="Arial"/>
              </a:rPr>
              <a:t>O</a:t>
            </a:r>
            <a:r>
              <a:rPr sz="3600" b="0" i="0" spc="-434" dirty="0">
                <a:solidFill>
                  <a:srgbClr val="4E3A2F"/>
                </a:solidFill>
                <a:latin typeface="Arial"/>
                <a:cs typeface="Arial"/>
              </a:rPr>
              <a:t>R</a:t>
            </a:r>
            <a:r>
              <a:rPr sz="3600" b="0" i="0" spc="-445" dirty="0">
                <a:solidFill>
                  <a:srgbClr val="4E3A2F"/>
                </a:solidFill>
                <a:latin typeface="Arial"/>
                <a:cs typeface="Arial"/>
              </a:rPr>
              <a:t>Y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1258570"/>
            <a:ext cx="12071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3030" indent="-100965">
              <a:lnSpc>
                <a:spcPct val="100000"/>
              </a:lnSpc>
              <a:spcBef>
                <a:spcPts val="105"/>
              </a:spcBef>
              <a:buSzPct val="85000"/>
              <a:buChar char="•"/>
              <a:tabLst>
                <a:tab pos="113664" algn="l"/>
              </a:tabLst>
            </a:pPr>
            <a:r>
              <a:rPr sz="2000" b="1" spc="-5" dirty="0">
                <a:solidFill>
                  <a:srgbClr val="4E3A2F"/>
                </a:solidFill>
                <a:latin typeface="Georgia"/>
                <a:cs typeface="Georgia"/>
              </a:rPr>
              <a:t>800</a:t>
            </a:r>
            <a:r>
              <a:rPr sz="2000" b="1" spc="-85" dirty="0">
                <a:solidFill>
                  <a:srgbClr val="4E3A2F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4E3A2F"/>
                </a:solidFill>
                <a:latin typeface="Georgia"/>
                <a:cs typeface="Georgia"/>
              </a:rPr>
              <a:t>AD</a:t>
            </a:r>
            <a:r>
              <a:rPr sz="1800" b="1" dirty="0">
                <a:solidFill>
                  <a:srgbClr val="4E3A2F"/>
                </a:solidFill>
                <a:latin typeface="Georgia"/>
                <a:cs typeface="Georgia"/>
              </a:rPr>
              <a:t>: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63014" y="1284478"/>
            <a:ext cx="33547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E3A2F"/>
                </a:solidFill>
                <a:latin typeface="Georgia"/>
                <a:cs typeface="Georgia"/>
              </a:rPr>
              <a:t>Ethiopia, Kaldi the</a:t>
            </a:r>
            <a:r>
              <a:rPr sz="1800" b="1" dirty="0">
                <a:solidFill>
                  <a:srgbClr val="4E3A2F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4E3A2F"/>
                </a:solidFill>
                <a:latin typeface="Georgia"/>
                <a:cs typeface="Georgia"/>
              </a:rPr>
              <a:t>goatherd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1140" y="1838071"/>
            <a:ext cx="1379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 indent="-100965">
              <a:lnSpc>
                <a:spcPct val="100000"/>
              </a:lnSpc>
              <a:spcBef>
                <a:spcPts val="100"/>
              </a:spcBef>
              <a:buSzPct val="85000"/>
              <a:buChar char="•"/>
              <a:tabLst>
                <a:tab pos="113664" algn="l"/>
              </a:tabLst>
            </a:pPr>
            <a:r>
              <a:rPr sz="2000" b="1" spc="-5" dirty="0">
                <a:solidFill>
                  <a:srgbClr val="4E3A2F"/>
                </a:solidFill>
                <a:latin typeface="Georgia"/>
                <a:cs typeface="Georgia"/>
              </a:rPr>
              <a:t>1000</a:t>
            </a:r>
            <a:r>
              <a:rPr sz="2000" b="1" spc="30" dirty="0">
                <a:solidFill>
                  <a:srgbClr val="4E3A2F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4E3A2F"/>
                </a:solidFill>
                <a:latin typeface="Georgia"/>
                <a:cs typeface="Georgia"/>
              </a:rPr>
              <a:t>AD</a:t>
            </a:r>
            <a:r>
              <a:rPr sz="2400" b="1" dirty="0">
                <a:solidFill>
                  <a:srgbClr val="4E3A2F"/>
                </a:solidFill>
                <a:latin typeface="Georgia"/>
                <a:cs typeface="Georgia"/>
              </a:rPr>
              <a:t>: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08961" y="1914271"/>
            <a:ext cx="6649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E3A2F"/>
                </a:solidFill>
                <a:latin typeface="Georgia"/>
                <a:cs typeface="Georgia"/>
              </a:rPr>
              <a:t>Arab traders </a:t>
            </a:r>
            <a:r>
              <a:rPr sz="1800" b="1" dirty="0">
                <a:solidFill>
                  <a:srgbClr val="4E3A2F"/>
                </a:solidFill>
                <a:latin typeface="Georgia"/>
                <a:cs typeface="Georgia"/>
              </a:rPr>
              <a:t>brought coffee back to </a:t>
            </a:r>
            <a:r>
              <a:rPr sz="1800" b="1" spc="-5" dirty="0">
                <a:solidFill>
                  <a:srgbClr val="4E3A2F"/>
                </a:solidFill>
                <a:latin typeface="Georgia"/>
                <a:cs typeface="Georgia"/>
              </a:rPr>
              <a:t>their homeland</a:t>
            </a:r>
            <a:r>
              <a:rPr sz="1800" b="1" spc="45" dirty="0">
                <a:solidFill>
                  <a:srgbClr val="4E3A2F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4E3A2F"/>
                </a:solidFill>
                <a:latin typeface="Georgia"/>
                <a:cs typeface="Georgia"/>
              </a:rPr>
              <a:t>and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4040" y="2150490"/>
            <a:ext cx="8187690" cy="51943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30"/>
              </a:spcBef>
            </a:pPr>
            <a:r>
              <a:rPr sz="1800" b="1" spc="-5" dirty="0">
                <a:solidFill>
                  <a:srgbClr val="4E3A2F"/>
                </a:solidFill>
                <a:latin typeface="Georgia"/>
                <a:cs typeface="Georgia"/>
              </a:rPr>
              <a:t>cultivated the plant </a:t>
            </a:r>
            <a:r>
              <a:rPr sz="1800" b="1" dirty="0">
                <a:solidFill>
                  <a:srgbClr val="4E3A2F"/>
                </a:solidFill>
                <a:latin typeface="Georgia"/>
                <a:cs typeface="Georgia"/>
              </a:rPr>
              <a:t>for </a:t>
            </a:r>
            <a:r>
              <a:rPr sz="1800" b="1" spc="-5" dirty="0">
                <a:solidFill>
                  <a:srgbClr val="4E3A2F"/>
                </a:solidFill>
                <a:latin typeface="Georgia"/>
                <a:cs typeface="Georgia"/>
              </a:rPr>
              <a:t>the first time </a:t>
            </a:r>
            <a:r>
              <a:rPr sz="1800" b="1" dirty="0">
                <a:solidFill>
                  <a:srgbClr val="4E3A2F"/>
                </a:solidFill>
                <a:latin typeface="Georgia"/>
                <a:cs typeface="Georgia"/>
              </a:rPr>
              <a:t>on </a:t>
            </a:r>
            <a:r>
              <a:rPr sz="1800" b="1" spc="-5" dirty="0">
                <a:solidFill>
                  <a:srgbClr val="4E3A2F"/>
                </a:solidFill>
                <a:latin typeface="Georgia"/>
                <a:cs typeface="Georgia"/>
              </a:rPr>
              <a:t>plantations. They </a:t>
            </a:r>
            <a:r>
              <a:rPr sz="1800" b="1" dirty="0">
                <a:solidFill>
                  <a:srgbClr val="4E3A2F"/>
                </a:solidFill>
                <a:latin typeface="Georgia"/>
                <a:cs typeface="Georgia"/>
              </a:rPr>
              <a:t>also </a:t>
            </a:r>
            <a:r>
              <a:rPr sz="1800" b="1" spc="-5" dirty="0">
                <a:solidFill>
                  <a:srgbClr val="4E3A2F"/>
                </a:solidFill>
                <a:latin typeface="Georgia"/>
                <a:cs typeface="Georgia"/>
              </a:rPr>
              <a:t>began  </a:t>
            </a:r>
            <a:r>
              <a:rPr sz="1800" b="1" dirty="0">
                <a:solidFill>
                  <a:srgbClr val="4E3A2F"/>
                </a:solidFill>
                <a:latin typeface="Georgia"/>
                <a:cs typeface="Georgia"/>
              </a:rPr>
              <a:t>to boil </a:t>
            </a:r>
            <a:r>
              <a:rPr sz="1800" b="1" spc="-5" dirty="0">
                <a:solidFill>
                  <a:srgbClr val="4E3A2F"/>
                </a:solidFill>
                <a:latin typeface="Georgia"/>
                <a:cs typeface="Georgia"/>
              </a:rPr>
              <a:t>the “beans” creating </a:t>
            </a:r>
            <a:r>
              <a:rPr sz="1800" b="1" dirty="0">
                <a:solidFill>
                  <a:srgbClr val="4E3A2F"/>
                </a:solidFill>
                <a:latin typeface="Georgia"/>
                <a:cs typeface="Georgia"/>
              </a:rPr>
              <a:t>a </a:t>
            </a:r>
            <a:r>
              <a:rPr sz="1800" b="1" spc="-10" dirty="0">
                <a:solidFill>
                  <a:srgbClr val="4E3A2F"/>
                </a:solidFill>
                <a:latin typeface="Georgia"/>
                <a:cs typeface="Georgia"/>
              </a:rPr>
              <a:t>drink </a:t>
            </a:r>
            <a:r>
              <a:rPr sz="1800" b="1" spc="-5" dirty="0">
                <a:solidFill>
                  <a:srgbClr val="4E3A2F"/>
                </a:solidFill>
                <a:latin typeface="Georgia"/>
                <a:cs typeface="Georgia"/>
              </a:rPr>
              <a:t>they called</a:t>
            </a:r>
            <a:r>
              <a:rPr sz="1800" b="1" spc="90" dirty="0">
                <a:solidFill>
                  <a:srgbClr val="4E3A2F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4E3A2F"/>
                </a:solidFill>
                <a:latin typeface="Georgia"/>
                <a:cs typeface="Georgia"/>
              </a:rPr>
              <a:t>“qahwa”.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1140" y="2917063"/>
            <a:ext cx="822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 indent="-100965">
              <a:lnSpc>
                <a:spcPct val="100000"/>
              </a:lnSpc>
              <a:spcBef>
                <a:spcPts val="100"/>
              </a:spcBef>
              <a:buSzPct val="85000"/>
              <a:buChar char="•"/>
              <a:tabLst>
                <a:tab pos="113664" algn="l"/>
              </a:tabLst>
            </a:pPr>
            <a:r>
              <a:rPr sz="2000" b="1" dirty="0">
                <a:solidFill>
                  <a:srgbClr val="4E3A2F"/>
                </a:solidFill>
                <a:latin typeface="Georgia"/>
                <a:cs typeface="Georgia"/>
              </a:rPr>
              <a:t>1457</a:t>
            </a:r>
            <a:r>
              <a:rPr sz="2400" b="1" dirty="0">
                <a:solidFill>
                  <a:srgbClr val="4E3A2F"/>
                </a:solidFill>
                <a:latin typeface="Georgia"/>
                <a:cs typeface="Georgia"/>
              </a:rPr>
              <a:t>: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48357" y="2993263"/>
            <a:ext cx="5397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3110" algn="l"/>
                <a:tab pos="1535430" algn="l"/>
                <a:tab pos="2117090" algn="l"/>
                <a:tab pos="3193415" algn="l"/>
                <a:tab pos="3897629" algn="l"/>
                <a:tab pos="4815205" algn="l"/>
              </a:tabLst>
            </a:pPr>
            <a:r>
              <a:rPr sz="1800" b="1" dirty="0">
                <a:solidFill>
                  <a:srgbClr val="4E3A2F"/>
                </a:solidFill>
                <a:latin typeface="Georgia"/>
                <a:cs typeface="Georgia"/>
              </a:rPr>
              <a:t>Ki</a:t>
            </a:r>
            <a:r>
              <a:rPr sz="1800" b="1" spc="5" dirty="0">
                <a:solidFill>
                  <a:srgbClr val="4E3A2F"/>
                </a:solidFill>
                <a:latin typeface="Georgia"/>
                <a:cs typeface="Georgia"/>
              </a:rPr>
              <a:t>v</a:t>
            </a:r>
            <a:r>
              <a:rPr sz="1800" b="1" dirty="0">
                <a:solidFill>
                  <a:srgbClr val="4E3A2F"/>
                </a:solidFill>
                <a:latin typeface="Georgia"/>
                <a:cs typeface="Georgia"/>
              </a:rPr>
              <a:t>a	</a:t>
            </a:r>
            <a:r>
              <a:rPr sz="1800" b="1" spc="-5" dirty="0">
                <a:solidFill>
                  <a:srgbClr val="4E3A2F"/>
                </a:solidFill>
                <a:latin typeface="Georgia"/>
                <a:cs typeface="Georgia"/>
              </a:rPr>
              <a:t>Ha</a:t>
            </a:r>
            <a:r>
              <a:rPr sz="1800" b="1" spc="-15" dirty="0">
                <a:solidFill>
                  <a:srgbClr val="4E3A2F"/>
                </a:solidFill>
                <a:latin typeface="Georgia"/>
                <a:cs typeface="Georgia"/>
              </a:rPr>
              <a:t>n</a:t>
            </a:r>
            <a:r>
              <a:rPr sz="1800" b="1" dirty="0">
                <a:solidFill>
                  <a:srgbClr val="4E3A2F"/>
                </a:solidFill>
                <a:latin typeface="Georgia"/>
                <a:cs typeface="Georgia"/>
              </a:rPr>
              <a:t>,	</a:t>
            </a:r>
            <a:r>
              <a:rPr sz="1800" b="1" spc="-5" dirty="0">
                <a:solidFill>
                  <a:srgbClr val="4E3A2F"/>
                </a:solidFill>
                <a:latin typeface="Georgia"/>
                <a:cs typeface="Georgia"/>
              </a:rPr>
              <a:t>t</a:t>
            </a:r>
            <a:r>
              <a:rPr sz="1800" b="1" dirty="0">
                <a:solidFill>
                  <a:srgbClr val="4E3A2F"/>
                </a:solidFill>
                <a:latin typeface="Georgia"/>
                <a:cs typeface="Georgia"/>
              </a:rPr>
              <a:t>he	world’s	</a:t>
            </a:r>
            <a:r>
              <a:rPr sz="1800" b="1" spc="-5" dirty="0">
                <a:solidFill>
                  <a:srgbClr val="4E3A2F"/>
                </a:solidFill>
                <a:latin typeface="Georgia"/>
                <a:cs typeface="Georgia"/>
              </a:rPr>
              <a:t>f</a:t>
            </a:r>
            <a:r>
              <a:rPr sz="1800" b="1" spc="5" dirty="0">
                <a:solidFill>
                  <a:srgbClr val="4E3A2F"/>
                </a:solidFill>
                <a:latin typeface="Georgia"/>
                <a:cs typeface="Georgia"/>
              </a:rPr>
              <a:t>i</a:t>
            </a:r>
            <a:r>
              <a:rPr sz="1800" b="1" dirty="0">
                <a:solidFill>
                  <a:srgbClr val="4E3A2F"/>
                </a:solidFill>
                <a:latin typeface="Georgia"/>
                <a:cs typeface="Georgia"/>
              </a:rPr>
              <a:t>rst	</a:t>
            </a:r>
            <a:r>
              <a:rPr sz="1800" b="1" spc="10" dirty="0">
                <a:solidFill>
                  <a:srgbClr val="4E3A2F"/>
                </a:solidFill>
                <a:latin typeface="Georgia"/>
                <a:cs typeface="Georgia"/>
              </a:rPr>
              <a:t>c</a:t>
            </a:r>
            <a:r>
              <a:rPr sz="1800" b="1" dirty="0">
                <a:solidFill>
                  <a:srgbClr val="4E3A2F"/>
                </a:solidFill>
                <a:latin typeface="Georgia"/>
                <a:cs typeface="Georgia"/>
              </a:rPr>
              <a:t>o</a:t>
            </a:r>
            <a:r>
              <a:rPr sz="1800" b="1" spc="5" dirty="0">
                <a:solidFill>
                  <a:srgbClr val="4E3A2F"/>
                </a:solidFill>
                <a:latin typeface="Georgia"/>
                <a:cs typeface="Georgia"/>
              </a:rPr>
              <a:t>f</a:t>
            </a:r>
            <a:r>
              <a:rPr sz="1800" b="1" spc="10" dirty="0">
                <a:solidFill>
                  <a:srgbClr val="4E3A2F"/>
                </a:solidFill>
                <a:latin typeface="Georgia"/>
                <a:cs typeface="Georgia"/>
              </a:rPr>
              <a:t>f</a:t>
            </a:r>
            <a:r>
              <a:rPr sz="1800" b="1" dirty="0">
                <a:solidFill>
                  <a:srgbClr val="4E3A2F"/>
                </a:solidFill>
                <a:latin typeface="Georgia"/>
                <a:cs typeface="Georgia"/>
              </a:rPr>
              <a:t>ee	shop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25690" y="2993263"/>
            <a:ext cx="1337945" cy="536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10"/>
              </a:lnSpc>
              <a:spcBef>
                <a:spcPts val="100"/>
              </a:spcBef>
              <a:tabLst>
                <a:tab pos="1083945" algn="l"/>
              </a:tabLst>
            </a:pPr>
            <a:r>
              <a:rPr sz="1800" b="1" dirty="0">
                <a:solidFill>
                  <a:srgbClr val="4E3A2F"/>
                </a:solidFill>
                <a:latin typeface="Georgia"/>
                <a:cs typeface="Georgia"/>
              </a:rPr>
              <a:t>o</a:t>
            </a:r>
            <a:r>
              <a:rPr sz="1800" b="1" spc="5" dirty="0">
                <a:solidFill>
                  <a:srgbClr val="4E3A2F"/>
                </a:solidFill>
                <a:latin typeface="Georgia"/>
                <a:cs typeface="Georgia"/>
              </a:rPr>
              <a:t>p</a:t>
            </a:r>
            <a:r>
              <a:rPr sz="1800" b="1" dirty="0">
                <a:solidFill>
                  <a:srgbClr val="4E3A2F"/>
                </a:solidFill>
                <a:latin typeface="Georgia"/>
                <a:cs typeface="Georgia"/>
              </a:rPr>
              <a:t>ened	</a:t>
            </a:r>
            <a:r>
              <a:rPr sz="1800" b="1" spc="-5" dirty="0">
                <a:solidFill>
                  <a:srgbClr val="4E3A2F"/>
                </a:solidFill>
                <a:latin typeface="Georgia"/>
                <a:cs typeface="Georgia"/>
              </a:rPr>
              <a:t>in</a:t>
            </a:r>
            <a:endParaRPr sz="1800">
              <a:latin typeface="Georgia"/>
              <a:cs typeface="Georgia"/>
            </a:endParaRPr>
          </a:p>
          <a:p>
            <a:pPr marL="111125">
              <a:lnSpc>
                <a:spcPts val="2010"/>
              </a:lnSpc>
              <a:tabLst>
                <a:tab pos="1087120" algn="l"/>
              </a:tabLst>
            </a:pPr>
            <a:r>
              <a:rPr sz="1800" b="1" spc="-5" dirty="0">
                <a:solidFill>
                  <a:srgbClr val="4E3A2F"/>
                </a:solidFill>
                <a:latin typeface="Georgia"/>
                <a:cs typeface="Georgia"/>
              </a:rPr>
              <a:t>c</a:t>
            </a:r>
            <a:r>
              <a:rPr sz="1800" b="1" spc="5" dirty="0">
                <a:solidFill>
                  <a:srgbClr val="4E3A2F"/>
                </a:solidFill>
                <a:latin typeface="Georgia"/>
                <a:cs typeface="Georgia"/>
              </a:rPr>
              <a:t>o</a:t>
            </a:r>
            <a:r>
              <a:rPr sz="1800" b="1" spc="-5" dirty="0">
                <a:solidFill>
                  <a:srgbClr val="4E3A2F"/>
                </a:solidFill>
                <a:latin typeface="Georgia"/>
                <a:cs typeface="Georgia"/>
              </a:rPr>
              <a:t>ffe</a:t>
            </a:r>
            <a:r>
              <a:rPr sz="1800" b="1" dirty="0">
                <a:solidFill>
                  <a:srgbClr val="4E3A2F"/>
                </a:solidFill>
                <a:latin typeface="Georgia"/>
                <a:cs typeface="Georgia"/>
              </a:rPr>
              <a:t>e	to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4040" y="3229178"/>
            <a:ext cx="6713855" cy="520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  <a:tabLst>
                <a:tab pos="2082800" algn="l"/>
                <a:tab pos="2422525" algn="l"/>
                <a:tab pos="3131185" algn="l"/>
                <a:tab pos="4437380" algn="l"/>
                <a:tab pos="5396230" algn="l"/>
              </a:tabLst>
            </a:pPr>
            <a:r>
              <a:rPr sz="1800" b="1" spc="-5" dirty="0">
                <a:solidFill>
                  <a:srgbClr val="4E3A2F"/>
                </a:solidFill>
                <a:latin typeface="Georgia"/>
                <a:cs typeface="Georgia"/>
              </a:rPr>
              <a:t>Constantinople	</a:t>
            </a:r>
            <a:r>
              <a:rPr sz="1800" b="1" dirty="0">
                <a:solidFill>
                  <a:srgbClr val="4E3A2F"/>
                </a:solidFill>
                <a:latin typeface="Georgia"/>
                <a:cs typeface="Georgia"/>
              </a:rPr>
              <a:t>.	</a:t>
            </a:r>
            <a:r>
              <a:rPr sz="1800" b="1" spc="-5" dirty="0">
                <a:solidFill>
                  <a:srgbClr val="4E3A2F"/>
                </a:solidFill>
                <a:latin typeface="Georgia"/>
                <a:cs typeface="Georgia"/>
              </a:rPr>
              <a:t>The	Ottoman	</a:t>
            </a:r>
            <a:r>
              <a:rPr sz="1800" b="1" dirty="0">
                <a:solidFill>
                  <a:srgbClr val="4E3A2F"/>
                </a:solidFill>
                <a:latin typeface="Georgia"/>
                <a:cs typeface="Georgia"/>
              </a:rPr>
              <a:t>Turks	</a:t>
            </a:r>
            <a:r>
              <a:rPr sz="1800" b="1" spc="-5" dirty="0">
                <a:solidFill>
                  <a:srgbClr val="4E3A2F"/>
                </a:solidFill>
                <a:latin typeface="Georgia"/>
                <a:cs typeface="Georgia"/>
              </a:rPr>
              <a:t>introduced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ts val="1945"/>
              </a:lnSpc>
            </a:pPr>
            <a:r>
              <a:rPr sz="1800" b="1" spc="-5" dirty="0">
                <a:solidFill>
                  <a:srgbClr val="4E3A2F"/>
                </a:solidFill>
                <a:latin typeface="Georgia"/>
                <a:cs typeface="Georgia"/>
              </a:rPr>
              <a:t>Constantinople.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1140" y="3996308"/>
            <a:ext cx="8529320" cy="83185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13664" marR="5080" indent="-113664" algn="just">
              <a:lnSpc>
                <a:spcPct val="80800"/>
              </a:lnSpc>
              <a:spcBef>
                <a:spcPts val="650"/>
              </a:spcBef>
              <a:buSzPct val="70833"/>
              <a:buChar char="•"/>
              <a:tabLst>
                <a:tab pos="113664" algn="l"/>
              </a:tabLst>
            </a:pPr>
            <a:r>
              <a:rPr sz="2400" b="1" dirty="0">
                <a:solidFill>
                  <a:srgbClr val="4E3A2F"/>
                </a:solidFill>
                <a:latin typeface="Georgia"/>
                <a:cs typeface="Georgia"/>
              </a:rPr>
              <a:t>1600: </a:t>
            </a:r>
            <a:r>
              <a:rPr sz="1800" b="1" dirty="0">
                <a:solidFill>
                  <a:srgbClr val="4E3A2F"/>
                </a:solidFill>
                <a:latin typeface="Georgia"/>
                <a:cs typeface="Georgia"/>
              </a:rPr>
              <a:t>Coffee </a:t>
            </a:r>
            <a:r>
              <a:rPr sz="1800" b="1" spc="-5" dirty="0">
                <a:solidFill>
                  <a:srgbClr val="4E3A2F"/>
                </a:solidFill>
                <a:latin typeface="Georgia"/>
                <a:cs typeface="Georgia"/>
              </a:rPr>
              <a:t>was introduced </a:t>
            </a:r>
            <a:r>
              <a:rPr sz="1800" b="1" dirty="0">
                <a:solidFill>
                  <a:srgbClr val="4E3A2F"/>
                </a:solidFill>
                <a:latin typeface="Georgia"/>
                <a:cs typeface="Georgia"/>
              </a:rPr>
              <a:t>to </a:t>
            </a:r>
            <a:r>
              <a:rPr sz="1800" b="1" spc="5" dirty="0">
                <a:solidFill>
                  <a:srgbClr val="4E3A2F"/>
                </a:solidFill>
                <a:latin typeface="Georgia"/>
                <a:cs typeface="Georgia"/>
              </a:rPr>
              <a:t>the </a:t>
            </a:r>
            <a:r>
              <a:rPr sz="1800" b="1" spc="-5" dirty="0">
                <a:solidFill>
                  <a:srgbClr val="4E3A2F"/>
                </a:solidFill>
                <a:latin typeface="Georgia"/>
                <a:cs typeface="Georgia"/>
              </a:rPr>
              <a:t>west </a:t>
            </a:r>
            <a:r>
              <a:rPr sz="1800" b="1" dirty="0">
                <a:solidFill>
                  <a:srgbClr val="4E3A2F"/>
                </a:solidFill>
                <a:latin typeface="Georgia"/>
                <a:cs typeface="Georgia"/>
              </a:rPr>
              <a:t>by Italian </a:t>
            </a:r>
            <a:r>
              <a:rPr sz="1800" b="1" spc="-5" dirty="0">
                <a:solidFill>
                  <a:srgbClr val="4E3A2F"/>
                </a:solidFill>
                <a:latin typeface="Georgia"/>
                <a:cs typeface="Georgia"/>
              </a:rPr>
              <a:t>traders. </a:t>
            </a:r>
            <a:r>
              <a:rPr sz="1800" b="1" dirty="0">
                <a:solidFill>
                  <a:srgbClr val="4E3A2F"/>
                </a:solidFill>
                <a:latin typeface="Georgia"/>
                <a:cs typeface="Georgia"/>
              </a:rPr>
              <a:t>In Italy,  </a:t>
            </a:r>
            <a:r>
              <a:rPr sz="1800" b="1" spc="-5" dirty="0">
                <a:solidFill>
                  <a:srgbClr val="4E3A2F"/>
                </a:solidFill>
                <a:latin typeface="Georgia"/>
                <a:cs typeface="Georgia"/>
              </a:rPr>
              <a:t>Pope Clement VIII </a:t>
            </a:r>
            <a:r>
              <a:rPr sz="1800" b="1" dirty="0">
                <a:solidFill>
                  <a:srgbClr val="4E3A2F"/>
                </a:solidFill>
                <a:latin typeface="Georgia"/>
                <a:cs typeface="Georgia"/>
              </a:rPr>
              <a:t>baptized </a:t>
            </a:r>
            <a:r>
              <a:rPr sz="1800" b="1" spc="-5" dirty="0">
                <a:solidFill>
                  <a:srgbClr val="4E3A2F"/>
                </a:solidFill>
                <a:latin typeface="Georgia"/>
                <a:cs typeface="Georgia"/>
              </a:rPr>
              <a:t>the “devil’s </a:t>
            </a:r>
            <a:r>
              <a:rPr sz="1800" b="1" dirty="0">
                <a:solidFill>
                  <a:srgbClr val="4E3A2F"/>
                </a:solidFill>
                <a:latin typeface="Georgia"/>
                <a:cs typeface="Georgia"/>
              </a:rPr>
              <a:t>brew” </a:t>
            </a:r>
            <a:r>
              <a:rPr sz="1800" b="1" spc="-5" dirty="0">
                <a:solidFill>
                  <a:srgbClr val="4E3A2F"/>
                </a:solidFill>
                <a:latin typeface="Georgia"/>
                <a:cs typeface="Georgia"/>
              </a:rPr>
              <a:t>making it an  </a:t>
            </a:r>
            <a:r>
              <a:rPr sz="1800" b="1" dirty="0">
                <a:solidFill>
                  <a:srgbClr val="4E3A2F"/>
                </a:solidFill>
                <a:latin typeface="Georgia"/>
                <a:cs typeface="Georgia"/>
              </a:rPr>
              <a:t>acceptable </a:t>
            </a:r>
            <a:r>
              <a:rPr sz="1800" b="1" spc="-5" dirty="0">
                <a:solidFill>
                  <a:srgbClr val="4E3A2F"/>
                </a:solidFill>
                <a:latin typeface="Georgia"/>
                <a:cs typeface="Georgia"/>
              </a:rPr>
              <a:t>Christian</a:t>
            </a:r>
            <a:r>
              <a:rPr sz="1800" b="1" spc="20" dirty="0">
                <a:solidFill>
                  <a:srgbClr val="4E3A2F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4E3A2F"/>
                </a:solidFill>
                <a:latin typeface="Georgia"/>
                <a:cs typeface="Georgia"/>
              </a:rPr>
              <a:t>beverage.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1140" y="5075682"/>
            <a:ext cx="924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 indent="-100965">
              <a:lnSpc>
                <a:spcPct val="100000"/>
              </a:lnSpc>
              <a:spcBef>
                <a:spcPts val="100"/>
              </a:spcBef>
              <a:buSzPct val="85000"/>
              <a:buChar char="•"/>
              <a:tabLst>
                <a:tab pos="113664" algn="l"/>
              </a:tabLst>
            </a:pPr>
            <a:r>
              <a:rPr sz="2000" b="1" dirty="0">
                <a:solidFill>
                  <a:srgbClr val="4E3A2F"/>
                </a:solidFill>
                <a:latin typeface="Georgia"/>
                <a:cs typeface="Georgia"/>
              </a:rPr>
              <a:t>1607</a:t>
            </a:r>
            <a:r>
              <a:rPr sz="2000" b="1" spc="15" dirty="0">
                <a:solidFill>
                  <a:srgbClr val="4E3A2F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4E3A2F"/>
                </a:solidFill>
                <a:latin typeface="Georgia"/>
                <a:cs typeface="Georgia"/>
              </a:rPr>
              <a:t>: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96897" y="5151882"/>
            <a:ext cx="6017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E3A2F"/>
                </a:solidFill>
                <a:latin typeface="Georgia"/>
                <a:cs typeface="Georgia"/>
              </a:rPr>
              <a:t>Capt. John Smith </a:t>
            </a:r>
            <a:r>
              <a:rPr sz="1800" b="1" dirty="0">
                <a:solidFill>
                  <a:srgbClr val="4E3A2F"/>
                </a:solidFill>
                <a:latin typeface="Georgia"/>
                <a:cs typeface="Georgia"/>
              </a:rPr>
              <a:t>brought </a:t>
            </a:r>
            <a:r>
              <a:rPr sz="1800" b="1" spc="-5" dirty="0">
                <a:solidFill>
                  <a:srgbClr val="4E3A2F"/>
                </a:solidFill>
                <a:latin typeface="Georgia"/>
                <a:cs typeface="Georgia"/>
              </a:rPr>
              <a:t>coffee </a:t>
            </a:r>
            <a:r>
              <a:rPr sz="1800" b="1" dirty="0">
                <a:solidFill>
                  <a:srgbClr val="4E3A2F"/>
                </a:solidFill>
                <a:latin typeface="Georgia"/>
                <a:cs typeface="Georgia"/>
              </a:rPr>
              <a:t>to </a:t>
            </a:r>
            <a:r>
              <a:rPr sz="1800" b="1" spc="-5" dirty="0">
                <a:solidFill>
                  <a:srgbClr val="4E3A2F"/>
                </a:solidFill>
                <a:latin typeface="Georgia"/>
                <a:cs typeface="Georgia"/>
              </a:rPr>
              <a:t>North</a:t>
            </a:r>
            <a:r>
              <a:rPr sz="1800" b="1" spc="30" dirty="0">
                <a:solidFill>
                  <a:srgbClr val="4E3A2F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4E3A2F"/>
                </a:solidFill>
                <a:latin typeface="Georgia"/>
                <a:cs typeface="Georgia"/>
              </a:rPr>
              <a:t>America.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1140" y="5715711"/>
            <a:ext cx="8115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 indent="-100965">
              <a:lnSpc>
                <a:spcPct val="100000"/>
              </a:lnSpc>
              <a:spcBef>
                <a:spcPts val="100"/>
              </a:spcBef>
              <a:buSzPct val="85000"/>
              <a:buChar char="•"/>
              <a:tabLst>
                <a:tab pos="113664" algn="l"/>
              </a:tabLst>
            </a:pPr>
            <a:r>
              <a:rPr sz="2000" b="1" dirty="0">
                <a:solidFill>
                  <a:srgbClr val="4E3A2F"/>
                </a:solidFill>
                <a:latin typeface="Georgia"/>
                <a:cs typeface="Georgia"/>
              </a:rPr>
              <a:t>19</a:t>
            </a:r>
            <a:r>
              <a:rPr sz="2000" b="1" spc="-15" dirty="0">
                <a:solidFill>
                  <a:srgbClr val="4E3A2F"/>
                </a:solidFill>
                <a:latin typeface="Georgia"/>
                <a:cs typeface="Georgia"/>
              </a:rPr>
              <a:t>0</a:t>
            </a:r>
            <a:r>
              <a:rPr sz="2000" b="1" dirty="0">
                <a:solidFill>
                  <a:srgbClr val="4E3A2F"/>
                </a:solidFill>
                <a:latin typeface="Georgia"/>
                <a:cs typeface="Georgia"/>
              </a:rPr>
              <a:t>1: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38629" y="5741619"/>
            <a:ext cx="70205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E3A2F"/>
                </a:solidFill>
                <a:latin typeface="Georgia"/>
                <a:cs typeface="Georgia"/>
              </a:rPr>
              <a:t>The</a:t>
            </a:r>
            <a:r>
              <a:rPr sz="1800" b="1" spc="254" dirty="0">
                <a:solidFill>
                  <a:srgbClr val="4E3A2F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4E3A2F"/>
                </a:solidFill>
                <a:latin typeface="Georgia"/>
                <a:cs typeface="Georgia"/>
              </a:rPr>
              <a:t>first</a:t>
            </a:r>
            <a:r>
              <a:rPr sz="1800" b="1" spc="260" dirty="0">
                <a:solidFill>
                  <a:srgbClr val="4E3A2F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4E3A2F"/>
                </a:solidFill>
                <a:latin typeface="Georgia"/>
                <a:cs typeface="Georgia"/>
              </a:rPr>
              <a:t>soluble</a:t>
            </a:r>
            <a:r>
              <a:rPr sz="1800" b="1" spc="254" dirty="0">
                <a:solidFill>
                  <a:srgbClr val="4E3A2F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4E3A2F"/>
                </a:solidFill>
                <a:latin typeface="Georgia"/>
                <a:cs typeface="Georgia"/>
              </a:rPr>
              <a:t>instant</a:t>
            </a:r>
            <a:r>
              <a:rPr sz="1800" b="1" spc="260" dirty="0">
                <a:solidFill>
                  <a:srgbClr val="4E3A2F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4E3A2F"/>
                </a:solidFill>
                <a:latin typeface="Georgia"/>
                <a:cs typeface="Georgia"/>
              </a:rPr>
              <a:t>coffee</a:t>
            </a:r>
            <a:r>
              <a:rPr sz="1800" b="1" spc="254" dirty="0">
                <a:solidFill>
                  <a:srgbClr val="4E3A2F"/>
                </a:solidFill>
                <a:latin typeface="Georgia"/>
                <a:cs typeface="Georgia"/>
              </a:rPr>
              <a:t> </a:t>
            </a:r>
            <a:r>
              <a:rPr sz="1800" b="1" spc="-10" dirty="0">
                <a:solidFill>
                  <a:srgbClr val="4E3A2F"/>
                </a:solidFill>
                <a:latin typeface="Georgia"/>
                <a:cs typeface="Georgia"/>
              </a:rPr>
              <a:t>was</a:t>
            </a:r>
            <a:r>
              <a:rPr sz="1800" b="1" spc="254" dirty="0">
                <a:solidFill>
                  <a:srgbClr val="4E3A2F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4E3A2F"/>
                </a:solidFill>
                <a:latin typeface="Georgia"/>
                <a:cs typeface="Georgia"/>
              </a:rPr>
              <a:t>invented</a:t>
            </a:r>
            <a:r>
              <a:rPr sz="1800" b="1" spc="250" dirty="0">
                <a:solidFill>
                  <a:srgbClr val="4E3A2F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4E3A2F"/>
                </a:solidFill>
                <a:latin typeface="Georgia"/>
                <a:cs typeface="Georgia"/>
              </a:rPr>
              <a:t>by</a:t>
            </a:r>
            <a:r>
              <a:rPr sz="1800" b="1" spc="250" dirty="0">
                <a:solidFill>
                  <a:srgbClr val="4E3A2F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4E3A2F"/>
                </a:solidFill>
                <a:latin typeface="Georgia"/>
                <a:cs typeface="Georgia"/>
              </a:rPr>
              <a:t>Japanese-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4040" y="5967171"/>
            <a:ext cx="4925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E3A2F"/>
                </a:solidFill>
                <a:latin typeface="Georgia"/>
                <a:cs typeface="Georgia"/>
              </a:rPr>
              <a:t>American chemist Satori </a:t>
            </a:r>
            <a:r>
              <a:rPr sz="1800" b="1" dirty="0">
                <a:solidFill>
                  <a:srgbClr val="4E3A2F"/>
                </a:solidFill>
                <a:latin typeface="Georgia"/>
                <a:cs typeface="Georgia"/>
              </a:rPr>
              <a:t>Kato </a:t>
            </a:r>
            <a:r>
              <a:rPr sz="1800" b="1" spc="-5" dirty="0">
                <a:solidFill>
                  <a:srgbClr val="4E3A2F"/>
                </a:solidFill>
                <a:latin typeface="Georgia"/>
                <a:cs typeface="Georgia"/>
              </a:rPr>
              <a:t>of</a:t>
            </a:r>
            <a:r>
              <a:rPr sz="1800" b="1" spc="5" dirty="0">
                <a:solidFill>
                  <a:srgbClr val="4E3A2F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4E3A2F"/>
                </a:solidFill>
                <a:latin typeface="Georgia"/>
                <a:cs typeface="Georgia"/>
              </a:rPr>
              <a:t>Chicago.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943600" y="228600"/>
            <a:ext cx="2619755" cy="167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8739" y="1543558"/>
            <a:ext cx="7867015" cy="2120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92829" algn="just">
              <a:lnSpc>
                <a:spcPts val="2850"/>
              </a:lnSpc>
              <a:spcBef>
                <a:spcPts val="95"/>
              </a:spcBef>
            </a:pPr>
            <a:r>
              <a:rPr sz="25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Cafe mocha</a:t>
            </a:r>
            <a:endParaRPr sz="2500" u="sng">
              <a:latin typeface="Arial"/>
              <a:cs typeface="Arial"/>
            </a:endParaRPr>
          </a:p>
          <a:p>
            <a:pPr marL="12700" marR="5080" algn="just">
              <a:lnSpc>
                <a:spcPct val="90000"/>
              </a:lnSpc>
              <a:spcBef>
                <a:spcPts val="150"/>
              </a:spcBef>
              <a:tabLst>
                <a:tab pos="2484120" algn="l"/>
              </a:tabLst>
            </a:pPr>
            <a:r>
              <a:rPr sz="2500" b="1" spc="-5" dirty="0">
                <a:latin typeface="Arial"/>
                <a:cs typeface="Arial"/>
              </a:rPr>
              <a:t>A café mocha is a variant of a cafe latte. Like a latte,  but a portion of chocolate is added, typically in the  form of a chocolate </a:t>
            </a:r>
            <a:r>
              <a:rPr sz="2500" b="1" spc="-10" dirty="0">
                <a:latin typeface="Arial"/>
                <a:cs typeface="Arial"/>
              </a:rPr>
              <a:t>syrup, </a:t>
            </a:r>
            <a:r>
              <a:rPr sz="2500" b="1" spc="-5" dirty="0">
                <a:latin typeface="Arial"/>
                <a:cs typeface="Arial"/>
              </a:rPr>
              <a:t>although other vending  </a:t>
            </a:r>
            <a:r>
              <a:rPr sz="2500" b="1" spc="-10" dirty="0">
                <a:latin typeface="Arial"/>
                <a:cs typeface="Arial"/>
              </a:rPr>
              <a:t>systems </a:t>
            </a:r>
            <a:r>
              <a:rPr sz="2500" b="1" spc="-5" dirty="0">
                <a:latin typeface="Arial"/>
                <a:cs typeface="Arial"/>
              </a:rPr>
              <a:t>use instant chocolate </a:t>
            </a:r>
            <a:r>
              <a:rPr sz="2500" b="1" dirty="0">
                <a:latin typeface="Arial"/>
                <a:cs typeface="Arial"/>
              </a:rPr>
              <a:t>powder. </a:t>
            </a:r>
            <a:r>
              <a:rPr sz="2500" b="1" spc="-5" dirty="0">
                <a:latin typeface="Arial"/>
                <a:cs typeface="Arial"/>
              </a:rPr>
              <a:t>Mochas can  contain</a:t>
            </a:r>
            <a:r>
              <a:rPr sz="2500" b="1" spc="20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dark</a:t>
            </a:r>
            <a:r>
              <a:rPr sz="2500" b="1" spc="15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or	milk</a:t>
            </a:r>
            <a:r>
              <a:rPr sz="2500" b="1" spc="15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chocolate.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53000" y="3505200"/>
            <a:ext cx="3886200" cy="3124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8739" y="1543558"/>
            <a:ext cx="9065261" cy="17947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63035" algn="just">
              <a:lnSpc>
                <a:spcPts val="2850"/>
              </a:lnSpc>
              <a:spcBef>
                <a:spcPts val="95"/>
              </a:spcBef>
            </a:pPr>
            <a:r>
              <a:rPr sz="25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Frappe</a:t>
            </a:r>
            <a:endParaRPr sz="2500" u="sng">
              <a:latin typeface="Arial"/>
              <a:cs typeface="Arial"/>
            </a:endParaRPr>
          </a:p>
          <a:p>
            <a:pPr marL="12700" marR="573405" algn="just">
              <a:lnSpc>
                <a:spcPct val="90000"/>
              </a:lnSpc>
              <a:spcBef>
                <a:spcPts val="150"/>
              </a:spcBef>
            </a:pPr>
            <a:r>
              <a:rPr sz="2500" b="1" spc="-5" dirty="0">
                <a:latin typeface="Arial"/>
                <a:cs typeface="Arial"/>
              </a:rPr>
              <a:t>A big favourite in parts of Europe and Latin America,  especially during the summer months. Originally a  cold espresso, </a:t>
            </a:r>
            <a:r>
              <a:rPr sz="2500" b="1" dirty="0">
                <a:latin typeface="Arial"/>
                <a:cs typeface="Arial"/>
              </a:rPr>
              <a:t>it </a:t>
            </a:r>
            <a:r>
              <a:rPr sz="2500" b="1" spc="-5" dirty="0">
                <a:latin typeface="Arial"/>
                <a:cs typeface="Arial"/>
              </a:rPr>
              <a:t>has more recently </a:t>
            </a:r>
            <a:r>
              <a:rPr sz="2500" b="1" spc="-5">
                <a:latin typeface="Arial"/>
                <a:cs typeface="Arial"/>
              </a:rPr>
              <a:t>been</a:t>
            </a:r>
            <a:r>
              <a:rPr sz="2500" b="1" spc="70">
                <a:latin typeface="Arial"/>
                <a:cs typeface="Arial"/>
              </a:rPr>
              <a:t> </a:t>
            </a:r>
            <a:r>
              <a:rPr sz="2500" b="1" spc="-5">
                <a:latin typeface="Arial"/>
                <a:cs typeface="Arial"/>
              </a:rPr>
              <a:t>prepared</a:t>
            </a:r>
            <a:r>
              <a:rPr lang="en-US" sz="2500" b="1" spc="-5" dirty="0">
                <a:latin typeface="Arial"/>
                <a:cs typeface="Arial"/>
              </a:rPr>
              <a:t> </a:t>
            </a:r>
            <a:r>
              <a:rPr sz="2500" b="1" spc="-5">
                <a:latin typeface="Arial"/>
                <a:cs typeface="Arial"/>
              </a:rPr>
              <a:t>putting </a:t>
            </a:r>
            <a:r>
              <a:rPr sz="2500" b="1" spc="-5" dirty="0">
                <a:latin typeface="Arial"/>
                <a:cs typeface="Arial"/>
              </a:rPr>
              <a:t>1-2 teaspoons of instant coffee </a:t>
            </a:r>
            <a:r>
              <a:rPr sz="2500" b="1" dirty="0">
                <a:latin typeface="Arial"/>
                <a:cs typeface="Arial"/>
              </a:rPr>
              <a:t>with </a:t>
            </a:r>
            <a:r>
              <a:rPr sz="2500" b="1" spc="-5" dirty="0">
                <a:latin typeface="Arial"/>
                <a:cs typeface="Arial"/>
              </a:rPr>
              <a:t>sugar, </a:t>
            </a:r>
            <a:r>
              <a:rPr sz="2500" b="1" dirty="0">
                <a:latin typeface="Arial"/>
                <a:cs typeface="Arial"/>
              </a:rPr>
              <a:t>water  </a:t>
            </a:r>
            <a:r>
              <a:rPr sz="2500" b="1" spc="-5" dirty="0">
                <a:latin typeface="Arial"/>
                <a:cs typeface="Arial"/>
              </a:rPr>
              <a:t>and</a:t>
            </a:r>
            <a:r>
              <a:rPr sz="2500" b="1" spc="-10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ice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15000" y="3352800"/>
            <a:ext cx="3124200" cy="3322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8739" y="1702002"/>
            <a:ext cx="8742680" cy="148526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435985" algn="just">
              <a:lnSpc>
                <a:spcPct val="100000"/>
              </a:lnSpc>
              <a:spcBef>
                <a:spcPts val="450"/>
              </a:spcBef>
            </a:pPr>
            <a:r>
              <a:rPr sz="29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Cappuccino</a:t>
            </a:r>
            <a:endParaRPr sz="2900" u="sng">
              <a:latin typeface="Arial"/>
              <a:cs typeface="Arial"/>
            </a:endParaRPr>
          </a:p>
          <a:p>
            <a:pPr marL="12700" marR="5080" algn="just">
              <a:lnSpc>
                <a:spcPct val="110000"/>
              </a:lnSpc>
              <a:spcBef>
                <a:spcPts val="5"/>
              </a:spcBef>
            </a:pPr>
            <a:r>
              <a:rPr sz="2900" b="1" dirty="0">
                <a:latin typeface="Arial"/>
                <a:cs typeface="Arial"/>
              </a:rPr>
              <a:t>Cappuccino is a coffee-based drink prepared</a:t>
            </a:r>
            <a:r>
              <a:rPr sz="2900" b="1" spc="-150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with  espresso, hot </a:t>
            </a:r>
            <a:r>
              <a:rPr sz="2900" b="1" spc="-5" dirty="0">
                <a:latin typeface="Arial"/>
                <a:cs typeface="Arial"/>
              </a:rPr>
              <a:t>milk, </a:t>
            </a:r>
            <a:r>
              <a:rPr sz="2900" b="1" dirty="0">
                <a:latin typeface="Arial"/>
                <a:cs typeface="Arial"/>
              </a:rPr>
              <a:t>and steamed milk</a:t>
            </a:r>
            <a:r>
              <a:rPr sz="2900" b="1" spc="-150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foam.</a:t>
            </a:r>
            <a:endParaRPr sz="2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14800" y="3191257"/>
            <a:ext cx="4724400" cy="3514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8739" y="1528317"/>
            <a:ext cx="8605520" cy="1567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47135" algn="just">
              <a:lnSpc>
                <a:spcPts val="2510"/>
              </a:lnSpc>
              <a:spcBef>
                <a:spcPts val="95"/>
              </a:spcBef>
            </a:pP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Irish</a:t>
            </a:r>
            <a:r>
              <a:rPr sz="2200" b="1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coffee</a:t>
            </a:r>
            <a:endParaRPr sz="2200" u="sng">
              <a:latin typeface="Arial"/>
              <a:cs typeface="Arial"/>
            </a:endParaRPr>
          </a:p>
          <a:p>
            <a:pPr marL="12700" marR="5080" algn="just">
              <a:lnSpc>
                <a:spcPct val="90000"/>
              </a:lnSpc>
              <a:spcBef>
                <a:spcPts val="130"/>
              </a:spcBef>
            </a:pPr>
            <a:r>
              <a:rPr sz="2200" b="1" spc="-5" dirty="0">
                <a:latin typeface="Arial"/>
                <a:cs typeface="Arial"/>
              </a:rPr>
              <a:t>Cocktail consisting of hot coffee, Irish whiskey, and </a:t>
            </a:r>
            <a:r>
              <a:rPr sz="2200" b="1" dirty="0">
                <a:latin typeface="Arial"/>
                <a:cs typeface="Arial"/>
              </a:rPr>
              <a:t>brown  </a:t>
            </a:r>
            <a:r>
              <a:rPr sz="2200" b="1" spc="-5" dirty="0">
                <a:latin typeface="Arial"/>
                <a:cs typeface="Arial"/>
              </a:rPr>
              <a:t>sugar, stirred, and topped </a:t>
            </a:r>
            <a:r>
              <a:rPr sz="2200" b="1" dirty="0">
                <a:latin typeface="Arial"/>
                <a:cs typeface="Arial"/>
              </a:rPr>
              <a:t>with </a:t>
            </a:r>
            <a:r>
              <a:rPr sz="2200" b="1" spc="-5" dirty="0">
                <a:latin typeface="Arial"/>
                <a:cs typeface="Arial"/>
              </a:rPr>
              <a:t>thick cream. The coffee is drunk  through the cream. The original recipe explicitly uses cream that  has not been </a:t>
            </a:r>
            <a:r>
              <a:rPr sz="2200" b="1" dirty="0">
                <a:latin typeface="Arial"/>
                <a:cs typeface="Arial"/>
              </a:rPr>
              <a:t>whipped, </a:t>
            </a:r>
            <a:r>
              <a:rPr sz="2200" b="1" spc="-5" dirty="0">
                <a:latin typeface="Arial"/>
                <a:cs typeface="Arial"/>
              </a:rPr>
              <a:t>although </a:t>
            </a:r>
            <a:r>
              <a:rPr sz="2200" b="1" dirty="0">
                <a:latin typeface="Arial"/>
                <a:cs typeface="Arial"/>
              </a:rPr>
              <a:t>whipped </a:t>
            </a:r>
            <a:r>
              <a:rPr sz="2200" b="1" spc="-5" dirty="0">
                <a:latin typeface="Arial"/>
                <a:cs typeface="Arial"/>
              </a:rPr>
              <a:t>cream is often</a:t>
            </a:r>
            <a:r>
              <a:rPr sz="2200" b="1" spc="15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used.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4000" y="3276599"/>
            <a:ext cx="3581399" cy="3276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8739" y="1528317"/>
            <a:ext cx="8738870" cy="18694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6315" algn="just">
              <a:lnSpc>
                <a:spcPts val="2510"/>
              </a:lnSpc>
              <a:spcBef>
                <a:spcPts val="95"/>
              </a:spcBef>
            </a:pP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Turkish</a:t>
            </a:r>
            <a:r>
              <a:rPr sz="2200" b="1" u="sng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coffee</a:t>
            </a:r>
            <a:endParaRPr sz="2200" u="sng">
              <a:latin typeface="Arial"/>
              <a:cs typeface="Arial"/>
            </a:endParaRPr>
          </a:p>
          <a:p>
            <a:pPr marL="12700" marR="5080" algn="just">
              <a:lnSpc>
                <a:spcPct val="90000"/>
              </a:lnSpc>
              <a:spcBef>
                <a:spcPts val="130"/>
              </a:spcBef>
            </a:pPr>
            <a:r>
              <a:rPr sz="2200" b="1" spc="-5" dirty="0">
                <a:latin typeface="Arial"/>
                <a:cs typeface="Arial"/>
              </a:rPr>
              <a:t>Turkish coffee is a method of preparing coffee </a:t>
            </a:r>
            <a:r>
              <a:rPr sz="2200" b="1" dirty="0">
                <a:latin typeface="Arial"/>
                <a:cs typeface="Arial"/>
              </a:rPr>
              <a:t>where </a:t>
            </a:r>
            <a:r>
              <a:rPr sz="2200" b="1" spc="-5" dirty="0">
                <a:latin typeface="Arial"/>
                <a:cs typeface="Arial"/>
              </a:rPr>
              <a:t>finely  </a:t>
            </a:r>
            <a:r>
              <a:rPr sz="2200" b="1" dirty="0">
                <a:latin typeface="Arial"/>
                <a:cs typeface="Arial"/>
              </a:rPr>
              <a:t>powdered </a:t>
            </a:r>
            <a:r>
              <a:rPr sz="2200" b="1" spc="-5" dirty="0">
                <a:latin typeface="Arial"/>
                <a:cs typeface="Arial"/>
              </a:rPr>
              <a:t>roast coffee beans are boiled in a pot </a:t>
            </a:r>
            <a:r>
              <a:rPr sz="2200" b="1" dirty="0">
                <a:latin typeface="Arial"/>
                <a:cs typeface="Arial"/>
              </a:rPr>
              <a:t>(cezve), with  </a:t>
            </a:r>
            <a:r>
              <a:rPr sz="2200" b="1" spc="-5" dirty="0">
                <a:latin typeface="Arial"/>
                <a:cs typeface="Arial"/>
              </a:rPr>
              <a:t>added sugar (depending on taste), before being served into a cup  </a:t>
            </a:r>
            <a:r>
              <a:rPr sz="2200" b="1" dirty="0">
                <a:latin typeface="Arial"/>
                <a:cs typeface="Arial"/>
              </a:rPr>
              <a:t>where </a:t>
            </a:r>
            <a:r>
              <a:rPr sz="2200" b="1" spc="-5" dirty="0">
                <a:latin typeface="Arial"/>
                <a:cs typeface="Arial"/>
              </a:rPr>
              <a:t>the grounds settle. This method of serving coffee is  common throughout the Middle East &amp; North</a:t>
            </a:r>
            <a:r>
              <a:rPr sz="2200" b="1" spc="17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Africa.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19801" y="3403091"/>
            <a:ext cx="2971800" cy="31501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8739" y="1230564"/>
            <a:ext cx="8705850" cy="197040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3589654">
              <a:lnSpc>
                <a:spcPct val="100000"/>
              </a:lnSpc>
              <a:spcBef>
                <a:spcPts val="445"/>
              </a:spcBef>
            </a:pPr>
            <a:r>
              <a:rPr sz="29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Macchiato</a:t>
            </a:r>
            <a:endParaRPr sz="2900" u="sng">
              <a:latin typeface="Arial"/>
              <a:cs typeface="Arial"/>
            </a:endParaRPr>
          </a:p>
          <a:p>
            <a:pPr marL="12700" marR="5080">
              <a:lnSpc>
                <a:spcPct val="110000"/>
              </a:lnSpc>
            </a:pPr>
            <a:r>
              <a:rPr sz="2900" b="1" dirty="0">
                <a:latin typeface="Arial"/>
                <a:cs typeface="Arial"/>
              </a:rPr>
              <a:t>Macchiato, means 'stained', is an Espresso with</a:t>
            </a:r>
            <a:r>
              <a:rPr sz="2900" b="1" spc="-210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a  dash of foamed milk. At first sight it resembles a  small</a:t>
            </a:r>
            <a:r>
              <a:rPr sz="2900" b="1" spc="-45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Cappuccino.</a:t>
            </a:r>
            <a:endParaRPr sz="2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43400" y="3124200"/>
            <a:ext cx="4495799" cy="350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8739" y="1230564"/>
            <a:ext cx="8742680" cy="20460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506345" indent="2790190" algn="just">
              <a:lnSpc>
                <a:spcPct val="110000"/>
              </a:lnSpc>
              <a:spcBef>
                <a:spcPts val="95"/>
              </a:spcBef>
            </a:pPr>
            <a:r>
              <a:rPr sz="29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Madras filter coffee </a:t>
            </a:r>
            <a:r>
              <a:rPr sz="2900" b="1" u="sng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Filter Coffee is a sweet </a:t>
            </a:r>
            <a:r>
              <a:rPr sz="2900" b="1">
                <a:latin typeface="Arial"/>
                <a:cs typeface="Arial"/>
              </a:rPr>
              <a:t>milky</a:t>
            </a:r>
            <a:r>
              <a:rPr sz="2900" b="1" spc="-180">
                <a:latin typeface="Arial"/>
                <a:cs typeface="Arial"/>
              </a:rPr>
              <a:t> </a:t>
            </a:r>
            <a:r>
              <a:rPr sz="2900" b="1">
                <a:latin typeface="Arial"/>
                <a:cs typeface="Arial"/>
              </a:rPr>
              <a:t>coffee</a:t>
            </a:r>
            <a:endParaRPr sz="2900">
              <a:latin typeface="Arial"/>
              <a:cs typeface="Arial"/>
            </a:endParaRPr>
          </a:p>
          <a:p>
            <a:pPr marL="12700" marR="5080" algn="just">
              <a:lnSpc>
                <a:spcPct val="110000"/>
              </a:lnSpc>
              <a:spcBef>
                <a:spcPts val="5"/>
              </a:spcBef>
            </a:pPr>
            <a:r>
              <a:rPr sz="2900" b="1">
                <a:latin typeface="Arial"/>
                <a:cs typeface="Arial"/>
              </a:rPr>
              <a:t>made from dark roasted coffee beans and</a:t>
            </a:r>
            <a:r>
              <a:rPr sz="2900" b="1" spc="-155">
                <a:latin typeface="Arial"/>
                <a:cs typeface="Arial"/>
              </a:rPr>
              <a:t> </a:t>
            </a:r>
            <a:r>
              <a:rPr sz="2900" b="1">
                <a:latin typeface="Arial"/>
                <a:cs typeface="Arial"/>
              </a:rPr>
              <a:t>chicory  It is served with coffee to milk ratio of usually</a:t>
            </a:r>
            <a:r>
              <a:rPr sz="2900" b="1" spc="-260">
                <a:latin typeface="Arial"/>
                <a:cs typeface="Arial"/>
              </a:rPr>
              <a:t> </a:t>
            </a:r>
            <a:r>
              <a:rPr sz="2900" b="1" spc="5">
                <a:latin typeface="Arial"/>
                <a:cs typeface="Arial"/>
              </a:rPr>
              <a:t>3:1.</a:t>
            </a:r>
            <a:endParaRPr sz="2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05400" y="3429000"/>
            <a:ext cx="3713987" cy="3200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8739" y="1230564"/>
            <a:ext cx="8717915" cy="245681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926715">
              <a:lnSpc>
                <a:spcPct val="100000"/>
              </a:lnSpc>
              <a:spcBef>
                <a:spcPts val="445"/>
              </a:spcBef>
            </a:pPr>
            <a:r>
              <a:rPr sz="29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Cafe Latte</a:t>
            </a:r>
            <a:r>
              <a:rPr sz="2900" b="1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9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Freddo</a:t>
            </a:r>
            <a:endParaRPr sz="2900" u="sng">
              <a:latin typeface="Arial"/>
              <a:cs typeface="Arial"/>
            </a:endParaRPr>
          </a:p>
          <a:p>
            <a:pPr marL="12700" marR="661670" algn="just">
              <a:lnSpc>
                <a:spcPts val="3829"/>
              </a:lnSpc>
              <a:spcBef>
                <a:spcPts val="180"/>
              </a:spcBef>
            </a:pPr>
            <a:r>
              <a:rPr sz="2900" b="1" dirty="0">
                <a:latin typeface="Arial"/>
                <a:cs typeface="Arial"/>
              </a:rPr>
              <a:t>It is a </a:t>
            </a:r>
            <a:r>
              <a:rPr sz="2900" b="1" spc="-10" dirty="0">
                <a:latin typeface="Arial"/>
                <a:cs typeface="Arial"/>
              </a:rPr>
              <a:t>type </a:t>
            </a:r>
            <a:r>
              <a:rPr sz="2900" b="1" dirty="0">
                <a:latin typeface="Arial"/>
                <a:cs typeface="Arial"/>
              </a:rPr>
              <a:t>of cold coffee. Cafe Latte Freddo</a:t>
            </a:r>
            <a:r>
              <a:rPr sz="2900" b="1" spc="-145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is  an espresso mixed with cold milk in</a:t>
            </a:r>
            <a:r>
              <a:rPr sz="2900" b="1" spc="-180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similar</a:t>
            </a:r>
            <a:endParaRPr sz="29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65"/>
              </a:spcBef>
            </a:pPr>
            <a:r>
              <a:rPr sz="2900" b="1" dirty="0">
                <a:latin typeface="Arial"/>
                <a:cs typeface="Arial"/>
              </a:rPr>
              <a:t>proportions as a Cafe Latte that is usually</a:t>
            </a:r>
            <a:r>
              <a:rPr sz="2900" b="1" spc="-190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shaken</a:t>
            </a:r>
            <a:endParaRPr sz="29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350"/>
              </a:spcBef>
            </a:pPr>
            <a:r>
              <a:rPr sz="2900" b="1" dirty="0">
                <a:latin typeface="Arial"/>
                <a:cs typeface="Arial"/>
              </a:rPr>
              <a:t>well with ice in a cocktail</a:t>
            </a:r>
            <a:r>
              <a:rPr sz="2900" b="1" spc="-175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shaker</a:t>
            </a:r>
            <a:endParaRPr sz="2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15000" y="3352800"/>
            <a:ext cx="3230879" cy="3307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9878" y="206451"/>
            <a:ext cx="692340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b="1" u="sng" dirty="0"/>
              <a:t>TYPES </a:t>
            </a:r>
            <a:r>
              <a:rPr b="1" u="sng" spc="5" dirty="0"/>
              <a:t>OF </a:t>
            </a:r>
            <a:r>
              <a:rPr b="1" u="sng" dirty="0"/>
              <a:t>COFFEE</a:t>
            </a:r>
            <a:r>
              <a:rPr b="1" u="sng" spc="-90" dirty="0"/>
              <a:t> </a:t>
            </a:r>
            <a:r>
              <a:rPr b="1" u="sng" dirty="0"/>
              <a:t>CUPS</a:t>
            </a:r>
          </a:p>
        </p:txBody>
      </p:sp>
      <p:sp>
        <p:nvSpPr>
          <p:cNvPr id="4" name="object 4"/>
          <p:cNvSpPr/>
          <p:nvPr/>
        </p:nvSpPr>
        <p:spPr>
          <a:xfrm>
            <a:off x="1143000" y="838200"/>
            <a:ext cx="7467600" cy="57378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Proper Storage </a:t>
            </a:r>
            <a:r>
              <a:rPr spc="-10" dirty="0"/>
              <a:t>of</a:t>
            </a:r>
            <a:r>
              <a:rPr spc="-20" dirty="0"/>
              <a:t> </a:t>
            </a:r>
            <a:r>
              <a:rPr spc="-15" dirty="0"/>
              <a:t>Coffee: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720" algn="l"/>
              </a:tabLst>
            </a:pPr>
            <a:r>
              <a:rPr spc="-15" dirty="0"/>
              <a:t>Well </a:t>
            </a:r>
            <a:r>
              <a:rPr spc="-5" dirty="0"/>
              <a:t>ventilated</a:t>
            </a:r>
            <a:r>
              <a:rPr spc="850" dirty="0"/>
              <a:t> </a:t>
            </a:r>
            <a:r>
              <a:rPr dirty="0"/>
              <a:t>storeroom.</a:t>
            </a:r>
          </a:p>
          <a:p>
            <a:pPr marL="299085" marR="5080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pc="-5" dirty="0"/>
              <a:t>Airtight container </a:t>
            </a:r>
            <a:r>
              <a:rPr dirty="0"/>
              <a:t>for </a:t>
            </a:r>
            <a:r>
              <a:rPr spc="-5" dirty="0"/>
              <a:t>ground coffee  </a:t>
            </a:r>
            <a:r>
              <a:rPr dirty="0"/>
              <a:t>to </a:t>
            </a:r>
            <a:r>
              <a:rPr spc="-5" dirty="0"/>
              <a:t>ensure </a:t>
            </a:r>
            <a:r>
              <a:rPr spc="-10" dirty="0"/>
              <a:t>that </a:t>
            </a:r>
            <a:r>
              <a:rPr spc="-5" dirty="0"/>
              <a:t>the oils </a:t>
            </a:r>
            <a:r>
              <a:rPr dirty="0"/>
              <a:t>do </a:t>
            </a:r>
            <a:r>
              <a:rPr spc="-5" dirty="0"/>
              <a:t>not  evaporate, causing loss of flavor and  </a:t>
            </a:r>
            <a:r>
              <a:rPr dirty="0"/>
              <a:t>strength.</a:t>
            </a:r>
          </a:p>
          <a:p>
            <a:pPr marL="299085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pc="-15" dirty="0"/>
              <a:t>Away </a:t>
            </a:r>
            <a:r>
              <a:rPr dirty="0"/>
              <a:t>from </a:t>
            </a:r>
            <a:r>
              <a:rPr spc="-10" dirty="0"/>
              <a:t>excess</a:t>
            </a:r>
            <a:r>
              <a:rPr spc="-50" dirty="0"/>
              <a:t> </a:t>
            </a:r>
            <a:r>
              <a:rPr spc="-5" dirty="0"/>
              <a:t>moisture.</a:t>
            </a:r>
          </a:p>
          <a:p>
            <a:pPr marL="299085" marR="5080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pc="-5" dirty="0"/>
              <a:t>Must not be </a:t>
            </a:r>
            <a:r>
              <a:rPr dirty="0"/>
              <a:t>stored </a:t>
            </a:r>
            <a:r>
              <a:rPr spc="-5" dirty="0"/>
              <a:t>in any strong  smelling food, as coffee </a:t>
            </a:r>
            <a:r>
              <a:rPr dirty="0"/>
              <a:t>will </a:t>
            </a:r>
            <a:r>
              <a:rPr spc="-5" dirty="0"/>
              <a:t>absorb  their</a:t>
            </a:r>
            <a:r>
              <a:rPr spc="-20" dirty="0"/>
              <a:t> </a:t>
            </a:r>
            <a:r>
              <a:rPr dirty="0"/>
              <a:t>odors.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776" y="1036319"/>
            <a:ext cx="9031605" cy="541020"/>
            <a:chOff x="112776" y="1036319"/>
            <a:chExt cx="9031605" cy="541020"/>
          </a:xfrm>
        </p:grpSpPr>
        <p:sp>
          <p:nvSpPr>
            <p:cNvPr id="3" name="object 3"/>
            <p:cNvSpPr/>
            <p:nvPr/>
          </p:nvSpPr>
          <p:spPr>
            <a:xfrm>
              <a:off x="515112" y="1046987"/>
              <a:ext cx="8628888" cy="18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2776" y="1036319"/>
              <a:ext cx="4823460" cy="5410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575817"/>
            <a:ext cx="4281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i="0" spc="-355" dirty="0">
                <a:solidFill>
                  <a:srgbClr val="4E3A2F"/>
                </a:solidFill>
                <a:latin typeface="Arial"/>
                <a:cs typeface="Arial"/>
              </a:rPr>
              <a:t>HISTORY</a:t>
            </a:r>
            <a:r>
              <a:rPr sz="3600" b="0" i="0" spc="-16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600" b="0" i="0" spc="-340" dirty="0">
                <a:solidFill>
                  <a:srgbClr val="4E3A2F"/>
                </a:solidFill>
                <a:latin typeface="Arial"/>
                <a:cs typeface="Arial"/>
              </a:rPr>
              <a:t>CONTINUED: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1799031"/>
            <a:ext cx="9372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0025" indent="-187960">
              <a:lnSpc>
                <a:spcPct val="100000"/>
              </a:lnSpc>
              <a:spcBef>
                <a:spcPts val="95"/>
              </a:spcBef>
              <a:buSzPct val="95454"/>
              <a:buChar char="•"/>
              <a:tabLst>
                <a:tab pos="200660" algn="l"/>
              </a:tabLst>
            </a:pPr>
            <a:r>
              <a:rPr sz="2200" b="1" spc="5" dirty="0">
                <a:solidFill>
                  <a:srgbClr val="4E3A2F"/>
                </a:solidFill>
                <a:latin typeface="Trebuchet MS"/>
                <a:cs typeface="Trebuchet MS"/>
              </a:rPr>
              <a:t>193</a:t>
            </a:r>
            <a:r>
              <a:rPr sz="2200" b="1" spc="-5" dirty="0">
                <a:solidFill>
                  <a:srgbClr val="4E3A2F"/>
                </a:solidFill>
                <a:latin typeface="Trebuchet MS"/>
                <a:cs typeface="Trebuchet MS"/>
              </a:rPr>
              <a:t>8</a:t>
            </a:r>
            <a:r>
              <a:rPr sz="2200" b="1" spc="-280" dirty="0">
                <a:solidFill>
                  <a:srgbClr val="4E3A2F"/>
                </a:solidFill>
                <a:latin typeface="Trebuchet MS"/>
                <a:cs typeface="Trebuchet MS"/>
              </a:rPr>
              <a:t>: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11198" y="1799031"/>
            <a:ext cx="71805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14" dirty="0">
                <a:solidFill>
                  <a:srgbClr val="4E3A2F"/>
                </a:solidFill>
                <a:latin typeface="Trebuchet MS"/>
                <a:cs typeface="Trebuchet MS"/>
              </a:rPr>
              <a:t>Nestle’ </a:t>
            </a:r>
            <a:r>
              <a:rPr sz="2200" b="1" spc="-120" dirty="0">
                <a:solidFill>
                  <a:srgbClr val="4E3A2F"/>
                </a:solidFill>
                <a:latin typeface="Trebuchet MS"/>
                <a:cs typeface="Trebuchet MS"/>
              </a:rPr>
              <a:t>developed </a:t>
            </a:r>
            <a:r>
              <a:rPr sz="2200" b="1" spc="-95" dirty="0">
                <a:solidFill>
                  <a:srgbClr val="4E3A2F"/>
                </a:solidFill>
                <a:latin typeface="Trebuchet MS"/>
                <a:cs typeface="Trebuchet MS"/>
              </a:rPr>
              <a:t>Nescafe’ </a:t>
            </a:r>
            <a:r>
              <a:rPr sz="2200" b="1" spc="-60" dirty="0">
                <a:solidFill>
                  <a:srgbClr val="4E3A2F"/>
                </a:solidFill>
                <a:latin typeface="Trebuchet MS"/>
                <a:cs typeface="Trebuchet MS"/>
              </a:rPr>
              <a:t>and </a:t>
            </a:r>
            <a:r>
              <a:rPr sz="2200" b="1" spc="-120" dirty="0">
                <a:solidFill>
                  <a:srgbClr val="4E3A2F"/>
                </a:solidFill>
                <a:latin typeface="Trebuchet MS"/>
                <a:cs typeface="Trebuchet MS"/>
              </a:rPr>
              <a:t>introduced </a:t>
            </a:r>
            <a:r>
              <a:rPr sz="2200" b="1" spc="-140" dirty="0">
                <a:solidFill>
                  <a:srgbClr val="4E3A2F"/>
                </a:solidFill>
                <a:latin typeface="Trebuchet MS"/>
                <a:cs typeface="Trebuchet MS"/>
              </a:rPr>
              <a:t>it to</a:t>
            </a:r>
            <a:r>
              <a:rPr sz="2200" b="1" spc="-250" dirty="0">
                <a:solidFill>
                  <a:srgbClr val="4E3A2F"/>
                </a:solidFill>
                <a:latin typeface="Trebuchet MS"/>
                <a:cs typeface="Trebuchet MS"/>
              </a:rPr>
              <a:t> </a:t>
            </a:r>
            <a:r>
              <a:rPr sz="2200" b="1" spc="-125" dirty="0">
                <a:solidFill>
                  <a:srgbClr val="4E3A2F"/>
                </a:solidFill>
                <a:latin typeface="Trebuchet MS"/>
                <a:cs typeface="Trebuchet MS"/>
              </a:rPr>
              <a:t>Switzerland.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540" y="2470149"/>
            <a:ext cx="9372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0025" indent="-187960">
              <a:lnSpc>
                <a:spcPct val="100000"/>
              </a:lnSpc>
              <a:spcBef>
                <a:spcPts val="95"/>
              </a:spcBef>
              <a:buSzPct val="95454"/>
              <a:buChar char="•"/>
              <a:tabLst>
                <a:tab pos="200660" algn="l"/>
              </a:tabLst>
            </a:pPr>
            <a:r>
              <a:rPr sz="2200" b="1" dirty="0">
                <a:solidFill>
                  <a:srgbClr val="4E3A2F"/>
                </a:solidFill>
                <a:latin typeface="Trebuchet MS"/>
                <a:cs typeface="Trebuchet MS"/>
              </a:rPr>
              <a:t>194</a:t>
            </a:r>
            <a:r>
              <a:rPr sz="2200" b="1" spc="-10" dirty="0">
                <a:solidFill>
                  <a:srgbClr val="4E3A2F"/>
                </a:solidFill>
                <a:latin typeface="Trebuchet MS"/>
                <a:cs typeface="Trebuchet MS"/>
              </a:rPr>
              <a:t>0</a:t>
            </a:r>
            <a:r>
              <a:rPr sz="2200" b="1" spc="-280" dirty="0">
                <a:solidFill>
                  <a:srgbClr val="4E3A2F"/>
                </a:solidFill>
                <a:latin typeface="Trebuchet MS"/>
                <a:cs typeface="Trebuchet MS"/>
              </a:rPr>
              <a:t>: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79777" y="2470149"/>
            <a:ext cx="52006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70" dirty="0">
                <a:solidFill>
                  <a:srgbClr val="4E3A2F"/>
                </a:solidFill>
                <a:latin typeface="Trebuchet MS"/>
                <a:cs typeface="Trebuchet MS"/>
              </a:rPr>
              <a:t>The </a:t>
            </a:r>
            <a:r>
              <a:rPr sz="2200" b="1" spc="-25" dirty="0">
                <a:solidFill>
                  <a:srgbClr val="4E3A2F"/>
                </a:solidFill>
                <a:latin typeface="Trebuchet MS"/>
                <a:cs typeface="Trebuchet MS"/>
              </a:rPr>
              <a:t>US </a:t>
            </a:r>
            <a:r>
              <a:rPr sz="2200" b="1" spc="-105" dirty="0">
                <a:solidFill>
                  <a:srgbClr val="4E3A2F"/>
                </a:solidFill>
                <a:latin typeface="Trebuchet MS"/>
                <a:cs typeface="Trebuchet MS"/>
              </a:rPr>
              <a:t>imported </a:t>
            </a:r>
            <a:r>
              <a:rPr sz="2200" b="1" spc="65" dirty="0">
                <a:solidFill>
                  <a:srgbClr val="4E3A2F"/>
                </a:solidFill>
                <a:latin typeface="Trebuchet MS"/>
                <a:cs typeface="Trebuchet MS"/>
              </a:rPr>
              <a:t>70% </a:t>
            </a:r>
            <a:r>
              <a:rPr sz="2200" b="1" spc="-100" dirty="0">
                <a:solidFill>
                  <a:srgbClr val="4E3A2F"/>
                </a:solidFill>
                <a:latin typeface="Trebuchet MS"/>
                <a:cs typeface="Trebuchet MS"/>
              </a:rPr>
              <a:t>of </a:t>
            </a:r>
            <a:r>
              <a:rPr sz="2200" b="1" spc="-130" dirty="0">
                <a:solidFill>
                  <a:srgbClr val="4E3A2F"/>
                </a:solidFill>
                <a:latin typeface="Trebuchet MS"/>
                <a:cs typeface="Trebuchet MS"/>
              </a:rPr>
              <a:t>the world’s</a:t>
            </a:r>
            <a:r>
              <a:rPr sz="2200" b="1" spc="-495" dirty="0">
                <a:solidFill>
                  <a:srgbClr val="4E3A2F"/>
                </a:solidFill>
                <a:latin typeface="Trebuchet MS"/>
                <a:cs typeface="Trebuchet MS"/>
              </a:rPr>
              <a:t> </a:t>
            </a:r>
            <a:r>
              <a:rPr sz="2200" b="1" spc="-125" dirty="0">
                <a:solidFill>
                  <a:srgbClr val="4E3A2F"/>
                </a:solidFill>
                <a:latin typeface="Trebuchet MS"/>
                <a:cs typeface="Trebuchet MS"/>
              </a:rPr>
              <a:t>coffee.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3540" y="3476371"/>
            <a:ext cx="8529955" cy="183578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99390" marR="5080" indent="-199390" algn="just">
              <a:lnSpc>
                <a:spcPct val="80000"/>
              </a:lnSpc>
              <a:spcBef>
                <a:spcPts val="620"/>
              </a:spcBef>
              <a:buSzPct val="95454"/>
              <a:buChar char="•"/>
              <a:tabLst>
                <a:tab pos="199390" algn="l"/>
              </a:tabLst>
            </a:pPr>
            <a:r>
              <a:rPr sz="2200" b="1" spc="-60" dirty="0">
                <a:solidFill>
                  <a:srgbClr val="4E3A2F"/>
                </a:solidFill>
                <a:latin typeface="Trebuchet MS"/>
                <a:cs typeface="Trebuchet MS"/>
              </a:rPr>
              <a:t>1946: </a:t>
            </a:r>
            <a:r>
              <a:rPr sz="2200" b="1" spc="-90" dirty="0">
                <a:solidFill>
                  <a:srgbClr val="4E3A2F"/>
                </a:solidFill>
                <a:latin typeface="Trebuchet MS"/>
                <a:cs typeface="Trebuchet MS"/>
              </a:rPr>
              <a:t>Achilles </a:t>
            </a:r>
            <a:r>
              <a:rPr sz="2200" b="1" spc="-20" dirty="0">
                <a:solidFill>
                  <a:srgbClr val="4E3A2F"/>
                </a:solidFill>
                <a:latin typeface="Trebuchet MS"/>
                <a:cs typeface="Trebuchet MS"/>
              </a:rPr>
              <a:t>Gaggia </a:t>
            </a:r>
            <a:r>
              <a:rPr sz="2200" b="1" spc="-130" dirty="0">
                <a:solidFill>
                  <a:srgbClr val="4E3A2F"/>
                </a:solidFill>
                <a:latin typeface="Trebuchet MS"/>
                <a:cs typeface="Trebuchet MS"/>
              </a:rPr>
              <a:t>perfected </a:t>
            </a:r>
            <a:r>
              <a:rPr sz="2200" b="1" spc="-65" dirty="0">
                <a:solidFill>
                  <a:srgbClr val="4E3A2F"/>
                </a:solidFill>
                <a:latin typeface="Trebuchet MS"/>
                <a:cs typeface="Trebuchet MS"/>
              </a:rPr>
              <a:t>his espresso </a:t>
            </a:r>
            <a:r>
              <a:rPr sz="2200" b="1" spc="-80" dirty="0">
                <a:solidFill>
                  <a:srgbClr val="4E3A2F"/>
                </a:solidFill>
                <a:latin typeface="Trebuchet MS"/>
                <a:cs typeface="Trebuchet MS"/>
              </a:rPr>
              <a:t>machine </a:t>
            </a:r>
            <a:r>
              <a:rPr sz="2200" b="1" spc="-114" dirty="0">
                <a:solidFill>
                  <a:srgbClr val="4E3A2F"/>
                </a:solidFill>
                <a:latin typeface="Trebuchet MS"/>
                <a:cs typeface="Trebuchet MS"/>
              </a:rPr>
              <a:t>in </a:t>
            </a:r>
            <a:r>
              <a:rPr sz="2200" b="1" spc="-145" dirty="0">
                <a:solidFill>
                  <a:srgbClr val="4E3A2F"/>
                </a:solidFill>
                <a:latin typeface="Trebuchet MS"/>
                <a:cs typeface="Trebuchet MS"/>
              </a:rPr>
              <a:t>Italy.  </a:t>
            </a:r>
            <a:r>
              <a:rPr sz="2200" b="1" spc="-170" dirty="0">
                <a:solidFill>
                  <a:srgbClr val="4E3A2F"/>
                </a:solidFill>
                <a:latin typeface="Trebuchet MS"/>
                <a:cs typeface="Trebuchet MS"/>
              </a:rPr>
              <a:t>The </a:t>
            </a:r>
            <a:r>
              <a:rPr sz="2200" b="1" spc="-120" dirty="0">
                <a:solidFill>
                  <a:srgbClr val="4E3A2F"/>
                </a:solidFill>
                <a:latin typeface="Trebuchet MS"/>
                <a:cs typeface="Trebuchet MS"/>
              </a:rPr>
              <a:t>term </a:t>
            </a:r>
            <a:r>
              <a:rPr sz="2200" b="1" spc="-90" dirty="0">
                <a:solidFill>
                  <a:srgbClr val="4E3A2F"/>
                </a:solidFill>
                <a:latin typeface="Trebuchet MS"/>
                <a:cs typeface="Trebuchet MS"/>
              </a:rPr>
              <a:t>cappuccino</a:t>
            </a:r>
            <a:r>
              <a:rPr sz="2200" b="1" spc="-135" dirty="0">
                <a:solidFill>
                  <a:srgbClr val="4E3A2F"/>
                </a:solidFill>
                <a:latin typeface="Trebuchet MS"/>
                <a:cs typeface="Trebuchet MS"/>
              </a:rPr>
              <a:t> </a:t>
            </a:r>
            <a:r>
              <a:rPr sz="2200" b="1" spc="-120" dirty="0">
                <a:solidFill>
                  <a:srgbClr val="4E3A2F"/>
                </a:solidFill>
                <a:latin typeface="Trebuchet MS"/>
                <a:cs typeface="Trebuchet MS"/>
              </a:rPr>
              <a:t>started.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4E3A2F"/>
              </a:buClr>
              <a:buFont typeface="Trebuchet MS"/>
              <a:buChar char="•"/>
            </a:pPr>
            <a:endParaRPr sz="2700">
              <a:latin typeface="Trebuchet MS"/>
              <a:cs typeface="Trebuchet MS"/>
            </a:endParaRPr>
          </a:p>
          <a:p>
            <a:pPr marL="199390" marR="5080" indent="-199390" algn="just">
              <a:lnSpc>
                <a:spcPct val="80000"/>
              </a:lnSpc>
              <a:buSzPct val="95454"/>
              <a:buChar char="•"/>
              <a:tabLst>
                <a:tab pos="199390" algn="l"/>
              </a:tabLst>
            </a:pPr>
            <a:r>
              <a:rPr sz="2200" b="1" spc="-55" dirty="0">
                <a:solidFill>
                  <a:srgbClr val="4E3A2F"/>
                </a:solidFill>
                <a:latin typeface="Trebuchet MS"/>
                <a:cs typeface="Trebuchet MS"/>
              </a:rPr>
              <a:t>1971 </a:t>
            </a:r>
            <a:r>
              <a:rPr sz="2200" b="1" spc="-280" dirty="0">
                <a:solidFill>
                  <a:srgbClr val="4E3A2F"/>
                </a:solidFill>
                <a:latin typeface="Trebuchet MS"/>
                <a:cs typeface="Trebuchet MS"/>
              </a:rPr>
              <a:t>: </a:t>
            </a:r>
            <a:r>
              <a:rPr sz="2200" b="1" spc="-65" dirty="0">
                <a:solidFill>
                  <a:srgbClr val="4E3A2F"/>
                </a:solidFill>
                <a:latin typeface="Trebuchet MS"/>
                <a:cs typeface="Trebuchet MS"/>
              </a:rPr>
              <a:t>Starbucks </a:t>
            </a:r>
            <a:r>
              <a:rPr sz="2200" b="1" spc="-105" dirty="0">
                <a:solidFill>
                  <a:srgbClr val="4E3A2F"/>
                </a:solidFill>
                <a:latin typeface="Trebuchet MS"/>
                <a:cs typeface="Trebuchet MS"/>
              </a:rPr>
              <a:t>opened </a:t>
            </a:r>
            <a:r>
              <a:rPr sz="2200" b="1" spc="-80" dirty="0">
                <a:solidFill>
                  <a:srgbClr val="4E3A2F"/>
                </a:solidFill>
                <a:latin typeface="Trebuchet MS"/>
                <a:cs typeface="Trebuchet MS"/>
              </a:rPr>
              <a:t>its </a:t>
            </a:r>
            <a:r>
              <a:rPr sz="2200" b="1" spc="-114" dirty="0">
                <a:solidFill>
                  <a:srgbClr val="4E3A2F"/>
                </a:solidFill>
                <a:latin typeface="Trebuchet MS"/>
                <a:cs typeface="Trebuchet MS"/>
              </a:rPr>
              <a:t>first store in </a:t>
            </a:r>
            <a:r>
              <a:rPr sz="2200" b="1" spc="-90" dirty="0">
                <a:solidFill>
                  <a:srgbClr val="4E3A2F"/>
                </a:solidFill>
                <a:latin typeface="Trebuchet MS"/>
                <a:cs typeface="Trebuchet MS"/>
              </a:rPr>
              <a:t>Seattle’s </a:t>
            </a:r>
            <a:r>
              <a:rPr sz="2200" b="1" spc="-70" dirty="0">
                <a:solidFill>
                  <a:srgbClr val="4E3A2F"/>
                </a:solidFill>
                <a:latin typeface="Trebuchet MS"/>
                <a:cs typeface="Trebuchet MS"/>
              </a:rPr>
              <a:t>Pike </a:t>
            </a:r>
            <a:r>
              <a:rPr sz="2200" b="1" spc="-60" dirty="0">
                <a:solidFill>
                  <a:srgbClr val="4E3A2F"/>
                </a:solidFill>
                <a:latin typeface="Trebuchet MS"/>
                <a:cs typeface="Trebuchet MS"/>
              </a:rPr>
              <a:t>Place  </a:t>
            </a:r>
            <a:r>
              <a:rPr sz="2200" b="1" spc="-105" dirty="0">
                <a:solidFill>
                  <a:srgbClr val="4E3A2F"/>
                </a:solidFill>
                <a:latin typeface="Trebuchet MS"/>
                <a:cs typeface="Trebuchet MS"/>
              </a:rPr>
              <a:t>public </a:t>
            </a:r>
            <a:r>
              <a:rPr sz="2200" b="1" spc="-95" dirty="0">
                <a:solidFill>
                  <a:srgbClr val="4E3A2F"/>
                </a:solidFill>
                <a:latin typeface="Trebuchet MS"/>
                <a:cs typeface="Trebuchet MS"/>
              </a:rPr>
              <a:t>market </a:t>
            </a:r>
            <a:r>
              <a:rPr sz="2200" b="1" spc="-280" dirty="0">
                <a:solidFill>
                  <a:srgbClr val="4E3A2F"/>
                </a:solidFill>
                <a:latin typeface="Trebuchet MS"/>
                <a:cs typeface="Trebuchet MS"/>
              </a:rPr>
              <a:t>, </a:t>
            </a:r>
            <a:r>
              <a:rPr sz="2200" b="1" spc="-100" dirty="0">
                <a:solidFill>
                  <a:srgbClr val="4E3A2F"/>
                </a:solidFill>
                <a:latin typeface="Trebuchet MS"/>
                <a:cs typeface="Trebuchet MS"/>
              </a:rPr>
              <a:t>creating </a:t>
            </a:r>
            <a:r>
              <a:rPr sz="2200" b="1" spc="15" dirty="0">
                <a:solidFill>
                  <a:srgbClr val="4E3A2F"/>
                </a:solidFill>
                <a:latin typeface="Trebuchet MS"/>
                <a:cs typeface="Trebuchet MS"/>
              </a:rPr>
              <a:t>a </a:t>
            </a:r>
            <a:r>
              <a:rPr sz="2200" b="1" spc="-170" dirty="0">
                <a:solidFill>
                  <a:srgbClr val="4E3A2F"/>
                </a:solidFill>
                <a:latin typeface="Trebuchet MS"/>
                <a:cs typeface="Trebuchet MS"/>
              </a:rPr>
              <a:t>frenzy </a:t>
            </a:r>
            <a:r>
              <a:rPr sz="2200" b="1" spc="-165" dirty="0">
                <a:solidFill>
                  <a:srgbClr val="4E3A2F"/>
                </a:solidFill>
                <a:latin typeface="Trebuchet MS"/>
                <a:cs typeface="Trebuchet MS"/>
              </a:rPr>
              <a:t>over </a:t>
            </a:r>
            <a:r>
              <a:rPr sz="2200" b="1" spc="-114" dirty="0">
                <a:solidFill>
                  <a:srgbClr val="4E3A2F"/>
                </a:solidFill>
                <a:latin typeface="Trebuchet MS"/>
                <a:cs typeface="Trebuchet MS"/>
              </a:rPr>
              <a:t>fresh-roasted </a:t>
            </a:r>
            <a:r>
              <a:rPr sz="2200" b="1" spc="-125" dirty="0">
                <a:solidFill>
                  <a:srgbClr val="4E3A2F"/>
                </a:solidFill>
                <a:latin typeface="Trebuchet MS"/>
                <a:cs typeface="Trebuchet MS"/>
              </a:rPr>
              <a:t>whole </a:t>
            </a:r>
            <a:r>
              <a:rPr sz="2200" b="1" spc="-75" dirty="0">
                <a:solidFill>
                  <a:srgbClr val="4E3A2F"/>
                </a:solidFill>
                <a:latin typeface="Trebuchet MS"/>
                <a:cs typeface="Trebuchet MS"/>
              </a:rPr>
              <a:t>bean  </a:t>
            </a:r>
            <a:r>
              <a:rPr sz="2200" b="1" spc="-125" dirty="0">
                <a:solidFill>
                  <a:srgbClr val="4E3A2F"/>
                </a:solidFill>
                <a:latin typeface="Trebuchet MS"/>
                <a:cs typeface="Trebuchet MS"/>
              </a:rPr>
              <a:t>coffee.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63441" y="152400"/>
            <a:ext cx="4175759" cy="167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777" y="1036319"/>
            <a:ext cx="9031605" cy="541020"/>
            <a:chOff x="112777" y="1036319"/>
            <a:chExt cx="9031605" cy="541020"/>
          </a:xfrm>
        </p:grpSpPr>
        <p:sp>
          <p:nvSpPr>
            <p:cNvPr id="3" name="object 3"/>
            <p:cNvSpPr/>
            <p:nvPr/>
          </p:nvSpPr>
          <p:spPr>
            <a:xfrm>
              <a:off x="515111" y="1046987"/>
              <a:ext cx="8628888" cy="18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2777" y="1036319"/>
              <a:ext cx="6060948" cy="5410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575817"/>
            <a:ext cx="5516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i="0" spc="-225" dirty="0">
                <a:solidFill>
                  <a:srgbClr val="4E3A2F"/>
                </a:solidFill>
                <a:latin typeface="Arial"/>
                <a:cs typeface="Arial"/>
              </a:rPr>
              <a:t>MAKING </a:t>
            </a:r>
            <a:r>
              <a:rPr sz="3600" b="0" i="0" spc="-455" dirty="0">
                <a:solidFill>
                  <a:srgbClr val="4E3A2F"/>
                </a:solidFill>
                <a:latin typeface="Arial"/>
                <a:cs typeface="Arial"/>
              </a:rPr>
              <a:t>COFFEE</a:t>
            </a:r>
            <a:r>
              <a:rPr sz="3600" b="0" i="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600" b="0" i="0" spc="-405" dirty="0">
                <a:solidFill>
                  <a:srgbClr val="4E3A2F"/>
                </a:solidFill>
                <a:latin typeface="Arial"/>
                <a:cs typeface="Arial"/>
              </a:rPr>
              <a:t>BEVERAGE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1471817"/>
            <a:ext cx="8320405" cy="477964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3200" b="1" i="1" dirty="0">
                <a:solidFill>
                  <a:srgbClr val="4E3A2F"/>
                </a:solidFill>
                <a:latin typeface="Arial"/>
                <a:cs typeface="Arial"/>
              </a:rPr>
              <a:t>A PERFECT CUP OF</a:t>
            </a:r>
            <a:r>
              <a:rPr sz="3200" b="1" i="1" spc="-30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4E3A2F"/>
                </a:solidFill>
                <a:latin typeface="Arial"/>
                <a:cs typeface="Arial"/>
              </a:rPr>
              <a:t>COFFEE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b="1" spc="-5" dirty="0">
                <a:solidFill>
                  <a:srgbClr val="4E3A2F"/>
                </a:solidFill>
                <a:latin typeface="Arial"/>
                <a:cs typeface="Arial"/>
              </a:rPr>
              <a:t>Use </a:t>
            </a:r>
            <a:r>
              <a:rPr sz="2400" b="1" dirty="0">
                <a:solidFill>
                  <a:srgbClr val="4E3A2F"/>
                </a:solidFill>
                <a:latin typeface="Arial"/>
                <a:cs typeface="Arial"/>
              </a:rPr>
              <a:t>freshly roasted and ground</a:t>
            </a:r>
            <a:r>
              <a:rPr sz="2400" b="1" spc="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E3A2F"/>
                </a:solidFill>
                <a:latin typeface="Arial"/>
                <a:cs typeface="Arial"/>
              </a:rPr>
              <a:t>coffee.</a:t>
            </a:r>
            <a:endParaRPr sz="2400">
              <a:latin typeface="Arial"/>
              <a:cs typeface="Arial"/>
            </a:endParaRPr>
          </a:p>
          <a:p>
            <a:pPr marL="355600" marR="42545" indent="-342900">
              <a:lnSpc>
                <a:spcPts val="2590"/>
              </a:lnSpc>
              <a:spcBef>
                <a:spcPts val="615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b="1" spc="-5" dirty="0">
                <a:solidFill>
                  <a:srgbClr val="4E3A2F"/>
                </a:solidFill>
                <a:latin typeface="Arial"/>
                <a:cs typeface="Arial"/>
              </a:rPr>
              <a:t>Buy/use the </a:t>
            </a:r>
            <a:r>
              <a:rPr sz="2400" b="1" dirty="0">
                <a:solidFill>
                  <a:srgbClr val="4E3A2F"/>
                </a:solidFill>
                <a:latin typeface="Arial"/>
                <a:cs typeface="Arial"/>
              </a:rPr>
              <a:t>correct grind </a:t>
            </a:r>
            <a:r>
              <a:rPr sz="2400" b="1" spc="-5" dirty="0">
                <a:solidFill>
                  <a:srgbClr val="4E3A2F"/>
                </a:solidFill>
                <a:latin typeface="Arial"/>
                <a:cs typeface="Arial"/>
              </a:rPr>
              <a:t>for </a:t>
            </a:r>
            <a:r>
              <a:rPr sz="2400" b="1" spc="-10" dirty="0">
                <a:solidFill>
                  <a:srgbClr val="4E3A2F"/>
                </a:solidFill>
                <a:latin typeface="Arial"/>
                <a:cs typeface="Arial"/>
              </a:rPr>
              <a:t>type </a:t>
            </a:r>
            <a:r>
              <a:rPr sz="2400" b="1" dirty="0">
                <a:solidFill>
                  <a:srgbClr val="4E3A2F"/>
                </a:solidFill>
                <a:latin typeface="Arial"/>
                <a:cs typeface="Arial"/>
              </a:rPr>
              <a:t>of machine </a:t>
            </a:r>
            <a:r>
              <a:rPr sz="2400" b="1" spc="-10" dirty="0">
                <a:solidFill>
                  <a:srgbClr val="4E3A2F"/>
                </a:solidFill>
                <a:latin typeface="Arial"/>
                <a:cs typeface="Arial"/>
              </a:rPr>
              <a:t>you </a:t>
            </a:r>
            <a:r>
              <a:rPr sz="2400" b="1" spc="-5" dirty="0">
                <a:solidFill>
                  <a:srgbClr val="4E3A2F"/>
                </a:solidFill>
                <a:latin typeface="Arial"/>
                <a:cs typeface="Arial"/>
              </a:rPr>
              <a:t>may  have </a:t>
            </a:r>
            <a:r>
              <a:rPr sz="2400" b="1" spc="5" dirty="0">
                <a:solidFill>
                  <a:srgbClr val="4E3A2F"/>
                </a:solidFill>
                <a:latin typeface="Arial"/>
                <a:cs typeface="Arial"/>
              </a:rPr>
              <a:t>in</a:t>
            </a:r>
            <a:r>
              <a:rPr sz="2400" b="1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E3A2F"/>
                </a:solidFill>
                <a:latin typeface="Arial"/>
                <a:cs typeface="Arial"/>
              </a:rPr>
              <a:t>use.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35"/>
              </a:lnSpc>
              <a:spcBef>
                <a:spcPts val="254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b="1" dirty="0">
                <a:solidFill>
                  <a:srgbClr val="4E3A2F"/>
                </a:solidFill>
                <a:latin typeface="Arial"/>
                <a:cs typeface="Arial"/>
              </a:rPr>
              <a:t>Make sure all </a:t>
            </a:r>
            <a:r>
              <a:rPr sz="2400" b="1" spc="-10" dirty="0">
                <a:solidFill>
                  <a:srgbClr val="4E3A2F"/>
                </a:solidFill>
                <a:latin typeface="Arial"/>
                <a:cs typeface="Arial"/>
              </a:rPr>
              <a:t>your </a:t>
            </a:r>
            <a:r>
              <a:rPr sz="2400" b="1" dirty="0">
                <a:solidFill>
                  <a:srgbClr val="4E3A2F"/>
                </a:solidFill>
                <a:latin typeface="Arial"/>
                <a:cs typeface="Arial"/>
              </a:rPr>
              <a:t>equipment are clean before</a:t>
            </a:r>
            <a:r>
              <a:rPr sz="2400" b="1" spc="1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E3A2F"/>
                </a:solidFill>
                <a:latin typeface="Arial"/>
                <a:cs typeface="Arial"/>
              </a:rPr>
              <a:t>using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735"/>
              </a:lnSpc>
            </a:pPr>
            <a:r>
              <a:rPr sz="2400" b="1" spc="-5" dirty="0">
                <a:solidFill>
                  <a:srgbClr val="4E3A2F"/>
                </a:solidFill>
                <a:latin typeface="Arial"/>
                <a:cs typeface="Arial"/>
              </a:rPr>
              <a:t>them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b="1" dirty="0">
                <a:solidFill>
                  <a:srgbClr val="4E3A2F"/>
                </a:solidFill>
                <a:latin typeface="Arial"/>
                <a:cs typeface="Arial"/>
              </a:rPr>
              <a:t>Add boiling water to </a:t>
            </a:r>
            <a:r>
              <a:rPr sz="2400" b="1" spc="-5" dirty="0">
                <a:solidFill>
                  <a:srgbClr val="4E3A2F"/>
                </a:solidFill>
                <a:latin typeface="Arial"/>
                <a:cs typeface="Arial"/>
              </a:rPr>
              <a:t>the </a:t>
            </a:r>
            <a:r>
              <a:rPr sz="2400" b="1" dirty="0">
                <a:solidFill>
                  <a:srgbClr val="4E3A2F"/>
                </a:solidFill>
                <a:latin typeface="Arial"/>
                <a:cs typeface="Arial"/>
              </a:rPr>
              <a:t>coffee and allow to</a:t>
            </a:r>
            <a:r>
              <a:rPr sz="2400" b="1" spc="-10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E3A2F"/>
                </a:solidFill>
                <a:latin typeface="Arial"/>
                <a:cs typeface="Arial"/>
              </a:rPr>
              <a:t>infuse.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b="1" dirty="0">
                <a:solidFill>
                  <a:srgbClr val="4E3A2F"/>
                </a:solidFill>
                <a:latin typeface="Arial"/>
                <a:cs typeface="Arial"/>
              </a:rPr>
              <a:t>Strain and</a:t>
            </a:r>
            <a:r>
              <a:rPr sz="2400" b="1" spc="-1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E3A2F"/>
                </a:solidFill>
                <a:latin typeface="Arial"/>
                <a:cs typeface="Arial"/>
              </a:rPr>
              <a:t>serve.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b="1" dirty="0">
                <a:solidFill>
                  <a:srgbClr val="4E3A2F"/>
                </a:solidFill>
                <a:latin typeface="Arial"/>
                <a:cs typeface="Arial"/>
              </a:rPr>
              <a:t>Add milk or cream</a:t>
            </a:r>
            <a:r>
              <a:rPr sz="2400" b="1" spc="-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4E3A2F"/>
                </a:solidFill>
                <a:latin typeface="Arial"/>
                <a:cs typeface="Arial"/>
              </a:rPr>
              <a:t>separately.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b="1" dirty="0">
                <a:solidFill>
                  <a:srgbClr val="4E3A2F"/>
                </a:solidFill>
                <a:latin typeface="Arial"/>
                <a:cs typeface="Arial"/>
              </a:rPr>
              <a:t>Drink </a:t>
            </a:r>
            <a:r>
              <a:rPr sz="2400" b="1" spc="-5" dirty="0">
                <a:solidFill>
                  <a:srgbClr val="4E3A2F"/>
                </a:solidFill>
                <a:latin typeface="Arial"/>
                <a:cs typeface="Arial"/>
              </a:rPr>
              <a:t>the freshly </a:t>
            </a:r>
            <a:r>
              <a:rPr sz="2400" b="1" dirty="0">
                <a:solidFill>
                  <a:srgbClr val="4E3A2F"/>
                </a:solidFill>
                <a:latin typeface="Arial"/>
                <a:cs typeface="Arial"/>
              </a:rPr>
              <a:t>brewed </a:t>
            </a:r>
            <a:r>
              <a:rPr sz="2400" b="1" spc="-5" dirty="0">
                <a:solidFill>
                  <a:srgbClr val="4E3A2F"/>
                </a:solidFill>
                <a:latin typeface="Arial"/>
                <a:cs typeface="Arial"/>
              </a:rPr>
              <a:t>coffee as </a:t>
            </a:r>
            <a:r>
              <a:rPr sz="2400" b="1" dirty="0">
                <a:solidFill>
                  <a:srgbClr val="4E3A2F"/>
                </a:solidFill>
                <a:latin typeface="Arial"/>
                <a:cs typeface="Arial"/>
              </a:rPr>
              <a:t>soon </a:t>
            </a:r>
            <a:r>
              <a:rPr sz="2400" b="1" spc="-5" dirty="0">
                <a:solidFill>
                  <a:srgbClr val="4E3A2F"/>
                </a:solidFill>
                <a:latin typeface="Arial"/>
                <a:cs typeface="Arial"/>
              </a:rPr>
              <a:t>as</a:t>
            </a:r>
            <a:r>
              <a:rPr sz="2400" b="1" spc="3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E3A2F"/>
                </a:solidFill>
                <a:latin typeface="Arial"/>
                <a:cs typeface="Arial"/>
              </a:rPr>
              <a:t>possible.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ts val="2590"/>
              </a:lnSpc>
              <a:spcBef>
                <a:spcPts val="620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b="1" spc="-5" dirty="0">
                <a:solidFill>
                  <a:srgbClr val="4E3A2F"/>
                </a:solidFill>
                <a:latin typeface="Arial"/>
                <a:cs typeface="Arial"/>
              </a:rPr>
              <a:t>Remember </a:t>
            </a:r>
            <a:r>
              <a:rPr sz="2400" b="1" dirty="0">
                <a:solidFill>
                  <a:srgbClr val="4E3A2F"/>
                </a:solidFill>
                <a:latin typeface="Arial"/>
                <a:cs typeface="Arial"/>
              </a:rPr>
              <a:t>to </a:t>
            </a:r>
            <a:r>
              <a:rPr sz="2400" b="1" spc="5" dirty="0">
                <a:solidFill>
                  <a:srgbClr val="4E3A2F"/>
                </a:solidFill>
                <a:latin typeface="Arial"/>
                <a:cs typeface="Arial"/>
              </a:rPr>
              <a:t>warm </a:t>
            </a:r>
            <a:r>
              <a:rPr sz="2400" b="1" spc="-10" dirty="0">
                <a:solidFill>
                  <a:srgbClr val="4E3A2F"/>
                </a:solidFill>
                <a:latin typeface="Arial"/>
                <a:cs typeface="Arial"/>
              </a:rPr>
              <a:t>your </a:t>
            </a:r>
            <a:r>
              <a:rPr sz="2400" b="1" spc="-5" dirty="0">
                <a:solidFill>
                  <a:srgbClr val="4E3A2F"/>
                </a:solidFill>
                <a:latin typeface="Arial"/>
                <a:cs typeface="Arial"/>
              </a:rPr>
              <a:t>coffee cup before </a:t>
            </a:r>
            <a:r>
              <a:rPr sz="2400" b="1" spc="-10" dirty="0">
                <a:solidFill>
                  <a:srgbClr val="4E3A2F"/>
                </a:solidFill>
                <a:latin typeface="Arial"/>
                <a:cs typeface="Arial"/>
              </a:rPr>
              <a:t>you </a:t>
            </a:r>
            <a:r>
              <a:rPr sz="2400" b="1" dirty="0">
                <a:solidFill>
                  <a:srgbClr val="4E3A2F"/>
                </a:solidFill>
                <a:latin typeface="Arial"/>
                <a:cs typeface="Arial"/>
              </a:rPr>
              <a:t>pour in  </a:t>
            </a:r>
            <a:r>
              <a:rPr sz="2400" b="1" spc="-5" dirty="0">
                <a:solidFill>
                  <a:srgbClr val="4E3A2F"/>
                </a:solidFill>
                <a:latin typeface="Arial"/>
                <a:cs typeface="Arial"/>
              </a:rPr>
              <a:t>the </a:t>
            </a:r>
            <a:r>
              <a:rPr sz="2400" b="1" dirty="0">
                <a:solidFill>
                  <a:srgbClr val="4E3A2F"/>
                </a:solidFill>
                <a:latin typeface="Arial"/>
                <a:cs typeface="Arial"/>
              </a:rPr>
              <a:t>coffee.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779" y="638555"/>
            <a:ext cx="8999220" cy="480059"/>
            <a:chOff x="144779" y="638555"/>
            <a:chExt cx="8999220" cy="480059"/>
          </a:xfrm>
        </p:grpSpPr>
        <p:sp>
          <p:nvSpPr>
            <p:cNvPr id="3" name="object 3"/>
            <p:cNvSpPr/>
            <p:nvPr/>
          </p:nvSpPr>
          <p:spPr>
            <a:xfrm>
              <a:off x="515111" y="1046987"/>
              <a:ext cx="8628888" cy="18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4779" y="638555"/>
              <a:ext cx="4158996" cy="4800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226263"/>
            <a:ext cx="36798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i="0" spc="-400" dirty="0">
                <a:solidFill>
                  <a:srgbClr val="4E3A2F"/>
                </a:solidFill>
                <a:latin typeface="Arial"/>
                <a:cs typeface="Arial"/>
              </a:rPr>
              <a:t>COFFEE</a:t>
            </a:r>
            <a:r>
              <a:rPr sz="3200" b="0" i="0" spc="-17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b="0" i="0" spc="-330" dirty="0">
                <a:solidFill>
                  <a:srgbClr val="4E3A2F"/>
                </a:solidFill>
                <a:latin typeface="Arial"/>
                <a:cs typeface="Arial"/>
              </a:rPr>
              <a:t>BEVERAGES: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1219201"/>
            <a:ext cx="8514715" cy="561820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  <a:tabLst>
                <a:tab pos="354965" algn="l"/>
              </a:tabLst>
            </a:pPr>
            <a:r>
              <a:rPr sz="1250" spc="2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1800" b="1" spc="-5" dirty="0">
                <a:solidFill>
                  <a:srgbClr val="4E3A2F"/>
                </a:solidFill>
                <a:latin typeface="Arial"/>
                <a:cs typeface="Arial"/>
              </a:rPr>
              <a:t>ESPRESSO</a:t>
            </a:r>
            <a:r>
              <a:rPr sz="1800" spc="-5" dirty="0">
                <a:solidFill>
                  <a:srgbClr val="4E3A2F"/>
                </a:solidFill>
                <a:latin typeface="Arial"/>
                <a:cs typeface="Arial"/>
              </a:rPr>
              <a:t>- means “express”. Italian Roast</a:t>
            </a:r>
            <a:r>
              <a:rPr sz="1800" spc="4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E3A2F"/>
                </a:solidFill>
                <a:latin typeface="Arial"/>
                <a:cs typeface="Arial"/>
              </a:rPr>
              <a:t>coffee</a:t>
            </a:r>
            <a:endParaRPr sz="1800">
              <a:latin typeface="Arial"/>
              <a:cs typeface="Arial"/>
            </a:endParaRPr>
          </a:p>
          <a:p>
            <a:pPr marL="457834">
              <a:lnSpc>
                <a:spcPct val="100000"/>
              </a:lnSpc>
              <a:spcBef>
                <a:spcPts val="430"/>
              </a:spcBef>
            </a:pPr>
            <a:r>
              <a:rPr sz="1800" b="1" i="1" spc="-10" dirty="0">
                <a:solidFill>
                  <a:srgbClr val="4E3A2F"/>
                </a:solidFill>
                <a:latin typeface="Arial"/>
                <a:cs typeface="Arial"/>
              </a:rPr>
              <a:t>Variations:</a:t>
            </a:r>
            <a:endParaRPr sz="1800">
              <a:latin typeface="Arial"/>
              <a:cs typeface="Arial"/>
            </a:endParaRPr>
          </a:p>
          <a:p>
            <a:pPr marL="1181735" indent="-255270">
              <a:lnSpc>
                <a:spcPct val="100000"/>
              </a:lnSpc>
              <a:spcBef>
                <a:spcPts val="434"/>
              </a:spcBef>
              <a:buFont typeface="Arial"/>
              <a:buAutoNum type="arabicPeriod"/>
              <a:tabLst>
                <a:tab pos="1182370" algn="l"/>
                <a:tab pos="5443220" algn="l"/>
              </a:tabLst>
            </a:pPr>
            <a:r>
              <a:rPr sz="1800" b="1" spc="-5" dirty="0">
                <a:solidFill>
                  <a:srgbClr val="4E3A2F"/>
                </a:solidFill>
                <a:latin typeface="Arial"/>
                <a:cs typeface="Arial"/>
              </a:rPr>
              <a:t>Ristretto</a:t>
            </a:r>
            <a:r>
              <a:rPr sz="1800" spc="-5" dirty="0">
                <a:solidFill>
                  <a:srgbClr val="4E3A2F"/>
                </a:solidFill>
                <a:latin typeface="Arial"/>
                <a:cs typeface="Arial"/>
              </a:rPr>
              <a:t>- “ristricted”. This is a</a:t>
            </a:r>
            <a:r>
              <a:rPr sz="1800" spc="5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Arial"/>
                <a:cs typeface="Arial"/>
              </a:rPr>
              <a:t>short</a:t>
            </a:r>
            <a:r>
              <a:rPr sz="1800" spc="1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Arial"/>
                <a:cs typeface="Arial"/>
              </a:rPr>
              <a:t>shot	that is stopped at ¾ an</a:t>
            </a:r>
            <a:r>
              <a:rPr sz="1800" spc="-2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E3A2F"/>
                </a:solidFill>
                <a:latin typeface="Arial"/>
                <a:cs typeface="Arial"/>
              </a:rPr>
              <a:t>ounce.</a:t>
            </a:r>
            <a:endParaRPr sz="1800">
              <a:latin typeface="Arial"/>
              <a:cs typeface="Arial"/>
            </a:endParaRPr>
          </a:p>
          <a:p>
            <a:pPr marL="1181735" indent="-255270">
              <a:lnSpc>
                <a:spcPct val="100000"/>
              </a:lnSpc>
              <a:spcBef>
                <a:spcPts val="430"/>
              </a:spcBef>
              <a:buFont typeface="Arial"/>
              <a:buAutoNum type="arabicPeriod"/>
              <a:tabLst>
                <a:tab pos="1182370" algn="l"/>
              </a:tabLst>
            </a:pPr>
            <a:r>
              <a:rPr sz="1800" b="1" dirty="0">
                <a:solidFill>
                  <a:srgbClr val="4E3A2F"/>
                </a:solidFill>
                <a:latin typeface="Arial"/>
                <a:cs typeface="Arial"/>
              </a:rPr>
              <a:t>Single</a:t>
            </a:r>
            <a:r>
              <a:rPr sz="1800" dirty="0">
                <a:solidFill>
                  <a:srgbClr val="4E3A2F"/>
                </a:solidFill>
                <a:latin typeface="Arial"/>
                <a:cs typeface="Arial"/>
              </a:rPr>
              <a:t>- </a:t>
            </a:r>
            <a:r>
              <a:rPr sz="1800" spc="-5" dirty="0">
                <a:solidFill>
                  <a:srgbClr val="4E3A2F"/>
                </a:solidFill>
                <a:latin typeface="Arial"/>
                <a:cs typeface="Arial"/>
              </a:rPr>
              <a:t>Shot extracted </a:t>
            </a:r>
            <a:r>
              <a:rPr sz="1800" dirty="0">
                <a:solidFill>
                  <a:srgbClr val="4E3A2F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4E3A2F"/>
                </a:solidFill>
                <a:latin typeface="Arial"/>
                <a:cs typeface="Arial"/>
              </a:rPr>
              <a:t>1</a:t>
            </a:r>
            <a:r>
              <a:rPr sz="1800" spc="-1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Arial"/>
                <a:cs typeface="Arial"/>
              </a:rPr>
              <a:t>ounce.</a:t>
            </a:r>
            <a:endParaRPr sz="1800">
              <a:latin typeface="Arial"/>
              <a:cs typeface="Arial"/>
            </a:endParaRPr>
          </a:p>
          <a:p>
            <a:pPr marL="1181735" indent="-255270">
              <a:lnSpc>
                <a:spcPct val="100000"/>
              </a:lnSpc>
              <a:spcBef>
                <a:spcPts val="434"/>
              </a:spcBef>
              <a:buFont typeface="Arial"/>
              <a:buAutoNum type="arabicPeriod"/>
              <a:tabLst>
                <a:tab pos="1182370" algn="l"/>
              </a:tabLst>
            </a:pPr>
            <a:r>
              <a:rPr sz="1800" b="1" dirty="0">
                <a:solidFill>
                  <a:srgbClr val="4E3A2F"/>
                </a:solidFill>
                <a:latin typeface="Arial"/>
                <a:cs typeface="Arial"/>
              </a:rPr>
              <a:t>Lungo</a:t>
            </a:r>
            <a:r>
              <a:rPr sz="1800" dirty="0">
                <a:solidFill>
                  <a:srgbClr val="4E3A2F"/>
                </a:solidFill>
                <a:latin typeface="Arial"/>
                <a:cs typeface="Arial"/>
              </a:rPr>
              <a:t>- </a:t>
            </a:r>
            <a:r>
              <a:rPr sz="1800" spc="-5" dirty="0">
                <a:solidFill>
                  <a:srgbClr val="4E3A2F"/>
                </a:solidFill>
                <a:latin typeface="Arial"/>
                <a:cs typeface="Arial"/>
              </a:rPr>
              <a:t>“Long”. Extracted </a:t>
            </a:r>
            <a:r>
              <a:rPr sz="1800" dirty="0">
                <a:solidFill>
                  <a:srgbClr val="4E3A2F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4E3A2F"/>
                </a:solidFill>
                <a:latin typeface="Arial"/>
                <a:cs typeface="Arial"/>
              </a:rPr>
              <a:t>1. </a:t>
            </a:r>
            <a:r>
              <a:rPr sz="1800" dirty="0">
                <a:solidFill>
                  <a:srgbClr val="4E3A2F"/>
                </a:solidFill>
                <a:latin typeface="Arial"/>
                <a:cs typeface="Arial"/>
              </a:rPr>
              <a:t>5</a:t>
            </a:r>
            <a:r>
              <a:rPr sz="1800" spc="-10" dirty="0">
                <a:solidFill>
                  <a:srgbClr val="4E3A2F"/>
                </a:solidFill>
                <a:latin typeface="Arial"/>
                <a:cs typeface="Arial"/>
              </a:rPr>
              <a:t> ounce.</a:t>
            </a:r>
            <a:endParaRPr sz="1800">
              <a:latin typeface="Arial"/>
              <a:cs typeface="Arial"/>
            </a:endParaRPr>
          </a:p>
          <a:p>
            <a:pPr marL="1181735" indent="-255270">
              <a:lnSpc>
                <a:spcPct val="100000"/>
              </a:lnSpc>
              <a:spcBef>
                <a:spcPts val="430"/>
              </a:spcBef>
              <a:buFont typeface="Arial"/>
              <a:buAutoNum type="arabicPeriod"/>
              <a:tabLst>
                <a:tab pos="1182370" algn="l"/>
              </a:tabLst>
            </a:pPr>
            <a:r>
              <a:rPr sz="1800" b="1" spc="-5" dirty="0">
                <a:solidFill>
                  <a:srgbClr val="4E3A2F"/>
                </a:solidFill>
                <a:latin typeface="Arial"/>
                <a:cs typeface="Arial"/>
              </a:rPr>
              <a:t>Double</a:t>
            </a:r>
            <a:r>
              <a:rPr sz="1800" spc="-5" dirty="0">
                <a:solidFill>
                  <a:srgbClr val="4E3A2F"/>
                </a:solidFill>
                <a:latin typeface="Arial"/>
                <a:cs typeface="Arial"/>
              </a:rPr>
              <a:t>-2 ounce shot using </a:t>
            </a:r>
            <a:r>
              <a:rPr sz="1800" spc="-10" dirty="0">
                <a:solidFill>
                  <a:srgbClr val="4E3A2F"/>
                </a:solidFill>
                <a:latin typeface="Arial"/>
                <a:cs typeface="Arial"/>
              </a:rPr>
              <a:t>twice </a:t>
            </a:r>
            <a:r>
              <a:rPr sz="1800" spc="-5" dirty="0">
                <a:solidFill>
                  <a:srgbClr val="4E3A2F"/>
                </a:solidFill>
                <a:latin typeface="Arial"/>
                <a:cs typeface="Arial"/>
              </a:rPr>
              <a:t>as </a:t>
            </a:r>
            <a:r>
              <a:rPr sz="1800" dirty="0">
                <a:solidFill>
                  <a:srgbClr val="4E3A2F"/>
                </a:solidFill>
                <a:latin typeface="Arial"/>
                <a:cs typeface="Arial"/>
              </a:rPr>
              <a:t>much </a:t>
            </a:r>
            <a:r>
              <a:rPr sz="1800" spc="-10" dirty="0">
                <a:solidFill>
                  <a:srgbClr val="4E3A2F"/>
                </a:solidFill>
                <a:latin typeface="Arial"/>
                <a:cs typeface="Arial"/>
              </a:rPr>
              <a:t>coffee </a:t>
            </a:r>
            <a:r>
              <a:rPr sz="1800" dirty="0">
                <a:solidFill>
                  <a:srgbClr val="4E3A2F"/>
                </a:solidFill>
                <a:latin typeface="Arial"/>
                <a:cs typeface="Arial"/>
              </a:rPr>
              <a:t>in </a:t>
            </a:r>
            <a:r>
              <a:rPr sz="1800" spc="-5" dirty="0">
                <a:solidFill>
                  <a:srgbClr val="4E3A2F"/>
                </a:solidFill>
                <a:latin typeface="Arial"/>
                <a:cs typeface="Arial"/>
              </a:rPr>
              <a:t>the</a:t>
            </a:r>
            <a:r>
              <a:rPr sz="1800" spc="5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E3A2F"/>
                </a:solidFill>
                <a:latin typeface="Arial"/>
                <a:cs typeface="Arial"/>
              </a:rPr>
              <a:t>portafilter.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354965" algn="l"/>
              </a:tabLst>
            </a:pPr>
            <a:r>
              <a:rPr sz="1250" spc="2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1800" b="1" spc="-10" dirty="0">
                <a:solidFill>
                  <a:srgbClr val="4E3A2F"/>
                </a:solidFill>
                <a:latin typeface="Arial"/>
                <a:cs typeface="Arial"/>
              </a:rPr>
              <a:t>Americano</a:t>
            </a:r>
            <a:r>
              <a:rPr sz="1800" spc="-10" dirty="0">
                <a:solidFill>
                  <a:srgbClr val="4E3A2F"/>
                </a:solidFill>
                <a:latin typeface="Arial"/>
                <a:cs typeface="Arial"/>
              </a:rPr>
              <a:t>- </a:t>
            </a:r>
            <a:r>
              <a:rPr sz="1800" spc="-5" dirty="0">
                <a:solidFill>
                  <a:srgbClr val="4E3A2F"/>
                </a:solidFill>
                <a:latin typeface="Arial"/>
                <a:cs typeface="Arial"/>
              </a:rPr>
              <a:t>espresso shot/s </a:t>
            </a:r>
            <a:r>
              <a:rPr sz="1800" spc="-15" dirty="0">
                <a:solidFill>
                  <a:srgbClr val="4E3A2F"/>
                </a:solidFill>
                <a:latin typeface="Arial"/>
                <a:cs typeface="Arial"/>
              </a:rPr>
              <a:t>with </a:t>
            </a:r>
            <a:r>
              <a:rPr sz="1800" spc="-5" dirty="0">
                <a:solidFill>
                  <a:srgbClr val="4E3A2F"/>
                </a:solidFill>
                <a:latin typeface="Arial"/>
                <a:cs typeface="Arial"/>
              </a:rPr>
              <a:t>hot </a:t>
            </a:r>
            <a:r>
              <a:rPr sz="1800" spc="-15" dirty="0">
                <a:solidFill>
                  <a:srgbClr val="4E3A2F"/>
                </a:solidFill>
                <a:latin typeface="Arial"/>
                <a:cs typeface="Arial"/>
              </a:rPr>
              <a:t>water </a:t>
            </a:r>
            <a:r>
              <a:rPr sz="1800" spc="-5" dirty="0">
                <a:solidFill>
                  <a:srgbClr val="4E3A2F"/>
                </a:solidFill>
                <a:latin typeface="Arial"/>
                <a:cs typeface="Arial"/>
              </a:rPr>
              <a:t>(about </a:t>
            </a:r>
            <a:r>
              <a:rPr sz="1800" dirty="0">
                <a:solidFill>
                  <a:srgbClr val="4E3A2F"/>
                </a:solidFill>
                <a:latin typeface="Arial"/>
                <a:cs typeface="Arial"/>
              </a:rPr>
              <a:t>6-8</a:t>
            </a:r>
            <a:r>
              <a:rPr sz="1800" spc="21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Arial"/>
                <a:cs typeface="Arial"/>
              </a:rPr>
              <a:t>oz)</a:t>
            </a:r>
            <a:endParaRPr sz="1800">
              <a:latin typeface="Arial"/>
              <a:cs typeface="Arial"/>
            </a:endParaRPr>
          </a:p>
          <a:p>
            <a:pPr marL="355600" marR="138430" indent="-342900">
              <a:lnSpc>
                <a:spcPct val="100000"/>
              </a:lnSpc>
              <a:spcBef>
                <a:spcPts val="430"/>
              </a:spcBef>
              <a:tabLst>
                <a:tab pos="354965" algn="l"/>
                <a:tab pos="7414895" algn="l"/>
              </a:tabLst>
            </a:pPr>
            <a:r>
              <a:rPr sz="1250" spc="2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1800" b="1" spc="-5" dirty="0">
                <a:solidFill>
                  <a:srgbClr val="4E3A2F"/>
                </a:solidFill>
                <a:latin typeface="Arial"/>
                <a:cs typeface="Arial"/>
              </a:rPr>
              <a:t>Macchiato</a:t>
            </a:r>
            <a:r>
              <a:rPr sz="1800" spc="-5" dirty="0">
                <a:solidFill>
                  <a:srgbClr val="4E3A2F"/>
                </a:solidFill>
                <a:latin typeface="Arial"/>
                <a:cs typeface="Arial"/>
              </a:rPr>
              <a:t>-”Marked”. Espresso </a:t>
            </a:r>
            <a:r>
              <a:rPr sz="1800" spc="-15" dirty="0">
                <a:solidFill>
                  <a:srgbClr val="4E3A2F"/>
                </a:solidFill>
                <a:latin typeface="Arial"/>
                <a:cs typeface="Arial"/>
              </a:rPr>
              <a:t>with </a:t>
            </a:r>
            <a:r>
              <a:rPr sz="1800" dirty="0">
                <a:solidFill>
                  <a:srgbClr val="4E3A2F"/>
                </a:solidFill>
                <a:latin typeface="Arial"/>
                <a:cs typeface="Arial"/>
              </a:rPr>
              <a:t>a </a:t>
            </a:r>
            <a:r>
              <a:rPr sz="1800" spc="-5" dirty="0">
                <a:solidFill>
                  <a:srgbClr val="4E3A2F"/>
                </a:solidFill>
                <a:latin typeface="Arial"/>
                <a:cs typeface="Arial"/>
              </a:rPr>
              <a:t>small </a:t>
            </a:r>
            <a:r>
              <a:rPr sz="1800" spc="-10" dirty="0">
                <a:solidFill>
                  <a:srgbClr val="4E3A2F"/>
                </a:solidFill>
                <a:latin typeface="Arial"/>
                <a:cs typeface="Arial"/>
              </a:rPr>
              <a:t>amount </a:t>
            </a:r>
            <a:r>
              <a:rPr sz="1800" spc="-5" dirty="0">
                <a:solidFill>
                  <a:srgbClr val="4E3A2F"/>
                </a:solidFill>
                <a:latin typeface="Arial"/>
                <a:cs typeface="Arial"/>
              </a:rPr>
              <a:t>of</a:t>
            </a:r>
            <a:r>
              <a:rPr sz="1800" spc="18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Arial"/>
                <a:cs typeface="Arial"/>
              </a:rPr>
              <a:t>steamed</a:t>
            </a:r>
            <a:r>
              <a:rPr sz="1800" spc="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E3A2F"/>
                </a:solidFill>
                <a:latin typeface="Arial"/>
                <a:cs typeface="Arial"/>
              </a:rPr>
              <a:t>milk	</a:t>
            </a:r>
            <a:r>
              <a:rPr sz="1800" spc="-5" dirty="0">
                <a:solidFill>
                  <a:srgbClr val="4E3A2F"/>
                </a:solidFill>
                <a:latin typeface="Arial"/>
                <a:cs typeface="Arial"/>
              </a:rPr>
              <a:t>and</a:t>
            </a:r>
            <a:r>
              <a:rPr sz="1800" spc="-8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Arial"/>
                <a:cs typeface="Arial"/>
              </a:rPr>
              <a:t>foam  dabbed </a:t>
            </a:r>
            <a:r>
              <a:rPr sz="1800" spc="-15" dirty="0">
                <a:solidFill>
                  <a:srgbClr val="4E3A2F"/>
                </a:solidFill>
                <a:latin typeface="Arial"/>
                <a:cs typeface="Arial"/>
              </a:rPr>
              <a:t>with </a:t>
            </a:r>
            <a:r>
              <a:rPr sz="1800" spc="-5" dirty="0">
                <a:solidFill>
                  <a:srgbClr val="4E3A2F"/>
                </a:solidFill>
                <a:latin typeface="Arial"/>
                <a:cs typeface="Arial"/>
              </a:rPr>
              <a:t>a poon and served in a</a:t>
            </a:r>
            <a:r>
              <a:rPr sz="1800" spc="12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E3A2F"/>
                </a:solidFill>
                <a:latin typeface="Arial"/>
                <a:cs typeface="Arial"/>
              </a:rPr>
              <a:t>demitasse.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354965" algn="l"/>
              </a:tabLst>
            </a:pPr>
            <a:r>
              <a:rPr sz="1250" spc="2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1800" b="1" spc="-5" dirty="0">
                <a:solidFill>
                  <a:srgbClr val="4E3A2F"/>
                </a:solidFill>
                <a:latin typeface="Arial"/>
                <a:cs typeface="Arial"/>
              </a:rPr>
              <a:t>Espresso Con Panna- </a:t>
            </a:r>
            <a:r>
              <a:rPr sz="1800" spc="-10" dirty="0">
                <a:solidFill>
                  <a:srgbClr val="4E3A2F"/>
                </a:solidFill>
                <a:latin typeface="Arial"/>
                <a:cs typeface="Arial"/>
              </a:rPr>
              <a:t>“with </a:t>
            </a:r>
            <a:r>
              <a:rPr sz="1800" spc="-5" dirty="0">
                <a:solidFill>
                  <a:srgbClr val="4E3A2F"/>
                </a:solidFill>
                <a:latin typeface="Arial"/>
                <a:cs typeface="Arial"/>
              </a:rPr>
              <a:t>cream”. Same as Macchiato but uses</a:t>
            </a:r>
            <a:r>
              <a:rPr sz="1800" spc="13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4E3A2F"/>
                </a:solidFill>
                <a:latin typeface="Arial"/>
                <a:cs typeface="Arial"/>
              </a:rPr>
              <a:t>whipped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solidFill>
                  <a:srgbClr val="4E3A2F"/>
                </a:solidFill>
                <a:latin typeface="Arial"/>
                <a:cs typeface="Arial"/>
              </a:rPr>
              <a:t>cream </a:t>
            </a:r>
            <a:r>
              <a:rPr sz="1800" spc="-5" dirty="0">
                <a:solidFill>
                  <a:srgbClr val="4E3A2F"/>
                </a:solidFill>
                <a:latin typeface="Arial"/>
                <a:cs typeface="Arial"/>
              </a:rPr>
              <a:t>instead </a:t>
            </a:r>
            <a:r>
              <a:rPr sz="1800" dirty="0">
                <a:solidFill>
                  <a:srgbClr val="4E3A2F"/>
                </a:solidFill>
                <a:latin typeface="Arial"/>
                <a:cs typeface="Arial"/>
              </a:rPr>
              <a:t>of foamed</a:t>
            </a:r>
            <a:r>
              <a:rPr sz="1800" spc="2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Arial"/>
                <a:cs typeface="Arial"/>
              </a:rPr>
              <a:t>milk.</a:t>
            </a:r>
            <a:endParaRPr sz="1800">
              <a:latin typeface="Arial"/>
              <a:cs typeface="Arial"/>
            </a:endParaRPr>
          </a:p>
          <a:p>
            <a:pPr marL="355600" marR="391795" indent="-342900">
              <a:lnSpc>
                <a:spcPct val="100000"/>
              </a:lnSpc>
              <a:spcBef>
                <a:spcPts val="434"/>
              </a:spcBef>
              <a:tabLst>
                <a:tab pos="354965" algn="l"/>
              </a:tabLst>
            </a:pPr>
            <a:r>
              <a:rPr sz="1250" spc="2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1800" b="1" dirty="0">
                <a:solidFill>
                  <a:srgbClr val="4E3A2F"/>
                </a:solidFill>
                <a:latin typeface="Arial"/>
                <a:cs typeface="Arial"/>
              </a:rPr>
              <a:t>Cappuccino</a:t>
            </a:r>
            <a:r>
              <a:rPr sz="1800" dirty="0">
                <a:solidFill>
                  <a:srgbClr val="4E3A2F"/>
                </a:solidFill>
                <a:latin typeface="Arial"/>
                <a:cs typeface="Arial"/>
              </a:rPr>
              <a:t>- </a:t>
            </a:r>
            <a:r>
              <a:rPr sz="1800" spc="-5" dirty="0">
                <a:solidFill>
                  <a:srgbClr val="4E3A2F"/>
                </a:solidFill>
                <a:latin typeface="Arial"/>
                <a:cs typeface="Arial"/>
              </a:rPr>
              <a:t>shot </a:t>
            </a:r>
            <a:r>
              <a:rPr sz="1800" dirty="0">
                <a:solidFill>
                  <a:srgbClr val="4E3A2F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4E3A2F"/>
                </a:solidFill>
                <a:latin typeface="Arial"/>
                <a:cs typeface="Arial"/>
              </a:rPr>
              <a:t>espresso </a:t>
            </a:r>
            <a:r>
              <a:rPr sz="1800" spc="-15" dirty="0">
                <a:solidFill>
                  <a:srgbClr val="4E3A2F"/>
                </a:solidFill>
                <a:latin typeface="Arial"/>
                <a:cs typeface="Arial"/>
              </a:rPr>
              <a:t>with </a:t>
            </a:r>
            <a:r>
              <a:rPr sz="1800" spc="-5" dirty="0">
                <a:solidFill>
                  <a:srgbClr val="4E3A2F"/>
                </a:solidFill>
                <a:latin typeface="Arial"/>
                <a:cs typeface="Arial"/>
              </a:rPr>
              <a:t>steamed milk in </a:t>
            </a:r>
            <a:r>
              <a:rPr sz="1800" spc="-10" dirty="0">
                <a:solidFill>
                  <a:srgbClr val="4E3A2F"/>
                </a:solidFill>
                <a:latin typeface="Arial"/>
                <a:cs typeface="Arial"/>
              </a:rPr>
              <a:t>without </a:t>
            </a:r>
            <a:r>
              <a:rPr sz="1800" spc="-5" dirty="0">
                <a:solidFill>
                  <a:srgbClr val="4E3A2F"/>
                </a:solidFill>
                <a:latin typeface="Arial"/>
                <a:cs typeface="Arial"/>
              </a:rPr>
              <a:t>holding back </a:t>
            </a:r>
            <a:r>
              <a:rPr sz="1800" dirty="0">
                <a:solidFill>
                  <a:srgbClr val="4E3A2F"/>
                </a:solidFill>
                <a:latin typeface="Arial"/>
                <a:cs typeface="Arial"/>
              </a:rPr>
              <a:t>the  foam.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354965" algn="l"/>
              </a:tabLst>
            </a:pPr>
            <a:r>
              <a:rPr sz="1250" spc="2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1800" b="1" spc="-5" dirty="0">
                <a:solidFill>
                  <a:srgbClr val="4E3A2F"/>
                </a:solidFill>
                <a:latin typeface="Arial"/>
                <a:cs typeface="Arial"/>
              </a:rPr>
              <a:t>Café Latte- </a:t>
            </a:r>
            <a:r>
              <a:rPr sz="1800" spc="-5" dirty="0">
                <a:solidFill>
                  <a:srgbClr val="4E3A2F"/>
                </a:solidFill>
                <a:latin typeface="Arial"/>
                <a:cs typeface="Arial"/>
              </a:rPr>
              <a:t>espresso shot/s 6-8 oz steamed milk and a dollop </a:t>
            </a:r>
            <a:r>
              <a:rPr sz="1800" dirty="0">
                <a:solidFill>
                  <a:srgbClr val="4E3A2F"/>
                </a:solidFill>
                <a:latin typeface="Arial"/>
                <a:cs typeface="Arial"/>
              </a:rPr>
              <a:t>of</a:t>
            </a:r>
            <a:r>
              <a:rPr sz="1800" spc="114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Arial"/>
                <a:cs typeface="Arial"/>
              </a:rPr>
              <a:t>foam.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354965" algn="l"/>
              </a:tabLst>
            </a:pPr>
            <a:r>
              <a:rPr sz="1250" spc="2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1800" b="1" spc="-5" dirty="0">
                <a:solidFill>
                  <a:srgbClr val="4E3A2F"/>
                </a:solidFill>
                <a:latin typeface="Arial"/>
                <a:cs typeface="Arial"/>
              </a:rPr>
              <a:t>Flavored Coffee </a:t>
            </a:r>
            <a:r>
              <a:rPr sz="1800" b="1" spc="-15" dirty="0">
                <a:solidFill>
                  <a:srgbClr val="4E3A2F"/>
                </a:solidFill>
                <a:latin typeface="Arial"/>
                <a:cs typeface="Arial"/>
              </a:rPr>
              <a:t>Beverages- </a:t>
            </a:r>
            <a:r>
              <a:rPr sz="1800" spc="-5" dirty="0">
                <a:solidFill>
                  <a:srgbClr val="4E3A2F"/>
                </a:solidFill>
                <a:latin typeface="Arial"/>
                <a:cs typeface="Arial"/>
              </a:rPr>
              <a:t>brew/espresso-based </a:t>
            </a:r>
            <a:r>
              <a:rPr sz="1800" spc="-10" dirty="0">
                <a:solidFill>
                  <a:srgbClr val="4E3A2F"/>
                </a:solidFill>
                <a:latin typeface="Arial"/>
                <a:cs typeface="Arial"/>
              </a:rPr>
              <a:t>coffees, </a:t>
            </a:r>
            <a:r>
              <a:rPr sz="1800" spc="-5" dirty="0">
                <a:solidFill>
                  <a:srgbClr val="4E3A2F"/>
                </a:solidFill>
                <a:latin typeface="Arial"/>
                <a:cs typeface="Arial"/>
              </a:rPr>
              <a:t>milk,</a:t>
            </a:r>
            <a:r>
              <a:rPr sz="1800" spc="229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Arial"/>
                <a:cs typeface="Arial"/>
              </a:rPr>
              <a:t>flavored</a:t>
            </a:r>
            <a:endParaRPr sz="1800">
              <a:latin typeface="Arial"/>
              <a:cs typeface="Arial"/>
            </a:endParaRPr>
          </a:p>
          <a:p>
            <a:pPr marL="355600"/>
            <a:r>
              <a:rPr sz="1800" spc="-5" dirty="0">
                <a:solidFill>
                  <a:srgbClr val="4E3A2F"/>
                </a:solidFill>
                <a:latin typeface="Arial"/>
                <a:cs typeface="Arial"/>
              </a:rPr>
              <a:t>syrups and </a:t>
            </a:r>
            <a:r>
              <a:rPr sz="1800" dirty="0">
                <a:solidFill>
                  <a:srgbClr val="4E3A2F"/>
                </a:solidFill>
                <a:latin typeface="Arial"/>
                <a:cs typeface="Arial"/>
              </a:rPr>
              <a:t>or </a:t>
            </a:r>
            <a:r>
              <a:rPr sz="1800" spc="-10" dirty="0">
                <a:solidFill>
                  <a:srgbClr val="4E3A2F"/>
                </a:solidFill>
                <a:latin typeface="Arial"/>
                <a:cs typeface="Arial"/>
              </a:rPr>
              <a:t>powders </a:t>
            </a:r>
            <a:r>
              <a:rPr sz="1800" dirty="0">
                <a:solidFill>
                  <a:srgbClr val="4E3A2F"/>
                </a:solidFill>
                <a:latin typeface="Arial"/>
                <a:cs typeface="Arial"/>
              </a:rPr>
              <a:t>such as </a:t>
            </a:r>
            <a:r>
              <a:rPr sz="1800" spc="-5" dirty="0">
                <a:solidFill>
                  <a:srgbClr val="4E3A2F"/>
                </a:solidFill>
                <a:latin typeface="Arial"/>
                <a:cs typeface="Arial"/>
              </a:rPr>
              <a:t>chocolate, vanilla, hazelnut, cinnamon</a:t>
            </a:r>
            <a:r>
              <a:rPr sz="1800" spc="-5">
                <a:solidFill>
                  <a:srgbClr val="4E3A2F"/>
                </a:solidFill>
                <a:latin typeface="Arial"/>
                <a:cs typeface="Arial"/>
              </a:rPr>
              <a:t>,</a:t>
            </a:r>
            <a:r>
              <a:rPr sz="1800" spc="25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4E3A2F"/>
                </a:solidFill>
                <a:latin typeface="Arial"/>
                <a:cs typeface="Arial"/>
              </a:rPr>
              <a:t>Irish</a:t>
            </a:r>
            <a:r>
              <a:rPr lang="en-US" sz="180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4E3A2F"/>
                </a:solidFill>
                <a:latin typeface="Arial"/>
                <a:cs typeface="Arial"/>
              </a:rPr>
              <a:t>cream </a:t>
            </a:r>
            <a:r>
              <a:rPr lang="en-US" dirty="0">
                <a:solidFill>
                  <a:srgbClr val="4E3A2F"/>
                </a:solidFill>
                <a:latin typeface="Arial"/>
                <a:cs typeface="Arial"/>
              </a:rPr>
              <a:t>caramel</a:t>
            </a:r>
            <a:r>
              <a:rPr lang="en-US" spc="-5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4E3A2F"/>
                </a:solidFill>
                <a:latin typeface="Arial"/>
                <a:cs typeface="Arial"/>
              </a:rPr>
              <a:t>etc.</a:t>
            </a:r>
            <a:endParaRPr lang="en-US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295400"/>
            <a:ext cx="83058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41194" y="704215"/>
            <a:ext cx="44437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5" dirty="0"/>
              <a:t>PARTS </a:t>
            </a:r>
            <a:r>
              <a:rPr sz="2800" spc="-5" dirty="0"/>
              <a:t>OF AN</a:t>
            </a:r>
            <a:r>
              <a:rPr sz="2800" spc="-100" dirty="0"/>
              <a:t> </a:t>
            </a:r>
            <a:r>
              <a:rPr sz="2800" spc="-5" dirty="0"/>
              <a:t>ESPRESSO  </a:t>
            </a:r>
            <a:r>
              <a:rPr sz="2800" i="1" spc="-5" dirty="0"/>
              <a:t>SHOT</a:t>
            </a:r>
            <a:endParaRPr sz="28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685800"/>
            <a:ext cx="8839200" cy="5811520"/>
            <a:chOff x="0" y="1046988"/>
            <a:chExt cx="9144000" cy="5811520"/>
          </a:xfrm>
        </p:grpSpPr>
        <p:sp>
          <p:nvSpPr>
            <p:cNvPr id="3" name="object 3"/>
            <p:cNvSpPr/>
            <p:nvPr/>
          </p:nvSpPr>
          <p:spPr>
            <a:xfrm>
              <a:off x="515112" y="1046988"/>
              <a:ext cx="8628888" cy="18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57654"/>
              <a:ext cx="9143999" cy="58003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7340" y="152400"/>
            <a:ext cx="731265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0" dirty="0">
                <a:solidFill>
                  <a:srgbClr val="4E3A2F"/>
                </a:solidFill>
                <a:latin typeface="Arial"/>
                <a:cs typeface="Arial"/>
              </a:rPr>
              <a:t>CUPPING AND </a:t>
            </a:r>
            <a:r>
              <a:rPr sz="3200" i="0" spc="-50" dirty="0">
                <a:solidFill>
                  <a:srgbClr val="4E3A2F"/>
                </a:solidFill>
                <a:latin typeface="Arial"/>
                <a:cs typeface="Arial"/>
              </a:rPr>
              <a:t>EVALUATING</a:t>
            </a:r>
            <a:r>
              <a:rPr sz="3200" i="0" spc="-19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4E3A2F"/>
                </a:solidFill>
                <a:latin typeface="Arial"/>
                <a:cs typeface="Arial"/>
              </a:rPr>
              <a:t>COFFEE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9728" y="1037844"/>
            <a:ext cx="9034780" cy="541020"/>
            <a:chOff x="109728" y="1037844"/>
            <a:chExt cx="9034780" cy="541020"/>
          </a:xfrm>
        </p:grpSpPr>
        <p:sp>
          <p:nvSpPr>
            <p:cNvPr id="3" name="object 3"/>
            <p:cNvSpPr/>
            <p:nvPr/>
          </p:nvSpPr>
          <p:spPr>
            <a:xfrm>
              <a:off x="515112" y="1046988"/>
              <a:ext cx="8628888" cy="18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9728" y="1037844"/>
              <a:ext cx="5881116" cy="5410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0491" y="577341"/>
            <a:ext cx="5337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i="0" spc="-370" dirty="0">
                <a:solidFill>
                  <a:srgbClr val="4E3A2F"/>
                </a:solidFill>
                <a:latin typeface="Arial"/>
                <a:cs typeface="Arial"/>
              </a:rPr>
              <a:t>COLD </a:t>
            </a:r>
            <a:r>
              <a:rPr sz="3600" b="0" i="0" spc="-450" dirty="0">
                <a:solidFill>
                  <a:srgbClr val="4E3A2F"/>
                </a:solidFill>
                <a:latin typeface="Arial"/>
                <a:cs typeface="Arial"/>
              </a:rPr>
              <a:t>COFFEE</a:t>
            </a:r>
            <a:r>
              <a:rPr sz="3600" b="0" i="0" spc="-48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600" b="0" i="0" spc="-375" dirty="0">
                <a:solidFill>
                  <a:srgbClr val="4E3A2F"/>
                </a:solidFill>
                <a:latin typeface="Arial"/>
                <a:cs typeface="Arial"/>
              </a:rPr>
              <a:t>BEVERAGES: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1000" y="1937004"/>
            <a:ext cx="1819656" cy="4006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1944623"/>
            <a:ext cx="2057400" cy="3998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29200" y="1908048"/>
            <a:ext cx="1981200" cy="40355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86600" y="1879092"/>
            <a:ext cx="1905000" cy="40645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9728" y="1037844"/>
            <a:ext cx="9034780" cy="541020"/>
            <a:chOff x="109728" y="1037844"/>
            <a:chExt cx="9034780" cy="541020"/>
          </a:xfrm>
        </p:grpSpPr>
        <p:sp>
          <p:nvSpPr>
            <p:cNvPr id="3" name="object 3"/>
            <p:cNvSpPr/>
            <p:nvPr/>
          </p:nvSpPr>
          <p:spPr>
            <a:xfrm>
              <a:off x="515112" y="1046988"/>
              <a:ext cx="8628888" cy="18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9728" y="1037844"/>
              <a:ext cx="1368552" cy="5410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7175" y="1037844"/>
              <a:ext cx="4678680" cy="5410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0491" y="577341"/>
            <a:ext cx="5052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i="0" spc="-434" dirty="0">
                <a:solidFill>
                  <a:srgbClr val="4E3A2F"/>
                </a:solidFill>
                <a:latin typeface="Arial"/>
                <a:cs typeface="Arial"/>
              </a:rPr>
              <a:t>HOT </a:t>
            </a:r>
            <a:r>
              <a:rPr sz="3600" b="0" i="0" spc="-455" dirty="0">
                <a:solidFill>
                  <a:srgbClr val="4E3A2F"/>
                </a:solidFill>
                <a:latin typeface="Arial"/>
                <a:cs typeface="Arial"/>
              </a:rPr>
              <a:t>COFFEE</a:t>
            </a:r>
            <a:r>
              <a:rPr sz="3600" b="0" i="0" spc="-34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600" b="0" i="0" spc="-375" dirty="0">
                <a:solidFill>
                  <a:srgbClr val="4E3A2F"/>
                </a:solidFill>
                <a:latin typeface="Arial"/>
                <a:cs typeface="Arial"/>
              </a:rPr>
              <a:t>BEVERAGES: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09600" y="1217675"/>
            <a:ext cx="8235950" cy="5244465"/>
            <a:chOff x="609600" y="1217675"/>
            <a:chExt cx="8235950" cy="5244465"/>
          </a:xfrm>
        </p:grpSpPr>
        <p:sp>
          <p:nvSpPr>
            <p:cNvPr id="8" name="object 8"/>
            <p:cNvSpPr/>
            <p:nvPr/>
          </p:nvSpPr>
          <p:spPr>
            <a:xfrm>
              <a:off x="609600" y="1219199"/>
              <a:ext cx="2353056" cy="2057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20795" y="1219199"/>
              <a:ext cx="2249424" cy="20924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62828" y="1217675"/>
              <a:ext cx="2982468" cy="2444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1600" y="3581399"/>
              <a:ext cx="2496312" cy="28285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72000" y="3428999"/>
              <a:ext cx="2971800" cy="30327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777" y="1036319"/>
            <a:ext cx="9031605" cy="541020"/>
            <a:chOff x="112777" y="1036319"/>
            <a:chExt cx="9031605" cy="541020"/>
          </a:xfrm>
        </p:grpSpPr>
        <p:sp>
          <p:nvSpPr>
            <p:cNvPr id="3" name="object 3"/>
            <p:cNvSpPr/>
            <p:nvPr/>
          </p:nvSpPr>
          <p:spPr>
            <a:xfrm>
              <a:off x="515111" y="1046987"/>
              <a:ext cx="8628888" cy="18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2777" y="1036319"/>
              <a:ext cx="6630924" cy="5410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83540" y="575817"/>
            <a:ext cx="5965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55" dirty="0">
                <a:solidFill>
                  <a:srgbClr val="4E3A2F"/>
                </a:solidFill>
                <a:latin typeface="Arial"/>
                <a:cs typeface="Arial"/>
              </a:rPr>
              <a:t>COFFEE</a:t>
            </a:r>
            <a:r>
              <a:rPr sz="3600" spc="-12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600" spc="-260" dirty="0">
                <a:solidFill>
                  <a:srgbClr val="4E3A2F"/>
                </a:solidFill>
                <a:latin typeface="Arial"/>
                <a:cs typeface="Arial"/>
              </a:rPr>
              <a:t>MACHINES/METHODS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800" y="2438400"/>
            <a:ext cx="8458200" cy="426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20745" y="1620977"/>
            <a:ext cx="36080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dirty="0">
                <a:latin typeface="Arial"/>
                <a:cs typeface="Arial"/>
              </a:rPr>
              <a:t>FRENCH</a:t>
            </a:r>
            <a:r>
              <a:rPr sz="3600" b="1" i="1" spc="-95" dirty="0">
                <a:latin typeface="Arial"/>
                <a:cs typeface="Arial"/>
              </a:rPr>
              <a:t> </a:t>
            </a:r>
            <a:r>
              <a:rPr sz="3600" b="1" i="1" dirty="0">
                <a:latin typeface="Arial"/>
                <a:cs typeface="Arial"/>
              </a:rPr>
              <a:t>PRESS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776" y="1036319"/>
            <a:ext cx="9031605" cy="541020"/>
            <a:chOff x="112776" y="1036319"/>
            <a:chExt cx="9031605" cy="541020"/>
          </a:xfrm>
        </p:grpSpPr>
        <p:sp>
          <p:nvSpPr>
            <p:cNvPr id="3" name="object 3"/>
            <p:cNvSpPr/>
            <p:nvPr/>
          </p:nvSpPr>
          <p:spPr>
            <a:xfrm>
              <a:off x="515112" y="1046987"/>
              <a:ext cx="8628888" cy="18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2776" y="1036319"/>
              <a:ext cx="2892552" cy="5410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575817"/>
            <a:ext cx="2349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i="0" spc="-204" dirty="0">
                <a:solidFill>
                  <a:srgbClr val="4E3A2F"/>
                </a:solidFill>
                <a:latin typeface="Arial"/>
                <a:cs typeface="Arial"/>
              </a:rPr>
              <a:t>DRIP</a:t>
            </a:r>
            <a:r>
              <a:rPr sz="3600" b="0" i="0" spc="-17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600" b="0" i="0" spc="-305" dirty="0">
                <a:solidFill>
                  <a:srgbClr val="4E3A2F"/>
                </a:solidFill>
                <a:latin typeface="Arial"/>
                <a:cs typeface="Arial"/>
              </a:rPr>
              <a:t>BREW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4672" y="1554480"/>
            <a:ext cx="7687056" cy="4526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457200"/>
            <a:ext cx="8610600" cy="5288280"/>
            <a:chOff x="0" y="457200"/>
            <a:chExt cx="9144000" cy="5288280"/>
          </a:xfrm>
        </p:grpSpPr>
        <p:sp>
          <p:nvSpPr>
            <p:cNvPr id="3" name="object 3"/>
            <p:cNvSpPr/>
            <p:nvPr/>
          </p:nvSpPr>
          <p:spPr>
            <a:xfrm>
              <a:off x="515112" y="1046987"/>
              <a:ext cx="8628888" cy="18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57200"/>
              <a:ext cx="3429000" cy="52882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29000" y="457200"/>
              <a:ext cx="5562600" cy="5257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898774" y="5943600"/>
            <a:ext cx="22066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latin typeface="Arial"/>
                <a:cs typeface="Arial"/>
              </a:rPr>
              <a:t>E</a:t>
            </a:r>
            <a:r>
              <a:rPr sz="2800" b="1" i="1" spc="-20" dirty="0">
                <a:latin typeface="Arial"/>
                <a:cs typeface="Arial"/>
              </a:rPr>
              <a:t>S</a:t>
            </a:r>
            <a:r>
              <a:rPr sz="2800" b="1" i="1" spc="-5" dirty="0">
                <a:latin typeface="Arial"/>
                <a:cs typeface="Arial"/>
              </a:rPr>
              <a:t>P</a:t>
            </a:r>
            <a:r>
              <a:rPr sz="2800" b="1" i="1" spc="-20" dirty="0">
                <a:latin typeface="Arial"/>
                <a:cs typeface="Arial"/>
              </a:rPr>
              <a:t>R</a:t>
            </a:r>
            <a:r>
              <a:rPr sz="2800" b="1" i="1" spc="-5" dirty="0">
                <a:latin typeface="Arial"/>
                <a:cs typeface="Arial"/>
              </a:rPr>
              <a:t>E</a:t>
            </a:r>
            <a:r>
              <a:rPr sz="2800" b="1" i="1" spc="-20" dirty="0">
                <a:latin typeface="Arial"/>
                <a:cs typeface="Arial"/>
              </a:rPr>
              <a:t>S</a:t>
            </a:r>
            <a:r>
              <a:rPr sz="2800" b="1" i="1" spc="-5" dirty="0">
                <a:latin typeface="Arial"/>
                <a:cs typeface="Arial"/>
              </a:rPr>
              <a:t>SO  </a:t>
            </a:r>
            <a:r>
              <a:rPr sz="2800" b="1" i="1" spc="-10" dirty="0">
                <a:latin typeface="Arial"/>
                <a:cs typeface="Arial"/>
              </a:rPr>
              <a:t>MACHINES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776" y="1036319"/>
            <a:ext cx="9031605" cy="541020"/>
            <a:chOff x="112776" y="1036319"/>
            <a:chExt cx="9031605" cy="541020"/>
          </a:xfrm>
        </p:grpSpPr>
        <p:sp>
          <p:nvSpPr>
            <p:cNvPr id="3" name="object 3"/>
            <p:cNvSpPr/>
            <p:nvPr/>
          </p:nvSpPr>
          <p:spPr>
            <a:xfrm>
              <a:off x="515112" y="1046987"/>
              <a:ext cx="8628888" cy="18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2776" y="1036319"/>
              <a:ext cx="3963924" cy="5410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575817"/>
            <a:ext cx="3422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i="0" spc="-340" dirty="0">
                <a:solidFill>
                  <a:srgbClr val="4E3A2F"/>
                </a:solidFill>
                <a:latin typeface="Arial"/>
                <a:cs typeface="Arial"/>
              </a:rPr>
              <a:t>DECAFFEINATION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1578051"/>
            <a:ext cx="8374380" cy="41230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47345" indent="-342900">
              <a:lnSpc>
                <a:spcPct val="100000"/>
              </a:lnSpc>
              <a:spcBef>
                <a:spcPts val="95"/>
              </a:spcBef>
            </a:pPr>
            <a:r>
              <a:rPr sz="1950" spc="375" dirty="0">
                <a:solidFill>
                  <a:srgbClr val="EFA12D"/>
                </a:solidFill>
                <a:latin typeface="Arial"/>
                <a:cs typeface="Arial"/>
              </a:rPr>
              <a:t> </a:t>
            </a:r>
            <a:r>
              <a:rPr sz="2800" b="1" dirty="0">
                <a:solidFill>
                  <a:srgbClr val="4E3A2F"/>
                </a:solidFill>
                <a:latin typeface="Arial"/>
                <a:cs typeface="Arial"/>
              </a:rPr>
              <a:t>Caffeine- </a:t>
            </a:r>
            <a:r>
              <a:rPr sz="2800" b="1" spc="-5" dirty="0">
                <a:solidFill>
                  <a:srgbClr val="4E3A2F"/>
                </a:solidFill>
                <a:latin typeface="Arial"/>
                <a:cs typeface="Arial"/>
              </a:rPr>
              <a:t>is odorless and </a:t>
            </a:r>
            <a:r>
              <a:rPr sz="2800" b="1" dirty="0">
                <a:solidFill>
                  <a:srgbClr val="4E3A2F"/>
                </a:solidFill>
                <a:latin typeface="Arial"/>
                <a:cs typeface="Arial"/>
              </a:rPr>
              <a:t>tasteless </a:t>
            </a:r>
            <a:r>
              <a:rPr sz="2800" b="1" spc="-5" dirty="0">
                <a:solidFill>
                  <a:srgbClr val="4E3A2F"/>
                </a:solidFill>
                <a:latin typeface="Arial"/>
                <a:cs typeface="Arial"/>
              </a:rPr>
              <a:t>stimulant  found in </a:t>
            </a:r>
            <a:r>
              <a:rPr sz="2800" b="1" dirty="0">
                <a:solidFill>
                  <a:srgbClr val="4E3A2F"/>
                </a:solidFill>
                <a:latin typeface="Arial"/>
                <a:cs typeface="Arial"/>
              </a:rPr>
              <a:t>coffee, tea, </a:t>
            </a:r>
            <a:r>
              <a:rPr sz="2800" b="1" spc="-5" dirty="0">
                <a:solidFill>
                  <a:srgbClr val="4E3A2F"/>
                </a:solidFill>
                <a:latin typeface="Arial"/>
                <a:cs typeface="Arial"/>
              </a:rPr>
              <a:t>sodas and energy drinks  and other </a:t>
            </a:r>
            <a:r>
              <a:rPr sz="2800" b="1" dirty="0">
                <a:solidFill>
                  <a:srgbClr val="4E3A2F"/>
                </a:solidFill>
                <a:latin typeface="Arial"/>
                <a:cs typeface="Arial"/>
              </a:rPr>
              <a:t>caffeinated</a:t>
            </a:r>
            <a:r>
              <a:rPr sz="2800" b="1" spc="6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4E3A2F"/>
                </a:solidFill>
                <a:latin typeface="Arial"/>
                <a:cs typeface="Arial"/>
              </a:rPr>
              <a:t>beverages.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</a:pPr>
            <a:r>
              <a:rPr sz="1950" spc="370" dirty="0">
                <a:solidFill>
                  <a:srgbClr val="EFA12D"/>
                </a:solidFill>
                <a:latin typeface="Arial"/>
                <a:cs typeface="Arial"/>
              </a:rPr>
              <a:t> </a:t>
            </a:r>
            <a:r>
              <a:rPr sz="2800" b="1" spc="-5" dirty="0">
                <a:solidFill>
                  <a:srgbClr val="4E3A2F"/>
                </a:solidFill>
                <a:latin typeface="Arial"/>
                <a:cs typeface="Arial"/>
              </a:rPr>
              <a:t>Beans </a:t>
            </a:r>
            <a:r>
              <a:rPr sz="2800" b="1" dirty="0">
                <a:solidFill>
                  <a:srgbClr val="4E3A2F"/>
                </a:solidFill>
                <a:latin typeface="Arial"/>
                <a:cs typeface="Arial"/>
              </a:rPr>
              <a:t>are decaffeinated (decaffeination </a:t>
            </a:r>
            <a:r>
              <a:rPr sz="2800" b="1" spc="-90" dirty="0">
                <a:solidFill>
                  <a:srgbClr val="4E3A2F"/>
                </a:solidFill>
                <a:latin typeface="Arial"/>
                <a:cs typeface="Arial"/>
              </a:rPr>
              <a:t>plants)  </a:t>
            </a:r>
            <a:r>
              <a:rPr sz="2800" b="1" dirty="0">
                <a:solidFill>
                  <a:srgbClr val="4E3A2F"/>
                </a:solidFill>
                <a:latin typeface="Arial"/>
                <a:cs typeface="Arial"/>
              </a:rPr>
              <a:t>first </a:t>
            </a:r>
            <a:r>
              <a:rPr sz="2800" b="1" spc="-5" dirty="0">
                <a:solidFill>
                  <a:srgbClr val="4E3A2F"/>
                </a:solidFill>
                <a:latin typeface="Arial"/>
                <a:cs typeface="Arial"/>
              </a:rPr>
              <a:t>prior to</a:t>
            </a:r>
            <a:r>
              <a:rPr sz="2800" b="1" spc="1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4E3A2F"/>
                </a:solidFill>
                <a:latin typeface="Arial"/>
                <a:cs typeface="Arial"/>
              </a:rPr>
              <a:t>roasting.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950" spc="370" dirty="0">
                <a:solidFill>
                  <a:srgbClr val="EFA12D"/>
                </a:solidFill>
                <a:latin typeface="Arial"/>
                <a:cs typeface="Arial"/>
              </a:rPr>
              <a:t> </a:t>
            </a:r>
            <a:r>
              <a:rPr sz="2800" b="1" spc="-5" dirty="0">
                <a:solidFill>
                  <a:srgbClr val="4E3A2F"/>
                </a:solidFill>
                <a:latin typeface="Arial"/>
                <a:cs typeface="Arial"/>
              </a:rPr>
              <a:t>Solvent</a:t>
            </a:r>
            <a:r>
              <a:rPr sz="2800" b="1" spc="5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4E3A2F"/>
                </a:solidFill>
                <a:latin typeface="Arial"/>
                <a:cs typeface="Arial"/>
              </a:rPr>
              <a:t>Method</a:t>
            </a:r>
            <a:endParaRPr sz="2800">
              <a:latin typeface="Arial"/>
              <a:cs typeface="Arial"/>
            </a:endParaRPr>
          </a:p>
          <a:p>
            <a:pPr marL="355600" marR="89535" indent="-342900" algn="just">
              <a:lnSpc>
                <a:spcPct val="100000"/>
              </a:lnSpc>
              <a:spcBef>
                <a:spcPts val="675"/>
              </a:spcBef>
            </a:pPr>
            <a:r>
              <a:rPr sz="1950" spc="370" dirty="0">
                <a:solidFill>
                  <a:srgbClr val="EFA12D"/>
                </a:solidFill>
                <a:latin typeface="Arial"/>
                <a:cs typeface="Arial"/>
              </a:rPr>
              <a:t> </a:t>
            </a:r>
            <a:r>
              <a:rPr sz="2800" b="1" spc="-5" dirty="0">
                <a:solidFill>
                  <a:srgbClr val="4E3A2F"/>
                </a:solidFill>
                <a:latin typeface="Arial"/>
                <a:cs typeface="Arial"/>
              </a:rPr>
              <a:t>SWD (Swiss </a:t>
            </a:r>
            <a:r>
              <a:rPr sz="2800" b="1" spc="-25" dirty="0">
                <a:solidFill>
                  <a:srgbClr val="4E3A2F"/>
                </a:solidFill>
                <a:latin typeface="Arial"/>
                <a:cs typeface="Arial"/>
              </a:rPr>
              <a:t>Water </a:t>
            </a:r>
            <a:r>
              <a:rPr sz="2800" b="1" spc="-5" dirty="0">
                <a:solidFill>
                  <a:srgbClr val="4E3A2F"/>
                </a:solidFill>
                <a:latin typeface="Arial"/>
                <a:cs typeface="Arial"/>
              </a:rPr>
              <a:t>Decaffeination)-patented </a:t>
            </a:r>
            <a:r>
              <a:rPr sz="2800" b="1" spc="-295" dirty="0">
                <a:solidFill>
                  <a:srgbClr val="4E3A2F"/>
                </a:solidFill>
                <a:latin typeface="Arial"/>
                <a:cs typeface="Arial"/>
              </a:rPr>
              <a:t>by  </a:t>
            </a:r>
            <a:r>
              <a:rPr sz="2800" b="1" spc="-5" dirty="0">
                <a:solidFill>
                  <a:srgbClr val="4E3A2F"/>
                </a:solidFill>
                <a:latin typeface="Arial"/>
                <a:cs typeface="Arial"/>
              </a:rPr>
              <a:t>Coffex SA in 1979 uses only carbon filters and  </a:t>
            </a:r>
            <a:r>
              <a:rPr sz="2800" b="1" spc="-25" dirty="0">
                <a:solidFill>
                  <a:srgbClr val="4E3A2F"/>
                </a:solidFill>
                <a:latin typeface="Arial"/>
                <a:cs typeface="Arial"/>
              </a:rPr>
              <a:t>water.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5112" y="1046988"/>
            <a:ext cx="8628888" cy="18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6202"/>
            <a:ext cx="9144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5112" y="1036319"/>
            <a:ext cx="8629015" cy="541020"/>
            <a:chOff x="515112" y="1036319"/>
            <a:chExt cx="8629015" cy="541020"/>
          </a:xfrm>
        </p:grpSpPr>
        <p:sp>
          <p:nvSpPr>
            <p:cNvPr id="3" name="object 3"/>
            <p:cNvSpPr/>
            <p:nvPr/>
          </p:nvSpPr>
          <p:spPr>
            <a:xfrm>
              <a:off x="515112" y="1046987"/>
              <a:ext cx="8628888" cy="18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09572" y="1036319"/>
              <a:ext cx="2235707" cy="5410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78351" y="1036319"/>
              <a:ext cx="676655" cy="5410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88079" y="1036319"/>
              <a:ext cx="3810000" cy="5410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81225" y="575817"/>
            <a:ext cx="50488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i="0" spc="-385" dirty="0">
                <a:solidFill>
                  <a:srgbClr val="4E3A2F"/>
                </a:solidFill>
                <a:latin typeface="Arial"/>
                <a:cs typeface="Arial"/>
              </a:rPr>
              <a:t>VACUUM-PACKED</a:t>
            </a:r>
            <a:r>
              <a:rPr sz="3600" b="0" i="0" spc="-8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600" b="0" i="0" spc="-455" dirty="0">
                <a:solidFill>
                  <a:srgbClr val="4E3A2F"/>
                </a:solidFill>
                <a:latin typeface="Arial"/>
                <a:cs typeface="Arial"/>
              </a:rPr>
              <a:t>COFFEE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90600" y="1554480"/>
            <a:ext cx="6934200" cy="45262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5112" y="1046988"/>
            <a:ext cx="8628888" cy="18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2459" y="1371600"/>
            <a:ext cx="8054340" cy="475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93442" y="405129"/>
            <a:ext cx="46843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0" spc="-5" dirty="0">
                <a:latin typeface="Arial"/>
                <a:cs typeface="Arial"/>
              </a:rPr>
              <a:t>JAMAICA </a:t>
            </a:r>
            <a:r>
              <a:rPr sz="2800" i="0" spc="-10" dirty="0">
                <a:latin typeface="Arial"/>
                <a:cs typeface="Arial"/>
              </a:rPr>
              <a:t>BLUE</a:t>
            </a:r>
            <a:r>
              <a:rPr sz="2800" i="0" spc="-90" dirty="0">
                <a:latin typeface="Arial"/>
                <a:cs typeface="Arial"/>
              </a:rPr>
              <a:t> </a:t>
            </a:r>
            <a:r>
              <a:rPr sz="2800" i="0" spc="-35" dirty="0">
                <a:latin typeface="Arial"/>
                <a:cs typeface="Arial"/>
              </a:rPr>
              <a:t>MOUNTAIN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5260" y="809244"/>
            <a:ext cx="8968740" cy="421005"/>
            <a:chOff x="175260" y="809244"/>
            <a:chExt cx="8968740" cy="421005"/>
          </a:xfrm>
        </p:grpSpPr>
        <p:sp>
          <p:nvSpPr>
            <p:cNvPr id="3" name="object 3"/>
            <p:cNvSpPr/>
            <p:nvPr/>
          </p:nvSpPr>
          <p:spPr>
            <a:xfrm>
              <a:off x="515112" y="1046988"/>
              <a:ext cx="8628888" cy="18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5260" y="809244"/>
              <a:ext cx="1280160" cy="4206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13460" y="809244"/>
              <a:ext cx="1559052" cy="4206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0552" y="809244"/>
              <a:ext cx="595884" cy="4206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84476" y="809244"/>
              <a:ext cx="1740407" cy="4206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66744" y="809244"/>
              <a:ext cx="1656588" cy="4206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81371" y="809244"/>
              <a:ext cx="3672839" cy="4206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83540" y="449325"/>
            <a:ext cx="79635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40" dirty="0">
                <a:solidFill>
                  <a:srgbClr val="4E3A2F"/>
                </a:solidFill>
              </a:rPr>
              <a:t>KOPI </a:t>
            </a:r>
            <a:r>
              <a:rPr sz="2800" spc="-250" dirty="0">
                <a:solidFill>
                  <a:srgbClr val="4E3A2F"/>
                </a:solidFill>
              </a:rPr>
              <a:t>LUWAK/KAPENG </a:t>
            </a:r>
            <a:r>
              <a:rPr sz="2800" spc="-185" dirty="0">
                <a:solidFill>
                  <a:srgbClr val="4E3A2F"/>
                </a:solidFill>
              </a:rPr>
              <a:t>ALAMID/PALM </a:t>
            </a:r>
            <a:r>
              <a:rPr sz="2800" spc="-300" dirty="0">
                <a:solidFill>
                  <a:srgbClr val="4E3A2F"/>
                </a:solidFill>
              </a:rPr>
              <a:t>CIVET</a:t>
            </a:r>
            <a:r>
              <a:rPr sz="2800" spc="-229" dirty="0">
                <a:solidFill>
                  <a:srgbClr val="4E3A2F"/>
                </a:solidFill>
              </a:rPr>
              <a:t> </a:t>
            </a:r>
            <a:r>
              <a:rPr sz="2800" spc="-350" dirty="0">
                <a:solidFill>
                  <a:srgbClr val="4E3A2F"/>
                </a:solidFill>
              </a:rPr>
              <a:t>COFFEE</a:t>
            </a:r>
            <a:endParaRPr sz="2800"/>
          </a:p>
        </p:txBody>
      </p:sp>
      <p:grpSp>
        <p:nvGrpSpPr>
          <p:cNvPr id="11" name="object 11"/>
          <p:cNvGrpSpPr/>
          <p:nvPr/>
        </p:nvGrpSpPr>
        <p:grpSpPr>
          <a:xfrm>
            <a:off x="228600" y="838200"/>
            <a:ext cx="8745220" cy="5867400"/>
            <a:chOff x="228600" y="838200"/>
            <a:chExt cx="8745220" cy="5867400"/>
          </a:xfrm>
        </p:grpSpPr>
        <p:sp>
          <p:nvSpPr>
            <p:cNvPr id="12" name="object 12"/>
            <p:cNvSpPr/>
            <p:nvPr/>
          </p:nvSpPr>
          <p:spPr>
            <a:xfrm>
              <a:off x="228600" y="914400"/>
              <a:ext cx="4267200" cy="57912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95800" y="838200"/>
              <a:ext cx="4477511" cy="58674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58867" y="7618"/>
            <a:ext cx="4457699" cy="6850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776" y="1036319"/>
            <a:ext cx="9031605" cy="541020"/>
            <a:chOff x="112776" y="1036319"/>
            <a:chExt cx="9031605" cy="541020"/>
          </a:xfrm>
        </p:grpSpPr>
        <p:sp>
          <p:nvSpPr>
            <p:cNvPr id="3" name="object 3"/>
            <p:cNvSpPr/>
            <p:nvPr/>
          </p:nvSpPr>
          <p:spPr>
            <a:xfrm>
              <a:off x="515112" y="1046987"/>
              <a:ext cx="8628888" cy="18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2776" y="1036319"/>
              <a:ext cx="4126991" cy="5410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575817"/>
            <a:ext cx="3585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i="0" spc="-325" dirty="0">
                <a:solidFill>
                  <a:srgbClr val="4E3A2F"/>
                </a:solidFill>
                <a:latin typeface="Arial"/>
                <a:cs typeface="Arial"/>
              </a:rPr>
              <a:t>INSTANT</a:t>
            </a:r>
            <a:r>
              <a:rPr sz="3600" b="0" i="0" spc="-15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600" b="0" i="0" spc="-440" dirty="0">
                <a:solidFill>
                  <a:srgbClr val="4E3A2F"/>
                </a:solidFill>
                <a:latin typeface="Arial"/>
                <a:cs typeface="Arial"/>
              </a:rPr>
              <a:t>COFFEES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" y="1143000"/>
            <a:ext cx="8763000" cy="525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776" y="1036319"/>
            <a:ext cx="9031605" cy="541020"/>
            <a:chOff x="112776" y="1036319"/>
            <a:chExt cx="9031605" cy="541020"/>
          </a:xfrm>
        </p:grpSpPr>
        <p:sp>
          <p:nvSpPr>
            <p:cNvPr id="3" name="object 3"/>
            <p:cNvSpPr/>
            <p:nvPr/>
          </p:nvSpPr>
          <p:spPr>
            <a:xfrm>
              <a:off x="515112" y="1046987"/>
              <a:ext cx="8628888" cy="18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2776" y="1036319"/>
              <a:ext cx="5070348" cy="5410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575817"/>
            <a:ext cx="45313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i="0" spc="-270" dirty="0">
                <a:solidFill>
                  <a:srgbClr val="4E3A2F"/>
                </a:solidFill>
                <a:latin typeface="Arial"/>
                <a:cs typeface="Arial"/>
              </a:rPr>
              <a:t>DEFINITION </a:t>
            </a:r>
            <a:r>
              <a:rPr sz="3600" b="0" i="0" spc="-430" dirty="0">
                <a:solidFill>
                  <a:srgbClr val="4E3A2F"/>
                </a:solidFill>
                <a:latin typeface="Arial"/>
                <a:cs typeface="Arial"/>
              </a:rPr>
              <a:t>OF</a:t>
            </a:r>
            <a:r>
              <a:rPr sz="3600" b="0" i="0" spc="2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600" b="0" i="0" spc="-310" dirty="0">
                <a:solidFill>
                  <a:srgbClr val="4E3A2F"/>
                </a:solidFill>
                <a:latin typeface="Arial"/>
                <a:cs typeface="Arial"/>
              </a:rPr>
              <a:t>TERMS: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1523492"/>
            <a:ext cx="8410575" cy="4948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1300" spc="280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1900" b="1" spc="-5" dirty="0">
                <a:solidFill>
                  <a:srgbClr val="4E3A2F"/>
                </a:solidFill>
                <a:latin typeface="Arial"/>
                <a:cs typeface="Arial"/>
              </a:rPr>
              <a:t>Acidity</a:t>
            </a:r>
            <a:r>
              <a:rPr sz="1900" spc="-5" dirty="0">
                <a:solidFill>
                  <a:srgbClr val="4E3A2F"/>
                </a:solidFill>
                <a:latin typeface="Arial"/>
                <a:cs typeface="Arial"/>
              </a:rPr>
              <a:t>-refers to the sensation of dryness in the back and under the</a:t>
            </a:r>
            <a:r>
              <a:rPr sz="1900" spc="29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4E3A2F"/>
                </a:solidFill>
                <a:latin typeface="Arial"/>
                <a:cs typeface="Arial"/>
              </a:rPr>
              <a:t>edges</a:t>
            </a:r>
            <a:endParaRPr sz="1900">
              <a:latin typeface="Arial"/>
              <a:cs typeface="Arial"/>
            </a:endParaRPr>
          </a:p>
          <a:p>
            <a:pPr marL="355600">
              <a:lnSpc>
                <a:spcPts val="2050"/>
              </a:lnSpc>
            </a:pPr>
            <a:r>
              <a:rPr sz="1900" spc="-5" dirty="0">
                <a:solidFill>
                  <a:srgbClr val="4E3A2F"/>
                </a:solidFill>
                <a:latin typeface="Arial"/>
                <a:cs typeface="Arial"/>
              </a:rPr>
              <a:t>of the</a:t>
            </a:r>
            <a:r>
              <a:rPr sz="1900" spc="2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4E3A2F"/>
                </a:solidFill>
                <a:latin typeface="Arial"/>
                <a:cs typeface="Arial"/>
              </a:rPr>
              <a:t>tongue.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300" spc="280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1900" b="1" spc="-5" dirty="0">
                <a:solidFill>
                  <a:srgbClr val="4E3A2F"/>
                </a:solidFill>
                <a:latin typeface="Arial"/>
                <a:cs typeface="Arial"/>
              </a:rPr>
              <a:t>Aroma</a:t>
            </a:r>
            <a:r>
              <a:rPr sz="1900" spc="-5" dirty="0">
                <a:solidFill>
                  <a:srgbClr val="4E3A2F"/>
                </a:solidFill>
                <a:latin typeface="Arial"/>
                <a:cs typeface="Arial"/>
              </a:rPr>
              <a:t>- odor derived from</a:t>
            </a:r>
            <a:r>
              <a:rPr sz="1900" spc="9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4E3A2F"/>
                </a:solidFill>
                <a:latin typeface="Arial"/>
                <a:cs typeface="Arial"/>
              </a:rPr>
              <a:t>coffee.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300" spc="280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1900" b="1" spc="-5" dirty="0">
                <a:solidFill>
                  <a:srgbClr val="4E3A2F"/>
                </a:solidFill>
                <a:latin typeface="Arial"/>
                <a:cs typeface="Arial"/>
              </a:rPr>
              <a:t>Barista</a:t>
            </a:r>
            <a:r>
              <a:rPr sz="1900" spc="-5" dirty="0">
                <a:solidFill>
                  <a:srgbClr val="4E3A2F"/>
                </a:solidFill>
                <a:latin typeface="Arial"/>
                <a:cs typeface="Arial"/>
              </a:rPr>
              <a:t>- Italian </a:t>
            </a:r>
            <a:r>
              <a:rPr sz="1900" spc="-10" dirty="0">
                <a:solidFill>
                  <a:srgbClr val="4E3A2F"/>
                </a:solidFill>
                <a:latin typeface="Arial"/>
                <a:cs typeface="Arial"/>
              </a:rPr>
              <a:t>word </a:t>
            </a:r>
            <a:r>
              <a:rPr sz="1900" spc="-5" dirty="0">
                <a:solidFill>
                  <a:srgbClr val="4E3A2F"/>
                </a:solidFill>
                <a:latin typeface="Arial"/>
                <a:cs typeface="Arial"/>
              </a:rPr>
              <a:t>for</a:t>
            </a:r>
            <a:r>
              <a:rPr sz="1900" spc="10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4E3A2F"/>
                </a:solidFill>
                <a:latin typeface="Arial"/>
                <a:cs typeface="Arial"/>
              </a:rPr>
              <a:t>Bartender</a:t>
            </a:r>
            <a:endParaRPr sz="1900">
              <a:latin typeface="Arial"/>
              <a:cs typeface="Arial"/>
            </a:endParaRPr>
          </a:p>
          <a:p>
            <a:pPr marL="355600" marR="706755" indent="-342900">
              <a:lnSpc>
                <a:spcPts val="1820"/>
              </a:lnSpc>
              <a:spcBef>
                <a:spcPts val="445"/>
              </a:spcBef>
              <a:tabLst>
                <a:tab pos="354965" algn="l"/>
              </a:tabLst>
            </a:pPr>
            <a:r>
              <a:rPr sz="1300" spc="280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1900" b="1" spc="-10" dirty="0">
                <a:solidFill>
                  <a:srgbClr val="4E3A2F"/>
                </a:solidFill>
                <a:latin typeface="Arial"/>
                <a:cs typeface="Arial"/>
              </a:rPr>
              <a:t>Body</a:t>
            </a:r>
            <a:r>
              <a:rPr sz="1900" spc="-10" dirty="0">
                <a:solidFill>
                  <a:srgbClr val="4E3A2F"/>
                </a:solidFill>
                <a:latin typeface="Arial"/>
                <a:cs typeface="Arial"/>
              </a:rPr>
              <a:t>- </a:t>
            </a:r>
            <a:r>
              <a:rPr sz="1900" spc="-5" dirty="0">
                <a:solidFill>
                  <a:srgbClr val="4E3A2F"/>
                </a:solidFill>
                <a:latin typeface="Arial"/>
                <a:cs typeface="Arial"/>
              </a:rPr>
              <a:t>refers to the </a:t>
            </a:r>
            <a:r>
              <a:rPr sz="1900" spc="-10" dirty="0">
                <a:solidFill>
                  <a:srgbClr val="4E3A2F"/>
                </a:solidFill>
                <a:latin typeface="Arial"/>
                <a:cs typeface="Arial"/>
              </a:rPr>
              <a:t>way </a:t>
            </a:r>
            <a:r>
              <a:rPr sz="1900" spc="-5" dirty="0">
                <a:solidFill>
                  <a:srgbClr val="4E3A2F"/>
                </a:solidFill>
                <a:latin typeface="Arial"/>
                <a:cs typeface="Arial"/>
              </a:rPr>
              <a:t>the </a:t>
            </a:r>
            <a:r>
              <a:rPr sz="1900" spc="-10" dirty="0">
                <a:solidFill>
                  <a:srgbClr val="4E3A2F"/>
                </a:solidFill>
                <a:latin typeface="Arial"/>
                <a:cs typeface="Arial"/>
              </a:rPr>
              <a:t>coffee </a:t>
            </a:r>
            <a:r>
              <a:rPr sz="1900" spc="-5" dirty="0">
                <a:solidFill>
                  <a:srgbClr val="4E3A2F"/>
                </a:solidFill>
                <a:latin typeface="Arial"/>
                <a:cs typeface="Arial"/>
              </a:rPr>
              <a:t>feels in the tongue, its viscosity or  heaviness.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354965" algn="l"/>
              </a:tabLst>
            </a:pPr>
            <a:r>
              <a:rPr sz="1300" spc="280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1900" b="1" dirty="0">
                <a:solidFill>
                  <a:srgbClr val="4E3A2F"/>
                </a:solidFill>
                <a:latin typeface="Arial"/>
                <a:cs typeface="Arial"/>
              </a:rPr>
              <a:t>Brewing</a:t>
            </a:r>
            <a:r>
              <a:rPr sz="1900" dirty="0">
                <a:solidFill>
                  <a:srgbClr val="4E3A2F"/>
                </a:solidFill>
                <a:latin typeface="Arial"/>
                <a:cs typeface="Arial"/>
              </a:rPr>
              <a:t>- refers </a:t>
            </a:r>
            <a:r>
              <a:rPr sz="1900" spc="-5" dirty="0">
                <a:solidFill>
                  <a:srgbClr val="4E3A2F"/>
                </a:solidFill>
                <a:latin typeface="Arial"/>
                <a:cs typeface="Arial"/>
              </a:rPr>
              <a:t>to the process of adding water </a:t>
            </a:r>
            <a:r>
              <a:rPr sz="1900" spc="-10" dirty="0">
                <a:solidFill>
                  <a:srgbClr val="4E3A2F"/>
                </a:solidFill>
                <a:latin typeface="Arial"/>
                <a:cs typeface="Arial"/>
              </a:rPr>
              <a:t>with</a:t>
            </a:r>
            <a:r>
              <a:rPr sz="1900" spc="11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4E3A2F"/>
                </a:solidFill>
                <a:latin typeface="Arial"/>
                <a:cs typeface="Arial"/>
              </a:rPr>
              <a:t>coffee.</a:t>
            </a:r>
            <a:endParaRPr sz="1900">
              <a:latin typeface="Arial"/>
              <a:cs typeface="Arial"/>
            </a:endParaRPr>
          </a:p>
          <a:p>
            <a:pPr marL="355600" marR="674370" indent="-342900">
              <a:lnSpc>
                <a:spcPts val="1820"/>
              </a:lnSpc>
              <a:spcBef>
                <a:spcPts val="445"/>
              </a:spcBef>
              <a:tabLst>
                <a:tab pos="354965" algn="l"/>
              </a:tabLst>
            </a:pPr>
            <a:r>
              <a:rPr sz="1300" spc="280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1900" b="1" spc="-5" dirty="0">
                <a:solidFill>
                  <a:srgbClr val="4E3A2F"/>
                </a:solidFill>
                <a:latin typeface="Arial"/>
                <a:cs typeface="Arial"/>
              </a:rPr>
              <a:t>Cinnamon Roast- </a:t>
            </a:r>
            <a:r>
              <a:rPr sz="1900" spc="-5" dirty="0">
                <a:solidFill>
                  <a:srgbClr val="4E3A2F"/>
                </a:solidFill>
                <a:latin typeface="Arial"/>
                <a:cs typeface="Arial"/>
              </a:rPr>
              <a:t>the lightest roast of </a:t>
            </a:r>
            <a:r>
              <a:rPr sz="1900" spc="-10" dirty="0">
                <a:solidFill>
                  <a:srgbClr val="4E3A2F"/>
                </a:solidFill>
                <a:latin typeface="Arial"/>
                <a:cs typeface="Arial"/>
              </a:rPr>
              <a:t>coffee </a:t>
            </a:r>
            <a:r>
              <a:rPr sz="1900" spc="-5" dirty="0">
                <a:solidFill>
                  <a:srgbClr val="4E3A2F"/>
                </a:solidFill>
                <a:latin typeface="Arial"/>
                <a:cs typeface="Arial"/>
              </a:rPr>
              <a:t>beans, the color is light  brown.</a:t>
            </a:r>
            <a:endParaRPr sz="1900">
              <a:latin typeface="Arial"/>
              <a:cs typeface="Arial"/>
            </a:endParaRPr>
          </a:p>
          <a:p>
            <a:pPr marL="355600" marR="5080" indent="-342900">
              <a:lnSpc>
                <a:spcPct val="80000"/>
              </a:lnSpc>
              <a:spcBef>
                <a:spcPts val="480"/>
              </a:spcBef>
              <a:tabLst>
                <a:tab pos="354965" algn="l"/>
              </a:tabLst>
            </a:pPr>
            <a:r>
              <a:rPr sz="1300" spc="280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1900" b="1" dirty="0">
                <a:solidFill>
                  <a:srgbClr val="4E3A2F"/>
                </a:solidFill>
                <a:latin typeface="Arial"/>
                <a:cs typeface="Arial"/>
              </a:rPr>
              <a:t>Coffee </a:t>
            </a:r>
            <a:r>
              <a:rPr sz="1900" b="1" spc="-5" dirty="0">
                <a:solidFill>
                  <a:srgbClr val="4E3A2F"/>
                </a:solidFill>
                <a:latin typeface="Arial"/>
                <a:cs typeface="Arial"/>
              </a:rPr>
              <a:t>Blending</a:t>
            </a:r>
            <a:r>
              <a:rPr sz="1900" spc="-5" dirty="0">
                <a:solidFill>
                  <a:srgbClr val="4E3A2F"/>
                </a:solidFill>
                <a:latin typeface="Arial"/>
                <a:cs typeface="Arial"/>
              </a:rPr>
              <a:t>-refers to the mixing of multiple varieties of </a:t>
            </a:r>
            <a:r>
              <a:rPr sz="1900" spc="-10" dirty="0">
                <a:solidFill>
                  <a:srgbClr val="4E3A2F"/>
                </a:solidFill>
                <a:latin typeface="Arial"/>
                <a:cs typeface="Arial"/>
              </a:rPr>
              <a:t>coffee </a:t>
            </a:r>
            <a:r>
              <a:rPr sz="1900" spc="-5" dirty="0">
                <a:solidFill>
                  <a:srgbClr val="4E3A2F"/>
                </a:solidFill>
                <a:latin typeface="Arial"/>
                <a:cs typeface="Arial"/>
              </a:rPr>
              <a:t>to come  up </a:t>
            </a:r>
            <a:r>
              <a:rPr sz="1900" spc="-10" dirty="0">
                <a:solidFill>
                  <a:srgbClr val="4E3A2F"/>
                </a:solidFill>
                <a:latin typeface="Arial"/>
                <a:cs typeface="Arial"/>
              </a:rPr>
              <a:t>with </a:t>
            </a:r>
            <a:r>
              <a:rPr sz="1900" spc="-5" dirty="0">
                <a:solidFill>
                  <a:srgbClr val="4E3A2F"/>
                </a:solidFill>
                <a:latin typeface="Arial"/>
                <a:cs typeface="Arial"/>
              </a:rPr>
              <a:t>a balance aroma and flavor of</a:t>
            </a:r>
            <a:r>
              <a:rPr sz="1900" spc="16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4E3A2F"/>
                </a:solidFill>
                <a:latin typeface="Arial"/>
                <a:cs typeface="Arial"/>
              </a:rPr>
              <a:t>coffee.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300" spc="280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1900" b="1" dirty="0">
                <a:solidFill>
                  <a:srgbClr val="4E3A2F"/>
                </a:solidFill>
                <a:latin typeface="Arial"/>
                <a:cs typeface="Arial"/>
              </a:rPr>
              <a:t>Cupping</a:t>
            </a:r>
            <a:r>
              <a:rPr sz="1900" dirty="0">
                <a:solidFill>
                  <a:srgbClr val="4E3A2F"/>
                </a:solidFill>
                <a:latin typeface="Arial"/>
                <a:cs typeface="Arial"/>
              </a:rPr>
              <a:t>- </a:t>
            </a:r>
            <a:r>
              <a:rPr sz="1900" spc="-5" dirty="0">
                <a:solidFill>
                  <a:srgbClr val="4E3A2F"/>
                </a:solidFill>
                <a:latin typeface="Arial"/>
                <a:cs typeface="Arial"/>
              </a:rPr>
              <a:t>method </a:t>
            </a:r>
            <a:r>
              <a:rPr sz="1900" spc="-10" dirty="0">
                <a:solidFill>
                  <a:srgbClr val="4E3A2F"/>
                </a:solidFill>
                <a:latin typeface="Arial"/>
                <a:cs typeface="Arial"/>
              </a:rPr>
              <a:t>used </a:t>
            </a:r>
            <a:r>
              <a:rPr sz="1900" spc="-5" dirty="0">
                <a:solidFill>
                  <a:srgbClr val="4E3A2F"/>
                </a:solidFill>
                <a:latin typeface="Arial"/>
                <a:cs typeface="Arial"/>
              </a:rPr>
              <a:t>to evaluate the </a:t>
            </a:r>
            <a:r>
              <a:rPr sz="1900" spc="-15" dirty="0">
                <a:solidFill>
                  <a:srgbClr val="4E3A2F"/>
                </a:solidFill>
                <a:latin typeface="Arial"/>
                <a:cs typeface="Arial"/>
              </a:rPr>
              <a:t>coffee’s</a:t>
            </a:r>
            <a:r>
              <a:rPr sz="1900" spc="12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4E3A2F"/>
                </a:solidFill>
                <a:latin typeface="Arial"/>
                <a:cs typeface="Arial"/>
              </a:rPr>
              <a:t>characteristics.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300" spc="28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1900" b="1" spc="-5" dirty="0">
                <a:solidFill>
                  <a:srgbClr val="4E3A2F"/>
                </a:solidFill>
                <a:latin typeface="Arial"/>
                <a:cs typeface="Arial"/>
              </a:rPr>
              <a:t>Dark Roast- </a:t>
            </a:r>
            <a:r>
              <a:rPr sz="1900" spc="-5" dirty="0">
                <a:solidFill>
                  <a:srgbClr val="4E3A2F"/>
                </a:solidFill>
                <a:latin typeface="Arial"/>
                <a:cs typeface="Arial"/>
              </a:rPr>
              <a:t>French Roast or Italian Roast (Espresso</a:t>
            </a:r>
            <a:r>
              <a:rPr sz="1900" spc="18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4E3A2F"/>
                </a:solidFill>
                <a:latin typeface="Arial"/>
                <a:cs typeface="Arial"/>
              </a:rPr>
              <a:t>Roast)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300" spc="280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1900" b="1" spc="-10" dirty="0">
                <a:solidFill>
                  <a:srgbClr val="4E3A2F"/>
                </a:solidFill>
                <a:latin typeface="Arial"/>
                <a:cs typeface="Arial"/>
              </a:rPr>
              <a:t>Flavor</a:t>
            </a:r>
            <a:r>
              <a:rPr sz="1900" spc="-10" dirty="0">
                <a:solidFill>
                  <a:srgbClr val="4E3A2F"/>
                </a:solidFill>
                <a:latin typeface="Arial"/>
                <a:cs typeface="Arial"/>
              </a:rPr>
              <a:t>- </a:t>
            </a:r>
            <a:r>
              <a:rPr sz="1900" spc="-5" dirty="0">
                <a:solidFill>
                  <a:srgbClr val="4E3A2F"/>
                </a:solidFill>
                <a:latin typeface="Arial"/>
                <a:cs typeface="Arial"/>
              </a:rPr>
              <a:t>over-all perception of the </a:t>
            </a:r>
            <a:r>
              <a:rPr sz="1900" spc="-20" dirty="0">
                <a:solidFill>
                  <a:srgbClr val="4E3A2F"/>
                </a:solidFill>
                <a:latin typeface="Arial"/>
                <a:cs typeface="Arial"/>
              </a:rPr>
              <a:t>acidity, </a:t>
            </a:r>
            <a:r>
              <a:rPr sz="1900" spc="-5" dirty="0">
                <a:solidFill>
                  <a:srgbClr val="4E3A2F"/>
                </a:solidFill>
                <a:latin typeface="Arial"/>
                <a:cs typeface="Arial"/>
              </a:rPr>
              <a:t>aroma and body f the</a:t>
            </a:r>
            <a:r>
              <a:rPr sz="1900" spc="30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4E3A2F"/>
                </a:solidFill>
                <a:latin typeface="Arial"/>
                <a:cs typeface="Arial"/>
              </a:rPr>
              <a:t>coffee.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300" spc="280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1900" b="1" spc="5" dirty="0">
                <a:solidFill>
                  <a:srgbClr val="4E3A2F"/>
                </a:solidFill>
                <a:latin typeface="Arial"/>
                <a:cs typeface="Arial"/>
              </a:rPr>
              <a:t>Gahwa</a:t>
            </a:r>
            <a:r>
              <a:rPr sz="1900" spc="5" dirty="0">
                <a:solidFill>
                  <a:srgbClr val="4E3A2F"/>
                </a:solidFill>
                <a:latin typeface="Arial"/>
                <a:cs typeface="Arial"/>
              </a:rPr>
              <a:t>- </a:t>
            </a:r>
            <a:r>
              <a:rPr sz="1900" spc="-5" dirty="0">
                <a:solidFill>
                  <a:srgbClr val="4E3A2F"/>
                </a:solidFill>
                <a:latin typeface="Arial"/>
                <a:cs typeface="Arial"/>
              </a:rPr>
              <a:t>a term literally means to prevent</a:t>
            </a:r>
            <a:r>
              <a:rPr sz="1900" spc="6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4E3A2F"/>
                </a:solidFill>
                <a:latin typeface="Arial"/>
                <a:cs typeface="Arial"/>
              </a:rPr>
              <a:t>sleep.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300" spc="280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1900" b="1" spc="-10" dirty="0">
                <a:solidFill>
                  <a:srgbClr val="4E3A2F"/>
                </a:solidFill>
                <a:latin typeface="Arial"/>
                <a:cs typeface="Arial"/>
              </a:rPr>
              <a:t>Peaberry</a:t>
            </a:r>
            <a:r>
              <a:rPr sz="1900" spc="-10" dirty="0">
                <a:solidFill>
                  <a:srgbClr val="4E3A2F"/>
                </a:solidFill>
                <a:latin typeface="Arial"/>
                <a:cs typeface="Arial"/>
              </a:rPr>
              <a:t>- Coffee </a:t>
            </a:r>
            <a:r>
              <a:rPr sz="1900" spc="-5" dirty="0">
                <a:solidFill>
                  <a:srgbClr val="4E3A2F"/>
                </a:solidFill>
                <a:latin typeface="Arial"/>
                <a:cs typeface="Arial"/>
              </a:rPr>
              <a:t>cherry containing one</a:t>
            </a:r>
            <a:r>
              <a:rPr sz="1900" spc="19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4E3A2F"/>
                </a:solidFill>
                <a:latin typeface="Arial"/>
                <a:cs typeface="Arial"/>
              </a:rPr>
              <a:t>bean.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2050"/>
              </a:lnSpc>
              <a:tabLst>
                <a:tab pos="354965" algn="l"/>
              </a:tabLst>
            </a:pPr>
            <a:r>
              <a:rPr sz="1300" spc="280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1900" b="1" spc="-5" dirty="0">
                <a:solidFill>
                  <a:srgbClr val="4E3A2F"/>
                </a:solidFill>
                <a:latin typeface="Arial"/>
                <a:cs typeface="Arial"/>
              </a:rPr>
              <a:t>Roasting</a:t>
            </a:r>
            <a:r>
              <a:rPr sz="1900" spc="-5" dirty="0">
                <a:solidFill>
                  <a:srgbClr val="4E3A2F"/>
                </a:solidFill>
                <a:latin typeface="Arial"/>
                <a:cs typeface="Arial"/>
              </a:rPr>
              <a:t>- Process of caramelizing the sugars and carbohydrates of</a:t>
            </a:r>
            <a:r>
              <a:rPr sz="1900" spc="27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4E3A2F"/>
                </a:solidFill>
                <a:latin typeface="Arial"/>
                <a:cs typeface="Arial"/>
              </a:rPr>
              <a:t>the</a:t>
            </a:r>
            <a:endParaRPr sz="1900">
              <a:latin typeface="Arial"/>
              <a:cs typeface="Arial"/>
            </a:endParaRPr>
          </a:p>
          <a:p>
            <a:pPr marL="355600">
              <a:lnSpc>
                <a:spcPts val="2050"/>
              </a:lnSpc>
            </a:pPr>
            <a:r>
              <a:rPr sz="1900" spc="-10" dirty="0">
                <a:solidFill>
                  <a:srgbClr val="4E3A2F"/>
                </a:solidFill>
                <a:latin typeface="Arial"/>
                <a:cs typeface="Arial"/>
              </a:rPr>
              <a:t>coffee</a:t>
            </a:r>
            <a:r>
              <a:rPr sz="1900" spc="1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E3A2F"/>
                </a:solidFill>
                <a:latin typeface="Arial"/>
                <a:cs typeface="Arial"/>
              </a:rPr>
              <a:t>seeds.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5112" y="5344667"/>
            <a:ext cx="8628888" cy="12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49096" y="6304786"/>
            <a:ext cx="6690359" cy="553720"/>
            <a:chOff x="1149096" y="6304786"/>
            <a:chExt cx="6690359" cy="553720"/>
          </a:xfrm>
        </p:grpSpPr>
        <p:sp>
          <p:nvSpPr>
            <p:cNvPr id="4" name="object 4"/>
            <p:cNvSpPr/>
            <p:nvPr/>
          </p:nvSpPr>
          <p:spPr>
            <a:xfrm>
              <a:off x="1149096" y="6304786"/>
              <a:ext cx="5919215" cy="5532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40552" y="6304786"/>
              <a:ext cx="1898903" cy="5532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676400" y="5429885"/>
            <a:ext cx="55892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580" dirty="0">
                <a:solidFill>
                  <a:srgbClr val="0D0D0D"/>
                </a:solidFill>
                <a:latin typeface="Arial"/>
                <a:cs typeface="Arial"/>
              </a:rPr>
              <a:t>THANK </a:t>
            </a:r>
            <a:r>
              <a:rPr sz="7200" spc="-1005" dirty="0">
                <a:solidFill>
                  <a:srgbClr val="0D0D0D"/>
                </a:solidFill>
                <a:latin typeface="Arial"/>
                <a:cs typeface="Arial"/>
              </a:rPr>
              <a:t>YOU</a:t>
            </a:r>
            <a:r>
              <a:rPr sz="7200" spc="-894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7200" spc="-1055" dirty="0">
                <a:solidFill>
                  <a:srgbClr val="0D0D0D"/>
                </a:solidFill>
                <a:latin typeface="Wingdings"/>
                <a:cs typeface="Wingdings"/>
              </a:rPr>
              <a:t></a:t>
            </a:r>
            <a:endParaRPr sz="7200">
              <a:latin typeface="Wingdings"/>
              <a:cs typeface="Wingding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06320" marR="5080" indent="-2294255">
              <a:lnSpc>
                <a:spcPct val="100000"/>
              </a:lnSpc>
              <a:spcBef>
                <a:spcPts val="105"/>
              </a:spcBef>
            </a:pPr>
            <a:r>
              <a:rPr dirty="0"/>
              <a:t>A lot </a:t>
            </a:r>
            <a:r>
              <a:rPr spc="-5" dirty="0"/>
              <a:t>can </a:t>
            </a:r>
            <a:r>
              <a:rPr dirty="0"/>
              <a:t>happen </a:t>
            </a:r>
            <a:r>
              <a:rPr spc="-5" dirty="0"/>
              <a:t>over </a:t>
            </a:r>
            <a:r>
              <a:rPr dirty="0"/>
              <a:t>a </a:t>
            </a:r>
            <a:r>
              <a:rPr spc="-5" dirty="0"/>
              <a:t>cup</a:t>
            </a:r>
            <a:r>
              <a:rPr spc="-270" dirty="0"/>
              <a:t> </a:t>
            </a:r>
            <a:r>
              <a:rPr dirty="0"/>
              <a:t>of  </a:t>
            </a:r>
            <a:r>
              <a:rPr i="1" spc="-10" dirty="0"/>
              <a:t>coffee</a:t>
            </a:r>
            <a:r>
              <a:rPr b="0" i="0" spc="-10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197" y="1402360"/>
            <a:ext cx="9031605" cy="3398239"/>
            <a:chOff x="112776" y="1036319"/>
            <a:chExt cx="9031605" cy="541020"/>
          </a:xfrm>
        </p:grpSpPr>
        <p:sp>
          <p:nvSpPr>
            <p:cNvPr id="3" name="object 3"/>
            <p:cNvSpPr/>
            <p:nvPr/>
          </p:nvSpPr>
          <p:spPr>
            <a:xfrm>
              <a:off x="515112" y="1046987"/>
              <a:ext cx="8628888" cy="18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2776" y="1036319"/>
              <a:ext cx="2080260" cy="5410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706146"/>
            <a:ext cx="153924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2800" dirty="0">
                <a:latin typeface="Arial"/>
                <a:cs typeface="Arial"/>
              </a:rPr>
              <a:t>COFFEE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1477810"/>
            <a:ext cx="8529955" cy="324548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69"/>
              </a:spcBef>
            </a:pPr>
            <a:r>
              <a:rPr sz="2250" spc="415" dirty="0">
                <a:solidFill>
                  <a:srgbClr val="EFA12D"/>
                </a:solidFill>
                <a:latin typeface="Arial"/>
                <a:cs typeface="Arial"/>
              </a:rPr>
              <a:t> </a:t>
            </a:r>
            <a:r>
              <a:rPr sz="3200" dirty="0">
                <a:solidFill>
                  <a:srgbClr val="4E3A2F"/>
                </a:solidFill>
                <a:latin typeface="Arial"/>
                <a:cs typeface="Arial"/>
              </a:rPr>
              <a:t>Scientific Name: </a:t>
            </a:r>
            <a:r>
              <a:rPr sz="3200" i="1" spc="-15" dirty="0">
                <a:solidFill>
                  <a:srgbClr val="4E3A2F"/>
                </a:solidFill>
                <a:latin typeface="Arial"/>
                <a:cs typeface="Arial"/>
              </a:rPr>
              <a:t>Coffea</a:t>
            </a:r>
            <a:r>
              <a:rPr sz="3200" i="1" spc="-42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i="1" dirty="0">
                <a:solidFill>
                  <a:srgbClr val="4E3A2F"/>
                </a:solidFill>
                <a:latin typeface="Arial"/>
                <a:cs typeface="Arial"/>
              </a:rPr>
              <a:t>Rubiaceae</a:t>
            </a:r>
            <a:endParaRPr sz="3200" i="1" dirty="0">
              <a:latin typeface="Arial"/>
              <a:cs typeface="Arial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770"/>
              </a:spcBef>
            </a:pPr>
            <a:r>
              <a:rPr sz="2250" spc="415" dirty="0">
                <a:solidFill>
                  <a:srgbClr val="EFA12D"/>
                </a:solidFill>
                <a:latin typeface="Arial"/>
                <a:cs typeface="Arial"/>
              </a:rPr>
              <a:t></a:t>
            </a:r>
            <a:r>
              <a:rPr sz="3200" spc="-5" dirty="0">
                <a:solidFill>
                  <a:srgbClr val="4E3A2F"/>
                </a:solidFill>
                <a:latin typeface="Arial"/>
                <a:cs typeface="Arial"/>
              </a:rPr>
              <a:t>It is </a:t>
            </a:r>
            <a:r>
              <a:rPr sz="3200" dirty="0">
                <a:solidFill>
                  <a:srgbClr val="4E3A2F"/>
                </a:solidFill>
                <a:latin typeface="Arial"/>
                <a:cs typeface="Arial"/>
              </a:rPr>
              <a:t>a </a:t>
            </a:r>
            <a:r>
              <a:rPr sz="3200" spc="-5" dirty="0">
                <a:solidFill>
                  <a:srgbClr val="4E3A2F"/>
                </a:solidFill>
                <a:latin typeface="Arial"/>
                <a:cs typeface="Arial"/>
              </a:rPr>
              <a:t>widely consumed </a:t>
            </a:r>
            <a:r>
              <a:rPr sz="3200" spc="-60" dirty="0">
                <a:solidFill>
                  <a:srgbClr val="4E3A2F"/>
                </a:solidFill>
                <a:latin typeface="Arial"/>
                <a:cs typeface="Arial"/>
              </a:rPr>
              <a:t>non-alcoholic  </a:t>
            </a:r>
            <a:r>
              <a:rPr sz="3200" spc="-5" dirty="0">
                <a:solidFill>
                  <a:srgbClr val="4E3A2F"/>
                </a:solidFill>
                <a:latin typeface="Arial"/>
                <a:cs typeface="Arial"/>
              </a:rPr>
              <a:t>beverage prepared from </a:t>
            </a:r>
            <a:r>
              <a:rPr sz="3200" dirty="0">
                <a:solidFill>
                  <a:srgbClr val="4E3A2F"/>
                </a:solidFill>
                <a:latin typeface="Arial"/>
                <a:cs typeface="Arial"/>
              </a:rPr>
              <a:t>the </a:t>
            </a:r>
            <a:r>
              <a:rPr sz="3200" spc="-5" dirty="0">
                <a:solidFill>
                  <a:srgbClr val="4E3A2F"/>
                </a:solidFill>
                <a:latin typeface="Arial"/>
                <a:cs typeface="Arial"/>
              </a:rPr>
              <a:t>roasted seeds  </a:t>
            </a:r>
            <a:r>
              <a:rPr sz="3200" dirty="0">
                <a:solidFill>
                  <a:srgbClr val="4E3A2F"/>
                </a:solidFill>
                <a:latin typeface="Arial"/>
                <a:cs typeface="Arial"/>
              </a:rPr>
              <a:t>commonly </a:t>
            </a:r>
            <a:r>
              <a:rPr sz="3200" spc="-5" dirty="0">
                <a:solidFill>
                  <a:srgbClr val="4E3A2F"/>
                </a:solidFill>
                <a:latin typeface="Arial"/>
                <a:cs typeface="Arial"/>
              </a:rPr>
              <a:t>called the beans of </a:t>
            </a:r>
            <a:r>
              <a:rPr sz="3200" dirty="0">
                <a:solidFill>
                  <a:srgbClr val="4E3A2F"/>
                </a:solidFill>
                <a:latin typeface="Arial"/>
                <a:cs typeface="Arial"/>
              </a:rPr>
              <a:t>a </a:t>
            </a:r>
            <a:r>
              <a:rPr sz="3200" spc="-10" dirty="0">
                <a:solidFill>
                  <a:srgbClr val="4E3A2F"/>
                </a:solidFill>
                <a:latin typeface="Arial"/>
                <a:cs typeface="Arial"/>
              </a:rPr>
              <a:t>coffee</a:t>
            </a:r>
            <a:r>
              <a:rPr sz="3200" spc="-11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4E3A2F"/>
                </a:solidFill>
                <a:latin typeface="Arial"/>
                <a:cs typeface="Arial"/>
              </a:rPr>
              <a:t>plant.</a:t>
            </a:r>
            <a:endParaRPr sz="3200" dirty="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70"/>
              </a:spcBef>
            </a:pPr>
            <a:r>
              <a:rPr sz="2250" spc="415" dirty="0">
                <a:solidFill>
                  <a:srgbClr val="EFA12D"/>
                </a:solidFill>
                <a:latin typeface="Arial"/>
                <a:cs typeface="Arial"/>
              </a:rPr>
              <a:t> </a:t>
            </a:r>
            <a:r>
              <a:rPr lang="en-US" sz="3200" dirty="0">
                <a:solidFill>
                  <a:srgbClr val="4E3A2F"/>
                </a:solidFill>
                <a:latin typeface="Arial"/>
                <a:cs typeface="Arial"/>
              </a:rPr>
              <a:t>Four </a:t>
            </a:r>
            <a:r>
              <a:rPr sz="3200" spc="-5" dirty="0">
                <a:solidFill>
                  <a:srgbClr val="4E3A2F"/>
                </a:solidFill>
                <a:latin typeface="Arial"/>
                <a:cs typeface="Arial"/>
              </a:rPr>
              <a:t>classifications (species) are </a:t>
            </a:r>
            <a:r>
              <a:rPr sz="3200" spc="-90" dirty="0">
                <a:solidFill>
                  <a:srgbClr val="4E3A2F"/>
                </a:solidFill>
                <a:latin typeface="Arial"/>
                <a:cs typeface="Arial"/>
              </a:rPr>
              <a:t>ARABICA, </a:t>
            </a:r>
            <a:r>
              <a:rPr sz="3200" spc="70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-30" dirty="0">
                <a:solidFill>
                  <a:srgbClr val="4E3A2F"/>
                </a:solidFill>
                <a:latin typeface="Arial"/>
                <a:cs typeface="Arial"/>
              </a:rPr>
              <a:t>ROBUSTA, </a:t>
            </a:r>
            <a:r>
              <a:rPr sz="3200" dirty="0">
                <a:solidFill>
                  <a:srgbClr val="4E3A2F"/>
                </a:solidFill>
                <a:latin typeface="Arial"/>
                <a:cs typeface="Arial"/>
              </a:rPr>
              <a:t>LIBERICA </a:t>
            </a:r>
            <a:r>
              <a:rPr sz="3200" spc="-5" dirty="0">
                <a:solidFill>
                  <a:srgbClr val="4E3A2F"/>
                </a:solidFill>
                <a:latin typeface="Arial"/>
                <a:cs typeface="Arial"/>
              </a:rPr>
              <a:t>and</a:t>
            </a:r>
            <a:r>
              <a:rPr sz="3200" spc="-204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E3A2F"/>
                </a:solidFill>
                <a:latin typeface="Arial"/>
                <a:cs typeface="Arial"/>
              </a:rPr>
              <a:t>EXCELSA.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00802" y="228600"/>
            <a:ext cx="2285998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" y="4800600"/>
            <a:ext cx="8686800" cy="190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just">
              <a:lnSpc>
                <a:spcPct val="100000"/>
              </a:lnSpc>
              <a:spcBef>
                <a:spcPts val="869"/>
              </a:spcBef>
            </a:pPr>
            <a:r>
              <a:rPr lang="en-US" dirty="0">
                <a:solidFill>
                  <a:srgbClr val="4E3A2F"/>
                </a:solidFill>
                <a:latin typeface="Arial"/>
                <a:cs typeface="Arial"/>
              </a:rPr>
              <a:t>Scientific Name: </a:t>
            </a:r>
            <a:r>
              <a:rPr lang="en-US" i="1" spc="-15" dirty="0" err="1">
                <a:solidFill>
                  <a:srgbClr val="4E3A2F"/>
                </a:solidFill>
                <a:latin typeface="Arial"/>
                <a:cs typeface="Arial"/>
              </a:rPr>
              <a:t>Coffea</a:t>
            </a:r>
            <a:r>
              <a:rPr lang="en-US" i="1" spc="-42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lang="en-US" i="1" dirty="0" err="1">
                <a:solidFill>
                  <a:srgbClr val="4E3A2F"/>
                </a:solidFill>
                <a:latin typeface="Arial"/>
                <a:cs typeface="Arial"/>
              </a:rPr>
              <a:t>Rubiaceae</a:t>
            </a:r>
            <a:endParaRPr lang="en-US" i="1" dirty="0">
              <a:latin typeface="Arial"/>
              <a:cs typeface="Arial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770"/>
              </a:spcBef>
            </a:pPr>
            <a:r>
              <a:rPr lang="en-US" sz="1400" spc="415" dirty="0">
                <a:solidFill>
                  <a:srgbClr val="EFA12D"/>
                </a:solidFill>
                <a:latin typeface="Arial"/>
                <a:cs typeface="Arial"/>
              </a:rPr>
              <a:t></a:t>
            </a:r>
            <a:r>
              <a:rPr lang="en-US" spc="-5" dirty="0">
                <a:solidFill>
                  <a:srgbClr val="4E3A2F"/>
                </a:solidFill>
                <a:latin typeface="Arial"/>
                <a:cs typeface="Arial"/>
              </a:rPr>
              <a:t>It is </a:t>
            </a:r>
            <a:r>
              <a:rPr lang="en-US" dirty="0">
                <a:solidFill>
                  <a:srgbClr val="4E3A2F"/>
                </a:solidFill>
                <a:latin typeface="Arial"/>
                <a:cs typeface="Arial"/>
              </a:rPr>
              <a:t>a </a:t>
            </a:r>
            <a:r>
              <a:rPr lang="en-US" spc="-5" dirty="0">
                <a:solidFill>
                  <a:srgbClr val="4E3A2F"/>
                </a:solidFill>
                <a:latin typeface="Arial"/>
                <a:cs typeface="Arial"/>
              </a:rPr>
              <a:t>widely consumed </a:t>
            </a:r>
            <a:r>
              <a:rPr lang="en-US" spc="-60" dirty="0">
                <a:solidFill>
                  <a:srgbClr val="4E3A2F"/>
                </a:solidFill>
                <a:latin typeface="Arial"/>
                <a:cs typeface="Arial"/>
              </a:rPr>
              <a:t>non-alcoholic  </a:t>
            </a:r>
            <a:r>
              <a:rPr lang="en-US" spc="-5" dirty="0">
                <a:solidFill>
                  <a:srgbClr val="4E3A2F"/>
                </a:solidFill>
                <a:latin typeface="Arial"/>
                <a:cs typeface="Arial"/>
              </a:rPr>
              <a:t>beverage prepared from </a:t>
            </a:r>
            <a:r>
              <a:rPr lang="en-US" dirty="0">
                <a:solidFill>
                  <a:srgbClr val="4E3A2F"/>
                </a:solidFill>
                <a:latin typeface="Arial"/>
                <a:cs typeface="Arial"/>
              </a:rPr>
              <a:t>the </a:t>
            </a:r>
            <a:r>
              <a:rPr lang="en-US" spc="-5" dirty="0">
                <a:solidFill>
                  <a:srgbClr val="4E3A2F"/>
                </a:solidFill>
                <a:latin typeface="Arial"/>
                <a:cs typeface="Arial"/>
              </a:rPr>
              <a:t>roasted seeds  </a:t>
            </a:r>
            <a:r>
              <a:rPr lang="en-US" dirty="0">
                <a:solidFill>
                  <a:srgbClr val="4E3A2F"/>
                </a:solidFill>
                <a:latin typeface="Arial"/>
                <a:cs typeface="Arial"/>
              </a:rPr>
              <a:t>commonly </a:t>
            </a:r>
            <a:r>
              <a:rPr lang="en-US" spc="-5" dirty="0">
                <a:solidFill>
                  <a:srgbClr val="4E3A2F"/>
                </a:solidFill>
                <a:latin typeface="Arial"/>
                <a:cs typeface="Arial"/>
              </a:rPr>
              <a:t>called the beans of </a:t>
            </a:r>
            <a:r>
              <a:rPr lang="en-US" dirty="0">
                <a:solidFill>
                  <a:srgbClr val="4E3A2F"/>
                </a:solidFill>
                <a:latin typeface="Arial"/>
                <a:cs typeface="Arial"/>
              </a:rPr>
              <a:t>a </a:t>
            </a:r>
            <a:r>
              <a:rPr lang="en-US" spc="-10" dirty="0">
                <a:solidFill>
                  <a:srgbClr val="4E3A2F"/>
                </a:solidFill>
                <a:latin typeface="Arial"/>
                <a:cs typeface="Arial"/>
              </a:rPr>
              <a:t>coffee</a:t>
            </a:r>
            <a:r>
              <a:rPr lang="en-US" spc="-11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4E3A2F"/>
                </a:solidFill>
                <a:latin typeface="Arial"/>
                <a:cs typeface="Arial"/>
              </a:rPr>
              <a:t>plant.</a:t>
            </a:r>
            <a:endParaRPr lang="en-US" dirty="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70"/>
              </a:spcBef>
            </a:pPr>
            <a:r>
              <a:rPr lang="en-US" sz="1400" spc="415" dirty="0">
                <a:solidFill>
                  <a:srgbClr val="EFA12D"/>
                </a:solidFill>
                <a:latin typeface="Arial"/>
                <a:cs typeface="Arial"/>
              </a:rPr>
              <a:t> </a:t>
            </a:r>
            <a:r>
              <a:rPr lang="en-US" dirty="0">
                <a:solidFill>
                  <a:srgbClr val="4E3A2F"/>
                </a:solidFill>
                <a:latin typeface="Arial"/>
                <a:cs typeface="Arial"/>
              </a:rPr>
              <a:t>Four </a:t>
            </a:r>
            <a:r>
              <a:rPr lang="en-US" spc="-5" dirty="0">
                <a:solidFill>
                  <a:srgbClr val="4E3A2F"/>
                </a:solidFill>
                <a:latin typeface="Arial"/>
                <a:cs typeface="Arial"/>
              </a:rPr>
              <a:t>classifications (species) are </a:t>
            </a:r>
            <a:r>
              <a:rPr lang="en-US" spc="-90" dirty="0">
                <a:solidFill>
                  <a:srgbClr val="4E3A2F"/>
                </a:solidFill>
                <a:latin typeface="Arial"/>
                <a:cs typeface="Arial"/>
              </a:rPr>
              <a:t>ARABICA, </a:t>
            </a:r>
            <a:r>
              <a:rPr lang="en-US" spc="70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lang="en-US" spc="-30" dirty="0">
                <a:solidFill>
                  <a:srgbClr val="4E3A2F"/>
                </a:solidFill>
                <a:latin typeface="Arial"/>
                <a:cs typeface="Arial"/>
              </a:rPr>
              <a:t>ROBUSTA, </a:t>
            </a:r>
            <a:r>
              <a:rPr lang="en-US" dirty="0">
                <a:solidFill>
                  <a:srgbClr val="4E3A2F"/>
                </a:solidFill>
                <a:latin typeface="Arial"/>
                <a:cs typeface="Arial"/>
              </a:rPr>
              <a:t>LIBERICA </a:t>
            </a:r>
            <a:r>
              <a:rPr lang="en-US" spc="-5" dirty="0">
                <a:solidFill>
                  <a:srgbClr val="4E3A2F"/>
                </a:solidFill>
                <a:latin typeface="Arial"/>
                <a:cs typeface="Arial"/>
              </a:rPr>
              <a:t>and</a:t>
            </a:r>
            <a:r>
              <a:rPr lang="en-US" spc="-204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4E3A2F"/>
                </a:solidFill>
                <a:latin typeface="Arial"/>
                <a:cs typeface="Arial"/>
              </a:rPr>
              <a:t>EXCELSA.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776" y="1036319"/>
            <a:ext cx="9031605" cy="541020"/>
            <a:chOff x="112776" y="1036319"/>
            <a:chExt cx="9031605" cy="541020"/>
          </a:xfrm>
        </p:grpSpPr>
        <p:sp>
          <p:nvSpPr>
            <p:cNvPr id="3" name="object 3"/>
            <p:cNvSpPr/>
            <p:nvPr/>
          </p:nvSpPr>
          <p:spPr>
            <a:xfrm>
              <a:off x="515112" y="1046987"/>
              <a:ext cx="8628888" cy="18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2776" y="1036319"/>
              <a:ext cx="3197352" cy="5410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43199" y="1036319"/>
              <a:ext cx="2432304" cy="5410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08576" y="1036319"/>
              <a:ext cx="676655" cy="5410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3540" y="575817"/>
            <a:ext cx="463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i="0" spc="-254" dirty="0">
                <a:solidFill>
                  <a:srgbClr val="4E3A2F"/>
                </a:solidFill>
                <a:latin typeface="Arial"/>
                <a:cs typeface="Arial"/>
              </a:rPr>
              <a:t>ARABICA </a:t>
            </a:r>
            <a:r>
              <a:rPr sz="3600" b="0" i="0" spc="-320" dirty="0">
                <a:solidFill>
                  <a:srgbClr val="4E3A2F"/>
                </a:solidFill>
                <a:latin typeface="Arial"/>
                <a:cs typeface="Arial"/>
              </a:rPr>
              <a:t>VS.</a:t>
            </a:r>
            <a:r>
              <a:rPr sz="3600" b="0" i="0" spc="-1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600" b="0" i="0" spc="-360" dirty="0">
                <a:solidFill>
                  <a:srgbClr val="4E3A2F"/>
                </a:solidFill>
                <a:latin typeface="Arial"/>
                <a:cs typeface="Arial"/>
              </a:rPr>
              <a:t>ROBUSTA: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540" y="1593215"/>
            <a:ext cx="8527415" cy="435038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2600" b="1" i="1" dirty="0">
                <a:solidFill>
                  <a:srgbClr val="4E3A2F"/>
                </a:solidFill>
                <a:latin typeface="Arial"/>
                <a:cs typeface="Arial"/>
              </a:rPr>
              <a:t>Arabica: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  <a:tabLst>
                <a:tab pos="354965" algn="l"/>
              </a:tabLst>
            </a:pPr>
            <a:r>
              <a:rPr sz="1300" spc="280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1900" b="1" i="1" spc="-5" dirty="0">
                <a:solidFill>
                  <a:srgbClr val="4E3A2F"/>
                </a:solidFill>
                <a:latin typeface="Arial"/>
                <a:cs typeface="Arial"/>
              </a:rPr>
              <a:t>Superior grade </a:t>
            </a:r>
            <a:r>
              <a:rPr sz="1900" b="1" i="1" dirty="0">
                <a:solidFill>
                  <a:srgbClr val="4E3A2F"/>
                </a:solidFill>
                <a:latin typeface="Arial"/>
                <a:cs typeface="Arial"/>
              </a:rPr>
              <a:t>of </a:t>
            </a:r>
            <a:r>
              <a:rPr sz="1900" b="1" i="1" spc="-5" dirty="0">
                <a:solidFill>
                  <a:srgbClr val="4E3A2F"/>
                </a:solidFill>
                <a:latin typeface="Arial"/>
                <a:cs typeface="Arial"/>
              </a:rPr>
              <a:t>coffee/gourmet</a:t>
            </a:r>
            <a:r>
              <a:rPr sz="1900" b="1" i="1" spc="6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1900" b="1" i="1" spc="-10" dirty="0">
                <a:solidFill>
                  <a:srgbClr val="4E3A2F"/>
                </a:solidFill>
                <a:latin typeface="Arial"/>
                <a:cs typeface="Arial"/>
              </a:rPr>
              <a:t>coffee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  <a:tabLst>
                <a:tab pos="354965" algn="l"/>
              </a:tabLst>
            </a:pPr>
            <a:r>
              <a:rPr sz="1300" spc="280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1900" b="1" i="1" dirty="0">
                <a:solidFill>
                  <a:srgbClr val="4E3A2F"/>
                </a:solidFill>
                <a:latin typeface="Arial"/>
                <a:cs typeface="Arial"/>
              </a:rPr>
              <a:t>Contains </a:t>
            </a:r>
            <a:r>
              <a:rPr sz="1900" b="1" i="1" spc="-5" dirty="0">
                <a:solidFill>
                  <a:srgbClr val="4E3A2F"/>
                </a:solidFill>
                <a:latin typeface="Arial"/>
                <a:cs typeface="Arial"/>
              </a:rPr>
              <a:t>half </a:t>
            </a:r>
            <a:r>
              <a:rPr sz="1900" b="1" i="1" dirty="0">
                <a:solidFill>
                  <a:srgbClr val="4E3A2F"/>
                </a:solidFill>
                <a:latin typeface="Arial"/>
                <a:cs typeface="Arial"/>
              </a:rPr>
              <a:t>of </a:t>
            </a:r>
            <a:r>
              <a:rPr sz="1900" b="1" i="1" spc="-5" dirty="0">
                <a:solidFill>
                  <a:srgbClr val="4E3A2F"/>
                </a:solidFill>
                <a:latin typeface="Arial"/>
                <a:cs typeface="Arial"/>
              </a:rPr>
              <a:t>the </a:t>
            </a:r>
            <a:r>
              <a:rPr sz="1900" b="1" i="1" spc="-10" dirty="0">
                <a:solidFill>
                  <a:srgbClr val="4E3A2F"/>
                </a:solidFill>
                <a:latin typeface="Arial"/>
                <a:cs typeface="Arial"/>
              </a:rPr>
              <a:t>caffeine </a:t>
            </a:r>
            <a:r>
              <a:rPr sz="1900" b="1" i="1" dirty="0">
                <a:solidFill>
                  <a:srgbClr val="4E3A2F"/>
                </a:solidFill>
                <a:latin typeface="Arial"/>
                <a:cs typeface="Arial"/>
              </a:rPr>
              <a:t>of</a:t>
            </a:r>
            <a:r>
              <a:rPr sz="1900" b="1" i="1" spc="6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4E3A2F"/>
                </a:solidFill>
                <a:latin typeface="Arial"/>
                <a:cs typeface="Arial"/>
              </a:rPr>
              <a:t>Robusta.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  <a:tabLst>
                <a:tab pos="354965" algn="l"/>
              </a:tabLst>
            </a:pPr>
            <a:r>
              <a:rPr sz="1300" spc="280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1900" b="1" i="1" spc="-5" dirty="0">
                <a:solidFill>
                  <a:srgbClr val="4E3A2F"/>
                </a:solidFill>
                <a:latin typeface="Arial"/>
                <a:cs typeface="Arial"/>
              </a:rPr>
              <a:t>Oval in</a:t>
            </a:r>
            <a:r>
              <a:rPr sz="1900" b="1" i="1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1900" b="1" i="1" spc="-5" dirty="0">
                <a:solidFill>
                  <a:srgbClr val="4E3A2F"/>
                </a:solidFill>
                <a:latin typeface="Arial"/>
                <a:cs typeface="Arial"/>
              </a:rPr>
              <a:t>shape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  <a:tabLst>
                <a:tab pos="354965" algn="l"/>
                <a:tab pos="5152390" algn="l"/>
              </a:tabLst>
            </a:pPr>
            <a:r>
              <a:rPr sz="1300" spc="280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1900" b="1" i="1" spc="-5" dirty="0">
                <a:solidFill>
                  <a:srgbClr val="4E3A2F"/>
                </a:solidFill>
                <a:latin typeface="Arial"/>
                <a:cs typeface="Arial"/>
              </a:rPr>
              <a:t>Has more desirable flavors</a:t>
            </a:r>
            <a:r>
              <a:rPr sz="1900" b="1" i="1" spc="15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1900" b="1" i="1" spc="-5" dirty="0">
                <a:solidFill>
                  <a:srgbClr val="4E3A2F"/>
                </a:solidFill>
                <a:latin typeface="Arial"/>
                <a:cs typeface="Arial"/>
              </a:rPr>
              <a:t>and</a:t>
            </a:r>
            <a:r>
              <a:rPr sz="1900" b="1" i="1" spc="3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1900" b="1" i="1" spc="-5" dirty="0">
                <a:solidFill>
                  <a:srgbClr val="4E3A2F"/>
                </a:solidFill>
                <a:latin typeface="Arial"/>
                <a:cs typeface="Arial"/>
              </a:rPr>
              <a:t>aromatic	properties.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  <a:tabLst>
                <a:tab pos="354965" algn="l"/>
              </a:tabLst>
            </a:pPr>
            <a:r>
              <a:rPr sz="1300" spc="28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1900" b="1" i="1" spc="-5" dirty="0">
                <a:solidFill>
                  <a:srgbClr val="4E3A2F"/>
                </a:solidFill>
                <a:latin typeface="Arial"/>
                <a:cs typeface="Arial"/>
              </a:rPr>
              <a:t>Cherries ripen </a:t>
            </a:r>
            <a:r>
              <a:rPr sz="1900" b="1" i="1" dirty="0">
                <a:solidFill>
                  <a:srgbClr val="4E3A2F"/>
                </a:solidFill>
                <a:latin typeface="Arial"/>
                <a:cs typeface="Arial"/>
              </a:rPr>
              <a:t>after </a:t>
            </a:r>
            <a:r>
              <a:rPr sz="1900" b="1" i="1" spc="-5" dirty="0">
                <a:solidFill>
                  <a:srgbClr val="4E3A2F"/>
                </a:solidFill>
                <a:latin typeface="Arial"/>
                <a:cs typeface="Arial"/>
              </a:rPr>
              <a:t>6-8</a:t>
            </a:r>
            <a:r>
              <a:rPr sz="1900" b="1" i="1" spc="5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1900" b="1" i="1" spc="-5" dirty="0">
                <a:solidFill>
                  <a:srgbClr val="4E3A2F"/>
                </a:solidFill>
                <a:latin typeface="Arial"/>
                <a:cs typeface="Arial"/>
              </a:rPr>
              <a:t>months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600" b="1" i="1" dirty="0">
                <a:solidFill>
                  <a:srgbClr val="4E3A2F"/>
                </a:solidFill>
                <a:latin typeface="Arial"/>
                <a:cs typeface="Arial"/>
              </a:rPr>
              <a:t>Robusta: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4"/>
              </a:spcBef>
              <a:tabLst>
                <a:tab pos="354965" algn="l"/>
              </a:tabLst>
            </a:pPr>
            <a:r>
              <a:rPr sz="1300" spc="280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1900" b="1" i="1" spc="-5" dirty="0">
                <a:solidFill>
                  <a:srgbClr val="4E3A2F"/>
                </a:solidFill>
                <a:latin typeface="Arial"/>
                <a:cs typeface="Arial"/>
              </a:rPr>
              <a:t>Also known as Canephora </a:t>
            </a:r>
            <a:r>
              <a:rPr sz="1900" b="1" i="1" dirty="0">
                <a:solidFill>
                  <a:srgbClr val="4E3A2F"/>
                </a:solidFill>
                <a:latin typeface="Arial"/>
                <a:cs typeface="Arial"/>
              </a:rPr>
              <a:t>or</a:t>
            </a:r>
            <a:r>
              <a:rPr sz="1900" b="1" i="1" spc="4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1900" b="1" i="1" spc="-5" dirty="0">
                <a:solidFill>
                  <a:srgbClr val="4E3A2F"/>
                </a:solidFill>
                <a:latin typeface="Arial"/>
                <a:cs typeface="Arial"/>
              </a:rPr>
              <a:t>Canillon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  <a:tabLst>
                <a:tab pos="354965" algn="l"/>
              </a:tabLst>
            </a:pPr>
            <a:r>
              <a:rPr sz="1300" spc="280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1900" b="1" i="1" dirty="0">
                <a:solidFill>
                  <a:srgbClr val="4E3A2F"/>
                </a:solidFill>
                <a:latin typeface="Arial"/>
                <a:cs typeface="Arial"/>
              </a:rPr>
              <a:t>Lower </a:t>
            </a:r>
            <a:r>
              <a:rPr sz="1900" b="1" i="1" spc="-5" dirty="0">
                <a:solidFill>
                  <a:srgbClr val="4E3A2F"/>
                </a:solidFill>
                <a:latin typeface="Arial"/>
                <a:cs typeface="Arial"/>
              </a:rPr>
              <a:t>grade </a:t>
            </a:r>
            <a:r>
              <a:rPr sz="1900" b="1" i="1" dirty="0">
                <a:solidFill>
                  <a:srgbClr val="4E3A2F"/>
                </a:solidFill>
                <a:latin typeface="Arial"/>
                <a:cs typeface="Arial"/>
              </a:rPr>
              <a:t>of </a:t>
            </a:r>
            <a:r>
              <a:rPr sz="1900" b="1" i="1" spc="-5" dirty="0">
                <a:solidFill>
                  <a:srgbClr val="4E3A2F"/>
                </a:solidFill>
                <a:latin typeface="Arial"/>
                <a:cs typeface="Arial"/>
              </a:rPr>
              <a:t>coffee, typically</a:t>
            </a:r>
            <a:r>
              <a:rPr sz="1900" b="1" i="1" spc="5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1900" b="1" i="1" spc="-5" dirty="0">
                <a:solidFill>
                  <a:srgbClr val="4E3A2F"/>
                </a:solidFill>
                <a:latin typeface="Arial"/>
                <a:cs typeface="Arial"/>
              </a:rPr>
              <a:t>grown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  <a:tabLst>
                <a:tab pos="354965" algn="l"/>
              </a:tabLst>
            </a:pPr>
            <a:r>
              <a:rPr sz="1300" spc="280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1900" b="1" i="1" spc="-5" dirty="0">
                <a:solidFill>
                  <a:srgbClr val="4E3A2F"/>
                </a:solidFill>
                <a:latin typeface="Arial"/>
                <a:cs typeface="Arial"/>
              </a:rPr>
              <a:t>Round in shape </a:t>
            </a:r>
            <a:r>
              <a:rPr sz="1900" b="1" i="1" dirty="0">
                <a:solidFill>
                  <a:srgbClr val="4E3A2F"/>
                </a:solidFill>
                <a:latin typeface="Arial"/>
                <a:cs typeface="Arial"/>
              </a:rPr>
              <a:t>(beans). </a:t>
            </a:r>
            <a:r>
              <a:rPr sz="1900" b="1" i="1" spc="-5" dirty="0">
                <a:solidFill>
                  <a:srgbClr val="4E3A2F"/>
                </a:solidFill>
                <a:latin typeface="Arial"/>
                <a:cs typeface="Arial"/>
              </a:rPr>
              <a:t>Cherries ripen </a:t>
            </a:r>
            <a:r>
              <a:rPr sz="1900" b="1" i="1" dirty="0">
                <a:solidFill>
                  <a:srgbClr val="4E3A2F"/>
                </a:solidFill>
                <a:latin typeface="Arial"/>
                <a:cs typeface="Arial"/>
              </a:rPr>
              <a:t>after </a:t>
            </a:r>
            <a:r>
              <a:rPr sz="1900" b="1" i="1" spc="-40" dirty="0">
                <a:solidFill>
                  <a:srgbClr val="4E3A2F"/>
                </a:solidFill>
                <a:latin typeface="Arial"/>
                <a:cs typeface="Arial"/>
              </a:rPr>
              <a:t>9-11</a:t>
            </a:r>
            <a:r>
              <a:rPr sz="1900" b="1" i="1" spc="14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1900" b="1" i="1" spc="-5" dirty="0">
                <a:solidFill>
                  <a:srgbClr val="4E3A2F"/>
                </a:solidFill>
                <a:latin typeface="Arial"/>
                <a:cs typeface="Arial"/>
              </a:rPr>
              <a:t>months</a:t>
            </a:r>
            <a:endParaRPr sz="1900">
              <a:latin typeface="Arial"/>
              <a:cs typeface="Arial"/>
            </a:endParaRPr>
          </a:p>
          <a:p>
            <a:pPr marL="355600" marR="5080" indent="-342900">
              <a:lnSpc>
                <a:spcPts val="2050"/>
              </a:lnSpc>
              <a:spcBef>
                <a:spcPts val="490"/>
              </a:spcBef>
              <a:tabLst>
                <a:tab pos="354965" algn="l"/>
              </a:tabLst>
            </a:pPr>
            <a:r>
              <a:rPr sz="1300" spc="280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1900" b="1" i="1" spc="-10" dirty="0">
                <a:solidFill>
                  <a:srgbClr val="4E3A2F"/>
                </a:solidFill>
                <a:latin typeface="Arial"/>
                <a:cs typeface="Arial"/>
              </a:rPr>
              <a:t>Trees </a:t>
            </a:r>
            <a:r>
              <a:rPr sz="1900" b="1" i="1" spc="-5" dirty="0">
                <a:solidFill>
                  <a:srgbClr val="4E3A2F"/>
                </a:solidFill>
                <a:latin typeface="Arial"/>
                <a:cs typeface="Arial"/>
              </a:rPr>
              <a:t>are </a:t>
            </a:r>
            <a:r>
              <a:rPr sz="1900" b="1" i="1" dirty="0">
                <a:solidFill>
                  <a:srgbClr val="4E3A2F"/>
                </a:solidFill>
                <a:latin typeface="Arial"/>
                <a:cs typeface="Arial"/>
              </a:rPr>
              <a:t>easier </a:t>
            </a:r>
            <a:r>
              <a:rPr sz="1900" b="1" i="1" spc="-5" dirty="0">
                <a:solidFill>
                  <a:srgbClr val="4E3A2F"/>
                </a:solidFill>
                <a:latin typeface="Arial"/>
                <a:cs typeface="Arial"/>
              </a:rPr>
              <a:t>to </a:t>
            </a:r>
            <a:r>
              <a:rPr sz="1900" b="1" i="1" dirty="0">
                <a:solidFill>
                  <a:srgbClr val="4E3A2F"/>
                </a:solidFill>
                <a:latin typeface="Arial"/>
                <a:cs typeface="Arial"/>
              </a:rPr>
              <a:t>grow </a:t>
            </a:r>
            <a:r>
              <a:rPr sz="1900" b="1" i="1" spc="-5" dirty="0">
                <a:solidFill>
                  <a:srgbClr val="4E3A2F"/>
                </a:solidFill>
                <a:latin typeface="Arial"/>
                <a:cs typeface="Arial"/>
              </a:rPr>
              <a:t>and </a:t>
            </a:r>
            <a:r>
              <a:rPr sz="1900" b="1" i="1" dirty="0">
                <a:solidFill>
                  <a:srgbClr val="4E3A2F"/>
                </a:solidFill>
                <a:latin typeface="Arial"/>
                <a:cs typeface="Arial"/>
              </a:rPr>
              <a:t>maintain, disease-resistant </a:t>
            </a:r>
            <a:r>
              <a:rPr sz="1900" b="1" i="1" spc="-5" dirty="0">
                <a:solidFill>
                  <a:srgbClr val="4E3A2F"/>
                </a:solidFill>
                <a:latin typeface="Arial"/>
                <a:cs typeface="Arial"/>
              </a:rPr>
              <a:t>and produce  a higher</a:t>
            </a:r>
            <a:r>
              <a:rPr sz="1900" b="1" i="1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1900" b="1" i="1" spc="-5" dirty="0">
                <a:solidFill>
                  <a:srgbClr val="4E3A2F"/>
                </a:solidFill>
                <a:latin typeface="Arial"/>
                <a:cs typeface="Arial"/>
              </a:rPr>
              <a:t>yield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  <a:tabLst>
                <a:tab pos="354965" algn="l"/>
              </a:tabLst>
            </a:pPr>
            <a:r>
              <a:rPr sz="1300" spc="280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1900" b="1" i="1" spc="-5" dirty="0">
                <a:solidFill>
                  <a:srgbClr val="4E3A2F"/>
                </a:solidFill>
                <a:latin typeface="Arial"/>
                <a:cs typeface="Arial"/>
              </a:rPr>
              <a:t>More astringent in flavor and contains higher </a:t>
            </a:r>
            <a:r>
              <a:rPr sz="1900" b="1" i="1" dirty="0">
                <a:solidFill>
                  <a:srgbClr val="4E3A2F"/>
                </a:solidFill>
                <a:latin typeface="Arial"/>
                <a:cs typeface="Arial"/>
              </a:rPr>
              <a:t>amount of</a:t>
            </a:r>
            <a:r>
              <a:rPr sz="1900" b="1" i="1" spc="15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1900" b="1" i="1" spc="-5" dirty="0">
                <a:solidFill>
                  <a:srgbClr val="4E3A2F"/>
                </a:solidFill>
                <a:latin typeface="Arial"/>
                <a:cs typeface="Arial"/>
              </a:rPr>
              <a:t>caffeine.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81600" y="152400"/>
            <a:ext cx="3686555" cy="18470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5112" y="1046988"/>
            <a:ext cx="8628888" cy="18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7380" y="796798"/>
            <a:ext cx="8046720" cy="62865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446779" marR="5080" indent="-3434715">
              <a:lnSpc>
                <a:spcPct val="80000"/>
              </a:lnSpc>
              <a:spcBef>
                <a:spcPts val="620"/>
              </a:spcBef>
            </a:pPr>
            <a:r>
              <a:rPr sz="2200" i="0" spc="-15" dirty="0">
                <a:solidFill>
                  <a:srgbClr val="4E3A2F"/>
                </a:solidFill>
                <a:latin typeface="Arial"/>
                <a:cs typeface="Arial"/>
              </a:rPr>
              <a:t>TOP </a:t>
            </a:r>
            <a:r>
              <a:rPr sz="2200" i="0" spc="-5" dirty="0">
                <a:solidFill>
                  <a:srgbClr val="4E3A2F"/>
                </a:solidFill>
                <a:latin typeface="Arial"/>
                <a:cs typeface="Arial"/>
              </a:rPr>
              <a:t>10 BIGGEST COFFEE-PRODUCING COUNTRIES IN THE  WORLD: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1735277"/>
            <a:ext cx="8512810" cy="40953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2580" indent="-31051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23215" algn="l"/>
              </a:tabLst>
            </a:pPr>
            <a:r>
              <a:rPr sz="2200" b="1" spc="-5" dirty="0">
                <a:solidFill>
                  <a:srgbClr val="4E3A2F"/>
                </a:solidFill>
                <a:latin typeface="Arial"/>
                <a:cs typeface="Arial"/>
              </a:rPr>
              <a:t>Brazil</a:t>
            </a:r>
            <a:endParaRPr sz="2200" dirty="0">
              <a:latin typeface="Arial"/>
              <a:cs typeface="Arial"/>
            </a:endParaRPr>
          </a:p>
          <a:p>
            <a:pPr marL="322580" indent="-31051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23215" algn="l"/>
              </a:tabLst>
            </a:pPr>
            <a:r>
              <a:rPr sz="2200" b="1" spc="-5" dirty="0">
                <a:solidFill>
                  <a:srgbClr val="4E3A2F"/>
                </a:solidFill>
                <a:latin typeface="Arial"/>
                <a:cs typeface="Arial"/>
              </a:rPr>
              <a:t>Colombia</a:t>
            </a:r>
            <a:endParaRPr sz="2200" dirty="0">
              <a:latin typeface="Arial"/>
              <a:cs typeface="Arial"/>
            </a:endParaRPr>
          </a:p>
          <a:p>
            <a:pPr marL="322580" indent="-310515">
              <a:lnSpc>
                <a:spcPct val="100000"/>
              </a:lnSpc>
              <a:buAutoNum type="arabicPeriod"/>
              <a:tabLst>
                <a:tab pos="323215" algn="l"/>
              </a:tabLst>
            </a:pPr>
            <a:r>
              <a:rPr sz="2200" b="1" spc="-10" dirty="0">
                <a:solidFill>
                  <a:srgbClr val="4E3A2F"/>
                </a:solidFill>
                <a:latin typeface="Arial"/>
                <a:cs typeface="Arial"/>
              </a:rPr>
              <a:t>Vietnam</a:t>
            </a:r>
            <a:endParaRPr sz="2200" dirty="0">
              <a:latin typeface="Arial"/>
              <a:cs typeface="Arial"/>
            </a:endParaRPr>
          </a:p>
          <a:p>
            <a:pPr marL="322580" indent="-310515">
              <a:lnSpc>
                <a:spcPct val="100000"/>
              </a:lnSpc>
              <a:buAutoNum type="arabicPeriod"/>
              <a:tabLst>
                <a:tab pos="323215" algn="l"/>
                <a:tab pos="2345055" algn="l"/>
              </a:tabLst>
            </a:pPr>
            <a:r>
              <a:rPr sz="2200" b="1" spc="-5" dirty="0">
                <a:solidFill>
                  <a:srgbClr val="4E3A2F"/>
                </a:solidFill>
                <a:latin typeface="Arial"/>
                <a:cs typeface="Arial"/>
              </a:rPr>
              <a:t>Indonesia</a:t>
            </a:r>
            <a:endParaRPr sz="2200" dirty="0">
              <a:latin typeface="Arial"/>
              <a:cs typeface="Arial"/>
            </a:endParaRPr>
          </a:p>
          <a:p>
            <a:pPr marL="323215" indent="-311150">
              <a:lnSpc>
                <a:spcPct val="100000"/>
              </a:lnSpc>
              <a:buAutoNum type="arabicPeriod"/>
              <a:tabLst>
                <a:tab pos="323850" algn="l"/>
                <a:tab pos="1226820" algn="l"/>
              </a:tabLst>
            </a:pPr>
            <a:r>
              <a:rPr sz="2200" b="1" spc="-5" dirty="0">
                <a:solidFill>
                  <a:srgbClr val="4E3A2F"/>
                </a:solidFill>
                <a:latin typeface="Arial"/>
                <a:cs typeface="Arial"/>
              </a:rPr>
              <a:t>India</a:t>
            </a:r>
            <a:endParaRPr sz="2200" dirty="0">
              <a:latin typeface="Arial"/>
              <a:cs typeface="Arial"/>
            </a:endParaRPr>
          </a:p>
          <a:p>
            <a:pPr marL="322580" indent="-310515">
              <a:lnSpc>
                <a:spcPct val="100000"/>
              </a:lnSpc>
              <a:buAutoNum type="arabicPeriod"/>
              <a:tabLst>
                <a:tab pos="323215" algn="l"/>
              </a:tabLst>
            </a:pPr>
            <a:r>
              <a:rPr sz="2200" b="1" spc="-5" dirty="0">
                <a:solidFill>
                  <a:srgbClr val="4E3A2F"/>
                </a:solidFill>
                <a:latin typeface="Arial"/>
                <a:cs typeface="Arial"/>
              </a:rPr>
              <a:t>Ethiopia</a:t>
            </a:r>
            <a:endParaRPr sz="2200" dirty="0">
              <a:latin typeface="Arial"/>
              <a:cs typeface="Arial"/>
            </a:endParaRPr>
          </a:p>
          <a:p>
            <a:pPr marL="322580" indent="-310515">
              <a:lnSpc>
                <a:spcPct val="100000"/>
              </a:lnSpc>
              <a:buAutoNum type="arabicPeriod"/>
              <a:tabLst>
                <a:tab pos="323215" algn="l"/>
              </a:tabLst>
            </a:pPr>
            <a:r>
              <a:rPr sz="2200" b="1" spc="-5" dirty="0">
                <a:solidFill>
                  <a:srgbClr val="4E3A2F"/>
                </a:solidFill>
                <a:latin typeface="Arial"/>
                <a:cs typeface="Arial"/>
              </a:rPr>
              <a:t>Mexico</a:t>
            </a:r>
            <a:endParaRPr sz="2200" dirty="0">
              <a:latin typeface="Arial"/>
              <a:cs typeface="Arial"/>
            </a:endParaRPr>
          </a:p>
          <a:p>
            <a:pPr marL="322580" indent="-310515">
              <a:lnSpc>
                <a:spcPct val="100000"/>
              </a:lnSpc>
              <a:buAutoNum type="arabicPeriod"/>
              <a:tabLst>
                <a:tab pos="323215" algn="l"/>
              </a:tabLst>
            </a:pPr>
            <a:r>
              <a:rPr sz="2200" b="1" spc="-5" dirty="0">
                <a:solidFill>
                  <a:srgbClr val="4E3A2F"/>
                </a:solidFill>
                <a:latin typeface="Arial"/>
                <a:cs typeface="Arial"/>
              </a:rPr>
              <a:t>Guatemala</a:t>
            </a:r>
            <a:endParaRPr sz="2200" dirty="0">
              <a:latin typeface="Arial"/>
              <a:cs typeface="Arial"/>
            </a:endParaRPr>
          </a:p>
          <a:p>
            <a:pPr marL="322580" indent="-310515">
              <a:lnSpc>
                <a:spcPct val="100000"/>
              </a:lnSpc>
              <a:buAutoNum type="arabicPeriod"/>
              <a:tabLst>
                <a:tab pos="323215" algn="l"/>
              </a:tabLst>
            </a:pPr>
            <a:r>
              <a:rPr sz="2200" b="1" spc="-5" dirty="0">
                <a:solidFill>
                  <a:srgbClr val="4E3A2F"/>
                </a:solidFill>
                <a:latin typeface="Arial"/>
                <a:cs typeface="Arial"/>
              </a:rPr>
              <a:t>Honduras</a:t>
            </a:r>
            <a:endParaRPr sz="2200" dirty="0">
              <a:latin typeface="Arial"/>
              <a:cs typeface="Arial"/>
            </a:endParaRPr>
          </a:p>
          <a:p>
            <a:pPr marL="478155" indent="-46609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78790" algn="l"/>
              </a:tabLst>
            </a:pPr>
            <a:r>
              <a:rPr sz="2200" b="1" spc="-5" dirty="0">
                <a:solidFill>
                  <a:srgbClr val="4E3A2F"/>
                </a:solidFill>
                <a:latin typeface="Arial"/>
                <a:cs typeface="Arial"/>
              </a:rPr>
              <a:t>Uganda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200" spc="-5" dirty="0">
                <a:solidFill>
                  <a:srgbClr val="4E3A2F"/>
                </a:solidFill>
                <a:latin typeface="Arial"/>
                <a:cs typeface="Arial"/>
              </a:rPr>
              <a:t>Source: International </a:t>
            </a:r>
            <a:r>
              <a:rPr sz="2200" spc="-10" dirty="0">
                <a:solidFill>
                  <a:srgbClr val="4E3A2F"/>
                </a:solidFill>
                <a:latin typeface="Arial"/>
                <a:cs typeface="Arial"/>
              </a:rPr>
              <a:t>Coffee</a:t>
            </a:r>
            <a:r>
              <a:rPr sz="2200" spc="-9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Arial"/>
                <a:cs typeface="Arial"/>
              </a:rPr>
              <a:t>Association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48200" y="1600200"/>
            <a:ext cx="4011167" cy="312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89</TotalTime>
  <Words>2345</Words>
  <Application>Microsoft Office PowerPoint</Application>
  <PresentationFormat>On-screen Show (4:3)</PresentationFormat>
  <Paragraphs>213</Paragraphs>
  <Slides>56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7" baseType="lpstr">
      <vt:lpstr>Arial</vt:lpstr>
      <vt:lpstr>Calibri</vt:lpstr>
      <vt:lpstr>Carlito</vt:lpstr>
      <vt:lpstr>Franklin Gothic Book</vt:lpstr>
      <vt:lpstr>Georgia</vt:lpstr>
      <vt:lpstr>Perpetua</vt:lpstr>
      <vt:lpstr>Segoe Print</vt:lpstr>
      <vt:lpstr>Trebuchet MS</vt:lpstr>
      <vt:lpstr>Wingdings</vt:lpstr>
      <vt:lpstr>Wingdings 2</vt:lpstr>
      <vt:lpstr>Equity</vt:lpstr>
      <vt:lpstr>COFFEE B.K.Singh,Dairy Technology</vt:lpstr>
      <vt:lpstr>Coffee is the common man’s gold, and like  gold,  It bring to every man the feeling of luxury  and nobility.  </vt:lpstr>
      <vt:lpstr>HISTORY</vt:lpstr>
      <vt:lpstr>HISTORY CONTINUED:</vt:lpstr>
      <vt:lpstr>PowerPoint Presentation</vt:lpstr>
      <vt:lpstr>COFFEE</vt:lpstr>
      <vt:lpstr>ARABICA VS. ROBUSTA:</vt:lpstr>
      <vt:lpstr>PowerPoint Presentation</vt:lpstr>
      <vt:lpstr>TOP 10 BIGGEST COFFEE-PRODUCING COUNTRIES IN THE  WORLD:</vt:lpstr>
      <vt:lpstr>PowerPoint Presentation</vt:lpstr>
      <vt:lpstr>COFFEE PRODUCTION</vt:lpstr>
      <vt:lpstr>1.PLANTING</vt:lpstr>
      <vt:lpstr>2.HARVESTING</vt:lpstr>
      <vt:lpstr>HARVESTING</vt:lpstr>
      <vt:lpstr>HARVESTING THE CHERRIES AND PROCESSING  THE BEANS</vt:lpstr>
      <vt:lpstr>COFFEE CHERRY</vt:lpstr>
      <vt:lpstr>3.PROCESSING</vt:lpstr>
      <vt:lpstr>PROCESSING</vt:lpstr>
      <vt:lpstr>4.MILLING</vt:lpstr>
      <vt:lpstr>5. ROASTING</vt:lpstr>
      <vt:lpstr>ROASTING</vt:lpstr>
      <vt:lpstr>PowerPoint Presentation</vt:lpstr>
      <vt:lpstr>SAMPLES OF COFFEE ROASTS</vt:lpstr>
      <vt:lpstr>6. GRINDING</vt:lpstr>
      <vt:lpstr>GRINDING COFFEE</vt:lpstr>
      <vt:lpstr>TYPES OF COFFEE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COFFEE CUPS</vt:lpstr>
      <vt:lpstr>Proper Storage of Coffee:</vt:lpstr>
      <vt:lpstr>MAKING COFFEE BEVERAGE</vt:lpstr>
      <vt:lpstr>COFFEE BEVERAGES:</vt:lpstr>
      <vt:lpstr>PARTS OF AN ESPRESSO  SHOT</vt:lpstr>
      <vt:lpstr>CUPPING AND EVALUATING COFFEE</vt:lpstr>
      <vt:lpstr>COLD COFFEE BEVERAGES:</vt:lpstr>
      <vt:lpstr>HOT COFFEE BEVERAGES:</vt:lpstr>
      <vt:lpstr>PowerPoint Presentation</vt:lpstr>
      <vt:lpstr>DRIP BREW</vt:lpstr>
      <vt:lpstr>PowerPoint Presentation</vt:lpstr>
      <vt:lpstr>DECAFFEINATION</vt:lpstr>
      <vt:lpstr>VACUUM-PACKED COFFEE</vt:lpstr>
      <vt:lpstr>JAMAICA BLUE MOUNTAIN</vt:lpstr>
      <vt:lpstr>KOPI LUWAK/KAPENG ALAMID/PALM CIVET COFFEE</vt:lpstr>
      <vt:lpstr>PowerPoint Presentation</vt:lpstr>
      <vt:lpstr>INSTANT COFFEES</vt:lpstr>
      <vt:lpstr>DEFINITION OF TERMS:</vt:lpstr>
      <vt:lpstr>A lot can happen over a cup of  coffee.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COFFEE</dc:title>
  <cp:lastModifiedBy>DR.VK SINGH</cp:lastModifiedBy>
  <cp:revision>41</cp:revision>
  <dcterms:created xsi:type="dcterms:W3CDTF">2020-04-05T05:10:39Z</dcterms:created>
  <dcterms:modified xsi:type="dcterms:W3CDTF">2020-04-17T16:37:36Z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2017-09-01T00:00:00Z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2020-04-05T00:00:00Z</vt:filetime>
  </property>
</Properties>
</file>