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58" r:id="rId3"/>
    <p:sldId id="256" r:id="rId4"/>
    <p:sldId id="257" r:id="rId5"/>
    <p:sldId id="258" r:id="rId6"/>
    <p:sldId id="279" r:id="rId7"/>
    <p:sldId id="259" r:id="rId8"/>
    <p:sldId id="260" r:id="rId9"/>
    <p:sldId id="261" r:id="rId10"/>
    <p:sldId id="262" r:id="rId11"/>
    <p:sldId id="263" r:id="rId12"/>
    <p:sldId id="264" r:id="rId13"/>
    <p:sldId id="280" r:id="rId14"/>
    <p:sldId id="265" r:id="rId15"/>
    <p:sldId id="281" r:id="rId16"/>
    <p:sldId id="266" r:id="rId17"/>
    <p:sldId id="267" r:id="rId18"/>
    <p:sldId id="268" r:id="rId19"/>
    <p:sldId id="269" r:id="rId20"/>
    <p:sldId id="270" r:id="rId21"/>
    <p:sldId id="271" r:id="rId22"/>
    <p:sldId id="272" r:id="rId23"/>
    <p:sldId id="273" r:id="rId24"/>
    <p:sldId id="274" r:id="rId25"/>
    <p:sldId id="366" r:id="rId26"/>
    <p:sldId id="275" r:id="rId27"/>
    <p:sldId id="276" r:id="rId28"/>
    <p:sldId id="277" r:id="rId29"/>
    <p:sldId id="364" r:id="rId30"/>
    <p:sldId id="282" r:id="rId31"/>
    <p:sldId id="285" r:id="rId32"/>
    <p:sldId id="286" r:id="rId33"/>
    <p:sldId id="287" r:id="rId34"/>
    <p:sldId id="288" r:id="rId35"/>
    <p:sldId id="365" r:id="rId36"/>
    <p:sldId id="289" r:id="rId37"/>
    <p:sldId id="290" r:id="rId38"/>
    <p:sldId id="284" r:id="rId39"/>
    <p:sldId id="363" r:id="rId40"/>
    <p:sldId id="362" r:id="rId41"/>
    <p:sldId id="283" r:id="rId42"/>
    <p:sldId id="291" r:id="rId43"/>
    <p:sldId id="292" r:id="rId44"/>
    <p:sldId id="4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5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ctrTitle"/>
          </p:nvPr>
        </p:nvSpPr>
        <p:spPr>
          <a:xfrm>
            <a:off x="367665" y="117475"/>
            <a:ext cx="8589645" cy="2590800"/>
          </a:xfrm>
        </p:spPr>
        <p:txBody>
          <a:bodyPr/>
          <a:p>
            <a:pPr algn="ctr"/>
            <a:r>
              <a:rPr lang="en-US" altLang="en-GB" sz="4800" b="1">
                <a:effectLst>
                  <a:outerShdw blurRad="38100" dist="38100" dir="2700000" algn="tl">
                    <a:srgbClr val="000000">
                      <a:alpha val="43137"/>
                    </a:srgbClr>
                  </a:outerShdw>
                </a:effectLst>
              </a:rPr>
              <a:t>AFFECTIONS OF TEETH AND THEIR  TREATMENT</a:t>
            </a:r>
            <a:endParaRPr lang="en-US" altLang="en-GB" sz="4800" b="1">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67665" y="2569210"/>
            <a:ext cx="8589010" cy="4067810"/>
          </a:xfrm>
        </p:spPr>
        <p:txBody>
          <a:bodyPr>
            <a:normAutofit lnSpcReduction="10000"/>
          </a:bodyPr>
          <a:p>
            <a:pPr algn="ctr"/>
            <a:r>
              <a:rPr lang="en-US" altLang="en-GB" sz="4000" b="1">
                <a:solidFill>
                  <a:schemeClr val="tx1">
                    <a:lumMod val="85000"/>
                    <a:lumOff val="15000"/>
                  </a:schemeClr>
                </a:solidFill>
              </a:rPr>
              <a:t>Regional Veterinary Surgery</a:t>
            </a:r>
            <a:endParaRPr lang="en-US" altLang="en-GB" sz="4000" b="1">
              <a:solidFill>
                <a:schemeClr val="tx1">
                  <a:lumMod val="85000"/>
                  <a:lumOff val="15000"/>
                </a:schemeClr>
              </a:solidFill>
            </a:endParaRPr>
          </a:p>
          <a:p>
            <a:pPr algn="ctr"/>
            <a:r>
              <a:rPr lang="en-US" altLang="en-GB" sz="4000" b="1">
                <a:solidFill>
                  <a:schemeClr val="tx1">
                    <a:lumMod val="85000"/>
                    <a:lumOff val="15000"/>
                  </a:schemeClr>
                </a:solidFill>
              </a:rPr>
              <a:t>VSR-421(2+1)</a:t>
            </a:r>
            <a:endParaRPr lang="en-US" altLang="en-GB" sz="4000" b="1">
              <a:solidFill>
                <a:schemeClr val="tx1">
                  <a:lumMod val="85000"/>
                  <a:lumOff val="15000"/>
                </a:schemeClr>
              </a:solidFill>
            </a:endParaRPr>
          </a:p>
          <a:p>
            <a:pPr algn="ctr"/>
            <a:r>
              <a:rPr lang="en-US" altLang="en-GB" sz="2800" b="1">
                <a:solidFill>
                  <a:schemeClr val="tx1">
                    <a:lumMod val="85000"/>
                    <a:lumOff val="15000"/>
                  </a:schemeClr>
                </a:solidFill>
              </a:rPr>
              <a:t>             </a:t>
            </a:r>
            <a:endParaRPr lang="en-US" altLang="en-GB" sz="2800" b="1">
              <a:solidFill>
                <a:srgbClr val="FF0000"/>
              </a:solidFill>
            </a:endParaRPr>
          </a:p>
          <a:p>
            <a:pPr algn="ctr"/>
            <a:r>
              <a:rPr lang="en-US" altLang="en-GB" sz="2800" b="1">
                <a:solidFill>
                  <a:srgbClr val="FF0000"/>
                </a:solidFill>
              </a:rPr>
              <a:t>                                                    Dr. Archana kumari </a:t>
            </a:r>
            <a:endParaRPr lang="en-US" altLang="en-GB" sz="2800" b="1">
              <a:solidFill>
                <a:srgbClr val="FF0000"/>
              </a:solidFill>
            </a:endParaRPr>
          </a:p>
          <a:p>
            <a:pPr algn="ctr">
              <a:lnSpc>
                <a:spcPct val="80000"/>
              </a:lnSpc>
            </a:pPr>
            <a:r>
              <a:rPr lang="en-US" altLang="en-GB" sz="2800" b="1">
                <a:solidFill>
                  <a:schemeClr val="tx1"/>
                </a:solidFill>
              </a:rPr>
              <a:t>                                                  </a:t>
            </a:r>
            <a:r>
              <a:rPr lang="en-US" altLang="en-GB" sz="2400" b="1">
                <a:solidFill>
                  <a:schemeClr val="tx1"/>
                </a:solidFill>
              </a:rPr>
              <a:t> </a:t>
            </a:r>
            <a:r>
              <a:rPr lang="en-US" altLang="en-GB" sz="2400" b="1">
                <a:solidFill>
                  <a:srgbClr val="FF0000"/>
                </a:solidFill>
              </a:rPr>
              <a:t> Asstt.Prof.</a:t>
            </a:r>
            <a:endParaRPr lang="en-US" altLang="en-GB" sz="2400" b="1">
              <a:solidFill>
                <a:srgbClr val="FF0000"/>
              </a:solidFill>
            </a:endParaRPr>
          </a:p>
          <a:p>
            <a:pPr algn="ctr">
              <a:lnSpc>
                <a:spcPct val="80000"/>
              </a:lnSpc>
            </a:pPr>
            <a:r>
              <a:rPr lang="en-US" altLang="en-GB" sz="2400" b="1">
                <a:solidFill>
                  <a:srgbClr val="FF0000"/>
                </a:solidFill>
              </a:rPr>
              <a:t>                                                          Deptt. of Veterinary Surgery </a:t>
            </a:r>
            <a:endParaRPr lang="en-US" altLang="en-GB" sz="2400" b="1">
              <a:solidFill>
                <a:srgbClr val="FF0000"/>
              </a:solidFill>
            </a:endParaRPr>
          </a:p>
          <a:p>
            <a:pPr algn="ctr">
              <a:lnSpc>
                <a:spcPct val="80000"/>
              </a:lnSpc>
            </a:pPr>
            <a:r>
              <a:rPr lang="en-US" altLang="en-GB" sz="2400" b="1">
                <a:solidFill>
                  <a:srgbClr val="FF0000"/>
                </a:solidFill>
              </a:rPr>
              <a:t>                                                             And Radiology</a:t>
            </a:r>
            <a:endParaRPr lang="en-US" altLang="en-GB" sz="2400" b="1">
              <a:solidFill>
                <a:srgbClr val="FF0000"/>
              </a:solidFill>
            </a:endParaRPr>
          </a:p>
          <a:p>
            <a:pPr algn="ctr">
              <a:lnSpc>
                <a:spcPct val="80000"/>
              </a:lnSpc>
            </a:pPr>
            <a:r>
              <a:rPr lang="en-US" altLang="en-GB" sz="2400" b="1">
                <a:solidFill>
                  <a:srgbClr val="FF0000"/>
                </a:solidFill>
              </a:rPr>
              <a:t>  </a:t>
            </a:r>
            <a:endParaRPr lang="en-US" altLang="en-GB" sz="2400" b="1">
              <a:solidFill>
                <a:srgbClr val="FF0000"/>
              </a:solidFill>
            </a:endParaRPr>
          </a:p>
          <a:p>
            <a:pPr algn="ctr">
              <a:lnSpc>
                <a:spcPct val="80000"/>
              </a:lnSpc>
            </a:pPr>
            <a:endParaRPr lang="en-US" altLang="en-GB" sz="4000" b="1">
              <a:solidFill>
                <a:schemeClr val="tx1"/>
              </a:solidFill>
            </a:endParaRPr>
          </a:p>
          <a:p>
            <a:pPr algn="ctr"/>
            <a:endParaRPr lang="en-US" altLang="en-GB" sz="4000" b="1">
              <a:solidFill>
                <a:schemeClr val="tx1"/>
              </a:solidFill>
            </a:endParaRPr>
          </a:p>
          <a:p>
            <a:pPr algn="ctr"/>
            <a:endParaRPr lang="en-US" altLang="en-GB" sz="4000" b="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MY" sz="200" dirty="0"/>
              <a:t>.</a:t>
            </a:r>
            <a:endParaRPr lang="en-MY" sz="200" dirty="0"/>
          </a:p>
        </p:txBody>
      </p:sp>
      <p:sp>
        <p:nvSpPr>
          <p:cNvPr id="3" name="Content Placeholder 2"/>
          <p:cNvSpPr>
            <a:spLocks noGrp="1"/>
          </p:cNvSpPr>
          <p:nvPr>
            <p:ph idx="1"/>
          </p:nvPr>
        </p:nvSpPr>
        <p:spPr>
          <a:xfrm>
            <a:off x="457200" y="533400"/>
            <a:ext cx="8229600" cy="5592763"/>
          </a:xfrm>
        </p:spPr>
        <p:txBody>
          <a:bodyPr>
            <a:normAutofit/>
          </a:bodyPr>
          <a:lstStyle/>
          <a:p>
            <a:pPr algn="just">
              <a:buFont typeface="Wingdings" panose="05000000000000000000" pitchFamily="2" charset="2"/>
              <a:buChar char="Ø"/>
            </a:pPr>
            <a:r>
              <a:rPr lang="en-US" sz="2800" b="1" dirty="0">
                <a:solidFill>
                  <a:srgbClr val="FF0000"/>
                </a:solidFill>
              </a:rPr>
              <a:t>Dental interlock             </a:t>
            </a:r>
            <a:r>
              <a:rPr lang="en-US" sz="2800" dirty="0"/>
              <a:t>occurs when deciduous teeth erupt during an accelerated growth phase of one jaw that places the upper deciduous canine teeth rostral to the lower deciduous canine teeth, preventing forward growth. It has been seen that genetically normal dogs can occasionally develop abnormal bites due to the interlock of primary teeth. </a:t>
            </a:r>
            <a:endParaRPr lang="en-MY" sz="2800" dirty="0"/>
          </a:p>
          <a:p>
            <a:endParaRPr lang="en-MY" dirty="0"/>
          </a:p>
        </p:txBody>
      </p:sp>
      <p:sp>
        <p:nvSpPr>
          <p:cNvPr id="4" name="Arrow: Right 3"/>
          <p:cNvSpPr/>
          <p:nvPr/>
        </p:nvSpPr>
        <p:spPr>
          <a:xfrm>
            <a:off x="3352800" y="838200"/>
            <a:ext cx="914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MY" dirty="0"/>
              <a:t>Some other affections</a:t>
            </a:r>
            <a:endParaRPr lang="en-MY" dirty="0"/>
          </a:p>
        </p:txBody>
      </p:sp>
      <p:sp>
        <p:nvSpPr>
          <p:cNvPr id="3" name="Content Placeholder 2"/>
          <p:cNvSpPr>
            <a:spLocks noGrp="1"/>
          </p:cNvSpPr>
          <p:nvPr>
            <p:ph idx="1"/>
          </p:nvPr>
        </p:nvSpPr>
        <p:spPr>
          <a:xfrm>
            <a:off x="457200" y="914400"/>
            <a:ext cx="8229600" cy="5211763"/>
          </a:xfrm>
        </p:spPr>
        <p:txBody>
          <a:bodyPr>
            <a:normAutofit/>
          </a:bodyPr>
          <a:lstStyle/>
          <a:p>
            <a:pPr algn="just"/>
            <a:r>
              <a:rPr lang="en-US" sz="2800" b="1" dirty="0"/>
              <a:t>Shear mouth	</a:t>
            </a:r>
            <a:endParaRPr lang="en-US" sz="2800" b="1" dirty="0" smtClean="0"/>
          </a:p>
          <a:p>
            <a:pPr algn="just">
              <a:buNone/>
            </a:pPr>
            <a:r>
              <a:rPr lang="en-US" sz="2800" b="1" dirty="0" smtClean="0"/>
              <a:t>     </a:t>
            </a:r>
            <a:r>
              <a:rPr lang="en-US" sz="2800" dirty="0" smtClean="0">
                <a:solidFill>
                  <a:srgbClr val="FF0000"/>
                </a:solidFill>
              </a:rPr>
              <a:t>in this condition outer border of the upper table of cheek teeth and inner border of the lower once become so prominent that they overlap like the blade of shear</a:t>
            </a:r>
            <a:r>
              <a:rPr lang="en-US" sz="2800" b="1" dirty="0" smtClean="0"/>
              <a:t>.</a:t>
            </a:r>
            <a:endParaRPr lang="en-MY" sz="2800" dirty="0"/>
          </a:p>
          <a:p>
            <a:pPr algn="just"/>
            <a:r>
              <a:rPr lang="en-US" sz="2800" dirty="0"/>
              <a:t>	</a:t>
            </a:r>
            <a:r>
              <a:rPr lang="en-US" sz="2800" b="1" dirty="0"/>
              <a:t>Treatment </a:t>
            </a:r>
            <a:r>
              <a:rPr lang="en-US" sz="2800" dirty="0"/>
              <a:t>of this condition is directed to periodical rasping of the sharp edges of teeth.</a:t>
            </a:r>
            <a:endParaRPr lang="en-MY" sz="2800" dirty="0"/>
          </a:p>
          <a:p>
            <a:endParaRPr lang="en-MY"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200" dirty="0"/>
              <a:t>.</a:t>
            </a:r>
            <a:endParaRPr lang="en-MY" sz="200" dirty="0"/>
          </a:p>
        </p:txBody>
      </p:sp>
      <p:pic>
        <p:nvPicPr>
          <p:cNvPr id="3074" name="Picture 2" descr="http://www.equinedentalservices.org/a/img/case-studies/shear-mouth.jpg"/>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790700" y="1752600"/>
            <a:ext cx="5181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0" y="431007"/>
            <a:ext cx="3886200" cy="83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600" dirty="0">
                <a:solidFill>
                  <a:schemeClr val="bg1"/>
                </a:solidFill>
              </a:rPr>
              <a:t>Shear mouth</a:t>
            </a:r>
            <a:endParaRPr lang="en-MY" sz="3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MY" dirty="0"/>
              <a:t>Sharp mouth</a:t>
            </a:r>
            <a:endParaRPr lang="en-MY" dirty="0"/>
          </a:p>
        </p:txBody>
      </p:sp>
      <p:sp>
        <p:nvSpPr>
          <p:cNvPr id="3" name="Content Placeholder 2"/>
          <p:cNvSpPr>
            <a:spLocks noGrp="1"/>
          </p:cNvSpPr>
          <p:nvPr>
            <p:ph idx="1"/>
          </p:nvPr>
        </p:nvSpPr>
        <p:spPr>
          <a:xfrm>
            <a:off x="457200" y="990600"/>
            <a:ext cx="8229600" cy="5592762"/>
          </a:xfrm>
        </p:spPr>
        <p:txBody>
          <a:bodyPr>
            <a:normAutofit lnSpcReduction="10000"/>
          </a:bodyPr>
          <a:lstStyle/>
          <a:p>
            <a:pPr algn="just"/>
            <a:r>
              <a:rPr lang="en-US" sz="2400" b="1" dirty="0">
                <a:solidFill>
                  <a:srgbClr val="0070C0"/>
                </a:solidFill>
              </a:rPr>
              <a:t>In sharp teeth condition, the upper jaw is broader than the lower jaw and there are razor sharp rows of enamel points especially on the outside of the upper molar rows and the inside of the lower. The pain can cause a number of symptoms and the high point and rows can physically prevent the jaw from moving side ways to chew properly. The sharp borders of teeth cause injury to the check and tongue. </a:t>
            </a:r>
            <a:endParaRPr lang="en-MY" sz="2400" b="1" dirty="0">
              <a:solidFill>
                <a:srgbClr val="0070C0"/>
              </a:solidFill>
            </a:endParaRPr>
          </a:p>
          <a:p>
            <a:pPr algn="just"/>
            <a:r>
              <a:rPr lang="en-US" sz="2600" b="1" dirty="0"/>
              <a:t>                                       Clinical signs</a:t>
            </a:r>
            <a:endParaRPr lang="en-MY" sz="2600" dirty="0"/>
          </a:p>
          <a:p>
            <a:pPr lvl="0" algn="just"/>
            <a:r>
              <a:rPr lang="en-US" sz="2600" dirty="0"/>
              <a:t>Due to injury of cheek and tongue by the sharp borders, there is pain.</a:t>
            </a:r>
            <a:endParaRPr lang="en-MY" sz="2600" dirty="0"/>
          </a:p>
          <a:p>
            <a:pPr lvl="0" algn="just"/>
            <a:r>
              <a:rPr lang="en-US" sz="2600" dirty="0"/>
              <a:t>Due to restriction in movement of jaws, food is not properly grinded. </a:t>
            </a:r>
            <a:endParaRPr lang="en-MY" sz="2600" dirty="0"/>
          </a:p>
          <a:p>
            <a:pPr algn="just"/>
            <a:r>
              <a:rPr lang="en-US" sz="2600" dirty="0"/>
              <a:t>Inclination of head to one side and foamy saliva at the borders of mouth are seen during </a:t>
            </a:r>
            <a:r>
              <a:rPr lang="en-US" sz="2600" dirty="0" smtClean="0"/>
              <a:t>chewing</a:t>
            </a:r>
            <a:endParaRPr lang="en-MY"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MY" dirty="0"/>
              <a:t>Sharp mouth</a:t>
            </a:r>
            <a:endParaRPr lang="en-MY" dirty="0"/>
          </a:p>
        </p:txBody>
      </p:sp>
      <p:pic>
        <p:nvPicPr>
          <p:cNvPr id="4098" name="Picture 2" descr="Image result for sharp mouth"/>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763688" y="980728"/>
            <a:ext cx="5410200" cy="5181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200" dirty="0"/>
              <a:t>.</a:t>
            </a:r>
            <a:endParaRPr lang="en-MY" sz="200" dirty="0"/>
          </a:p>
        </p:txBody>
      </p:sp>
      <p:sp>
        <p:nvSpPr>
          <p:cNvPr id="3" name="Content Placeholder 2"/>
          <p:cNvSpPr>
            <a:spLocks noGrp="1"/>
          </p:cNvSpPr>
          <p:nvPr>
            <p:ph idx="1"/>
          </p:nvPr>
        </p:nvSpPr>
        <p:spPr>
          <a:xfrm>
            <a:off x="457200" y="274638"/>
            <a:ext cx="8229600" cy="5851525"/>
          </a:xfrm>
        </p:spPr>
        <p:txBody>
          <a:bodyPr>
            <a:normAutofit/>
          </a:bodyPr>
          <a:lstStyle/>
          <a:p>
            <a:pPr lvl="0" algn="just"/>
            <a:r>
              <a:rPr lang="en-US" sz="2400" dirty="0"/>
              <a:t>Quidding i.e. partially chewed food materials mixed with saliva may drop out from the mouth. </a:t>
            </a:r>
            <a:endParaRPr lang="en-MY" sz="2400" dirty="0"/>
          </a:p>
          <a:p>
            <a:pPr lvl="0" algn="just"/>
            <a:r>
              <a:rPr lang="en-US" sz="2400" dirty="0"/>
              <a:t>Development of wound on the tongue and cheek due to injury caused by sharp borders of teeth. </a:t>
            </a:r>
            <a:endParaRPr lang="en-MY" sz="2400" dirty="0"/>
          </a:p>
          <a:p>
            <a:pPr lvl="0" algn="just"/>
            <a:r>
              <a:rPr lang="en-US" sz="2400" dirty="0"/>
              <a:t>Finally, the animal starts to loose body weight due to improper feeding.</a:t>
            </a:r>
            <a:endParaRPr lang="en-MY" sz="2400" dirty="0"/>
          </a:p>
          <a:p>
            <a:pPr marL="0" indent="0" algn="just">
              <a:buNone/>
            </a:pPr>
            <a:r>
              <a:rPr lang="en-US" sz="2400" b="1" dirty="0">
                <a:solidFill>
                  <a:srgbClr val="FF0000"/>
                </a:solidFill>
              </a:rPr>
              <a:t>               Treatment</a:t>
            </a:r>
            <a:r>
              <a:rPr lang="en-US" sz="2400" dirty="0">
                <a:solidFill>
                  <a:srgbClr val="FF0000"/>
                </a:solidFill>
              </a:rPr>
              <a:t>       </a:t>
            </a:r>
            <a:r>
              <a:rPr lang="en-US" sz="2400" dirty="0"/>
              <a:t>After opening the mouth with mouth speculum, the sharp border of the teeth should be rasped and polished  </a:t>
            </a:r>
            <a:endParaRPr lang="en-MY" sz="2400" dirty="0"/>
          </a:p>
        </p:txBody>
      </p:sp>
      <p:sp>
        <p:nvSpPr>
          <p:cNvPr id="4" name="Arrow: Right 3"/>
          <p:cNvSpPr/>
          <p:nvPr/>
        </p:nvSpPr>
        <p:spPr>
          <a:xfrm>
            <a:off x="2971800" y="2971800"/>
            <a:ext cx="685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b="1" dirty="0"/>
            </a:br>
            <a:r>
              <a:rPr lang="en-US" b="1" dirty="0"/>
              <a:t>Waveform mouth</a:t>
            </a:r>
            <a:br>
              <a:rPr lang="en-MY" dirty="0"/>
            </a:br>
            <a:endParaRPr lang="en-MY"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algn="just"/>
            <a:r>
              <a:rPr lang="en-US" sz="2600" dirty="0"/>
              <a:t>In this condition, the whole </a:t>
            </a:r>
            <a:r>
              <a:rPr lang="en-US" sz="2600" dirty="0">
                <a:solidFill>
                  <a:srgbClr val="FF0000"/>
                </a:solidFill>
              </a:rPr>
              <a:t>molar row becomes uneven, certain teeth being very short and their opposing teeth jaw are too long. </a:t>
            </a:r>
            <a:r>
              <a:rPr lang="en-US" sz="2600" dirty="0"/>
              <a:t>It often develops secondary to other conditions such as caps, missing teeth, big </a:t>
            </a:r>
            <a:r>
              <a:rPr lang="en-US" sz="2600" dirty="0" smtClean="0"/>
              <a:t>hooks  </a:t>
            </a:r>
            <a:r>
              <a:rPr lang="en-US" sz="2600" dirty="0"/>
              <a:t>and old age where some of the teeth are running out of enamel. Generally, the fourth cheek teeth are affected. The result can be problems with the normal movement of the jaw and thereby chewing the food properly. </a:t>
            </a:r>
            <a:endParaRPr lang="en-MY" sz="2600" dirty="0"/>
          </a:p>
          <a:p>
            <a:pPr marL="0" indent="0" algn="just">
              <a:buNone/>
            </a:pPr>
            <a:r>
              <a:rPr lang="en-US" sz="2600" b="1" dirty="0">
                <a:solidFill>
                  <a:srgbClr val="FF0000"/>
                </a:solidFill>
              </a:rPr>
              <a:t>                                 </a:t>
            </a:r>
            <a:r>
              <a:rPr lang="en-US" sz="2600" b="1" dirty="0" smtClean="0">
                <a:solidFill>
                  <a:srgbClr val="FF0000"/>
                </a:solidFill>
              </a:rPr>
              <a:t>     </a:t>
            </a:r>
            <a:r>
              <a:rPr lang="en-US" sz="3600" b="1" dirty="0" smtClean="0">
                <a:solidFill>
                  <a:srgbClr val="FF0000"/>
                </a:solidFill>
              </a:rPr>
              <a:t> </a:t>
            </a:r>
            <a:r>
              <a:rPr lang="en-US" sz="3600" b="1" dirty="0">
                <a:solidFill>
                  <a:srgbClr val="FF0000"/>
                </a:solidFill>
              </a:rPr>
              <a:t>Treatment</a:t>
            </a:r>
            <a:endParaRPr lang="en-MY" sz="2600" dirty="0">
              <a:solidFill>
                <a:srgbClr val="FF0000"/>
              </a:solidFill>
            </a:endParaRPr>
          </a:p>
          <a:p>
            <a:pPr lvl="0" algn="just"/>
            <a:r>
              <a:rPr lang="en-US" sz="2600" dirty="0"/>
              <a:t>Remove the sharp points and edges of the long tooth and extraction of the affected tooth. </a:t>
            </a:r>
            <a:endParaRPr lang="en-MY" sz="2600" dirty="0"/>
          </a:p>
          <a:p>
            <a:pPr lvl="0" algn="just"/>
            <a:r>
              <a:rPr lang="en-US" sz="2600" dirty="0"/>
              <a:t>A soft diet may be given to overcome the difficulty in chewing. </a:t>
            </a:r>
            <a:endParaRPr lang="en-MY" sz="2600" dirty="0"/>
          </a:p>
          <a:p>
            <a:endParaRPr lang="en-MY"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300" dirty="0"/>
              <a:t>.</a:t>
            </a:r>
            <a:endParaRPr lang="en-MY" sz="300" dirty="0"/>
          </a:p>
        </p:txBody>
      </p:sp>
      <p:sp>
        <p:nvSpPr>
          <p:cNvPr id="3" name="Content Placeholder 2"/>
          <p:cNvSpPr>
            <a:spLocks noGrp="1"/>
          </p:cNvSpPr>
          <p:nvPr>
            <p:ph idx="1"/>
          </p:nvPr>
        </p:nvSpPr>
        <p:spPr>
          <a:xfrm>
            <a:off x="457200" y="260648"/>
            <a:ext cx="8229600" cy="6336704"/>
          </a:xfrm>
        </p:spPr>
        <p:txBody>
          <a:bodyPr>
            <a:normAutofit lnSpcReduction="10000"/>
          </a:bodyPr>
          <a:lstStyle/>
          <a:p>
            <a:pPr marL="0" indent="0" algn="just">
              <a:buNone/>
            </a:pPr>
            <a:r>
              <a:rPr lang="en-US" sz="2800" b="1" dirty="0"/>
              <a:t>                             </a:t>
            </a:r>
            <a:r>
              <a:rPr lang="en-US" sz="3500" b="1" dirty="0">
                <a:solidFill>
                  <a:srgbClr val="FF0000"/>
                </a:solidFill>
              </a:rPr>
              <a:t>Step formed mouth</a:t>
            </a:r>
            <a:endParaRPr lang="en-MY" sz="2800" dirty="0">
              <a:solidFill>
                <a:srgbClr val="FF0000"/>
              </a:solidFill>
            </a:endParaRPr>
          </a:p>
          <a:p>
            <a:pPr algn="just">
              <a:buFont typeface="Wingdings" panose="05000000000000000000" pitchFamily="2" charset="2"/>
              <a:buChar char="Ø"/>
            </a:pPr>
            <a:r>
              <a:rPr lang="en-US" sz="2800" b="1" dirty="0">
                <a:solidFill>
                  <a:srgbClr val="002060"/>
                </a:solidFill>
              </a:rPr>
              <a:t>A step is the result of an overgrowth within a molar table, caused by lack of occlusion. In this condition, the irregularity seen is much more as compared to "wave-formed mouth."</a:t>
            </a:r>
            <a:endParaRPr lang="en-MY" sz="2800" b="1" dirty="0">
              <a:solidFill>
                <a:srgbClr val="002060"/>
              </a:solidFill>
            </a:endParaRPr>
          </a:p>
          <a:p>
            <a:pPr marL="0" indent="0" algn="just">
              <a:buNone/>
            </a:pPr>
            <a:r>
              <a:rPr lang="en-US" sz="2800" b="1" dirty="0"/>
              <a:t>                        </a:t>
            </a:r>
            <a:r>
              <a:rPr lang="en-US" sz="2800" b="1" dirty="0" smtClean="0"/>
              <a:t>    </a:t>
            </a:r>
            <a:r>
              <a:rPr lang="en-US" sz="3900" b="1" dirty="0">
                <a:solidFill>
                  <a:srgbClr val="FF0000"/>
                </a:solidFill>
              </a:rPr>
              <a:t>Smooth mouth</a:t>
            </a:r>
            <a:endParaRPr lang="en-MY" sz="2800" dirty="0">
              <a:solidFill>
                <a:srgbClr val="FF0000"/>
              </a:solidFill>
            </a:endParaRPr>
          </a:p>
          <a:p>
            <a:pPr algn="just">
              <a:buFont typeface="Wingdings" panose="05000000000000000000" pitchFamily="2" charset="2"/>
              <a:buChar char="Ø"/>
            </a:pPr>
            <a:r>
              <a:rPr lang="en-US" sz="2800" b="1" dirty="0">
                <a:solidFill>
                  <a:srgbClr val="002060"/>
                </a:solidFill>
              </a:rPr>
              <a:t>Smooth mouth is caused by an excessive wear of teeth leading to smooth surfaces instead of having the normal grinding surface. This condition is mostly observed in cattle with increased difficulty to masticate grasses or grains properly, to chew their cud well or to glean proper nutrition from their feed. Due to interference of feeding, the animal gradually loses his body condition. </a:t>
            </a:r>
            <a:endParaRPr lang="en-MY" sz="2800" b="1" dirty="0">
              <a:solidFill>
                <a:srgbClr val="002060"/>
              </a:solidFill>
            </a:endParaRPr>
          </a:p>
          <a:p>
            <a:endParaRPr lang="en-MY"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3">
            <a:schemeClr val="lt1"/>
          </a:lnRef>
          <a:fillRef idx="1">
            <a:schemeClr val="accent4"/>
          </a:fillRef>
          <a:effectRef idx="1">
            <a:schemeClr val="accent4"/>
          </a:effectRef>
          <a:fontRef idx="minor">
            <a:schemeClr val="lt1"/>
          </a:fontRef>
        </p:style>
        <p:txBody>
          <a:bodyPr>
            <a:normAutofit fontScale="90000"/>
          </a:bodyPr>
          <a:lstStyle/>
          <a:p>
            <a:br>
              <a:rPr lang="en-US" b="1" dirty="0"/>
            </a:br>
            <a:r>
              <a:rPr lang="en-US" b="1" dirty="0">
                <a:solidFill>
                  <a:srgbClr val="FF0000"/>
                </a:solidFill>
                <a:latin typeface="Times New Roman" panose="02020603050405020304" pitchFamily="18" charset="0"/>
                <a:cs typeface="Times New Roman" panose="02020603050405020304" pitchFamily="18" charset="0"/>
              </a:rPr>
              <a:t>Dental tartar</a:t>
            </a:r>
            <a:br>
              <a:rPr lang="en-MY" dirty="0"/>
            </a:br>
            <a:endParaRPr lang="en-MY" dirty="0"/>
          </a:p>
        </p:txBody>
      </p:sp>
      <p:sp>
        <p:nvSpPr>
          <p:cNvPr id="3" name="Content Placeholder 2"/>
          <p:cNvSpPr>
            <a:spLocks noGrp="1"/>
          </p:cNvSpPr>
          <p:nvPr>
            <p:ph idx="1"/>
          </p:nvPr>
        </p:nvSpPr>
        <p:spPr>
          <a:xfrm>
            <a:off x="457200" y="1066800"/>
            <a:ext cx="8229600" cy="5059363"/>
          </a:xfrm>
        </p:spPr>
        <p:txBody>
          <a:bodyPr>
            <a:normAutofit/>
          </a:bodyPr>
          <a:lstStyle/>
          <a:p>
            <a:pPr algn="just">
              <a:buFont typeface="Wingdings" panose="05000000000000000000" pitchFamily="2" charset="2"/>
              <a:buChar char="Ø"/>
            </a:pPr>
            <a:r>
              <a:rPr lang="en-IN" sz="2800" dirty="0" smtClean="0"/>
              <a:t> Dental tarter is greyish brown or greyish yellow deposited in teeth.</a:t>
            </a:r>
            <a:endParaRPr lang="en-US" sz="2800" dirty="0" smtClean="0"/>
          </a:p>
          <a:p>
            <a:pPr algn="just">
              <a:buFont typeface="Wingdings" panose="05000000000000000000" pitchFamily="2" charset="2"/>
              <a:buChar char="Ø"/>
            </a:pPr>
            <a:r>
              <a:rPr lang="en-US" sz="2800" dirty="0" smtClean="0"/>
              <a:t>Tartar </a:t>
            </a:r>
            <a:r>
              <a:rPr lang="en-US" sz="2800" dirty="0"/>
              <a:t>is mixture of food, cellular debris, mineral salts and bacteria which is deposited on and around the </a:t>
            </a:r>
            <a:r>
              <a:rPr lang="en-US" sz="2800" dirty="0" smtClean="0"/>
              <a:t>teeth.</a:t>
            </a:r>
            <a:endParaRPr lang="en-US" sz="2800" dirty="0" smtClean="0"/>
          </a:p>
          <a:p>
            <a:pPr algn="just">
              <a:buFont typeface="Wingdings" panose="05000000000000000000" pitchFamily="2" charset="2"/>
              <a:buChar char="Ø"/>
            </a:pPr>
            <a:r>
              <a:rPr lang="en-US" sz="2800" dirty="0" smtClean="0"/>
              <a:t> </a:t>
            </a:r>
            <a:r>
              <a:rPr lang="en-US" sz="2800" dirty="0"/>
              <a:t>Prolonged accumulation of the tartar ultimately causes gum recession, tooth root exposure, gingivitis, tooth loosening and eventual loss of teeth. The condition is commonly seen in dog and cat and uncommon to other animals. Offensive </a:t>
            </a:r>
            <a:r>
              <a:rPr lang="en-US" sz="2800" dirty="0" err="1"/>
              <a:t>odour</a:t>
            </a:r>
            <a:r>
              <a:rPr lang="en-US" sz="2800" dirty="0"/>
              <a:t> </a:t>
            </a:r>
            <a:r>
              <a:rPr lang="en-US" sz="2800" b="1" dirty="0">
                <a:solidFill>
                  <a:srgbClr val="FF0000"/>
                </a:solidFill>
              </a:rPr>
              <a:t>(halitosis)</a:t>
            </a:r>
            <a:r>
              <a:rPr lang="en-US" sz="2800" dirty="0">
                <a:solidFill>
                  <a:srgbClr val="FF0000"/>
                </a:solidFill>
              </a:rPr>
              <a:t> </a:t>
            </a:r>
            <a:r>
              <a:rPr lang="en-US" sz="2800" dirty="0"/>
              <a:t>may come out from the mouth. </a:t>
            </a:r>
            <a:endParaRPr lang="en-MY" sz="2800" dirty="0"/>
          </a:p>
          <a:p>
            <a:pPr marL="0" indent="0" algn="just">
              <a:buNone/>
            </a:pPr>
            <a:endParaRPr lang="en-MY" sz="2800" dirty="0"/>
          </a:p>
          <a:p>
            <a:endParaRPr lang="en-MY"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Dental tarter </a:t>
            </a:r>
            <a:endParaRPr lang="en-MY" dirty="0"/>
          </a:p>
        </p:txBody>
      </p:sp>
      <p:pic>
        <p:nvPicPr>
          <p:cNvPr id="7" name="Content Placeholder 6"/>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Affection of the Teeth and Their Treatment</a:t>
            </a:r>
            <a:endParaRPr lang="en-MY" dirty="0"/>
          </a:p>
        </p:txBody>
      </p:sp>
      <p:sp>
        <p:nvSpPr>
          <p:cNvPr id="3" name="Content Placeholder 2"/>
          <p:cNvSpPr>
            <a:spLocks noGrp="1"/>
          </p:cNvSpPr>
          <p:nvPr>
            <p:ph idx="1"/>
          </p:nvPr>
        </p:nvSpPr>
        <p:spPr/>
        <p:txBody>
          <a:bodyPr/>
          <a:lstStyle/>
          <a:p>
            <a:r>
              <a:rPr lang="en-MY" dirty="0"/>
              <a:t>    </a:t>
            </a:r>
            <a:r>
              <a:rPr lang="en-US" sz="2400" dirty="0">
                <a:solidFill>
                  <a:srgbClr val="FF0000"/>
                </a:solidFill>
              </a:rPr>
              <a:t>The tooth is hard, white or yellowish white structures located in the alveoli of bones of the jaw. In animals, tooth is the masticatory organ .</a:t>
            </a:r>
            <a:endParaRPr lang="en-MY" sz="2400" dirty="0">
              <a:solidFill>
                <a:srgbClr val="FF0000"/>
              </a:solidFill>
            </a:endParaRPr>
          </a:p>
          <a:p>
            <a:pPr marL="0" indent="0">
              <a:buNone/>
            </a:pPr>
            <a:r>
              <a:rPr lang="en-MY" sz="2400" dirty="0"/>
              <a:t>                                            tooth</a:t>
            </a:r>
            <a:endParaRPr lang="en-MY" sz="2400" dirty="0"/>
          </a:p>
          <a:p>
            <a:pPr marL="0" indent="0">
              <a:buNone/>
            </a:pPr>
            <a:endParaRPr lang="en-MY" sz="2400" dirty="0"/>
          </a:p>
          <a:p>
            <a:pPr marL="0" indent="0">
              <a:buNone/>
            </a:pPr>
            <a:r>
              <a:rPr lang="en-MY" sz="2400" dirty="0"/>
              <a:t>        </a:t>
            </a:r>
            <a:r>
              <a:rPr lang="en-US" sz="2400" dirty="0">
                <a:solidFill>
                  <a:schemeClr val="tx2"/>
                </a:solidFill>
              </a:rPr>
              <a:t>temporary or deciduous                                   permanent</a:t>
            </a:r>
            <a:endParaRPr lang="en-US" sz="2400" dirty="0">
              <a:solidFill>
                <a:schemeClr val="tx2"/>
              </a:solidFill>
            </a:endParaRPr>
          </a:p>
        </p:txBody>
      </p:sp>
      <p:cxnSp>
        <p:nvCxnSpPr>
          <p:cNvPr id="5" name="Straight Arrow Connector 4"/>
          <p:cNvCxnSpPr/>
          <p:nvPr/>
        </p:nvCxnSpPr>
        <p:spPr>
          <a:xfrm flipH="1">
            <a:off x="1828800" y="3253581"/>
            <a:ext cx="1981200" cy="404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2" y="3253581"/>
            <a:ext cx="28956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br>
              <a:rPr lang="en-US" b="1" dirty="0"/>
            </a:br>
            <a:r>
              <a:rPr lang="en-US" sz="4000" b="1" dirty="0">
                <a:solidFill>
                  <a:srgbClr val="FF0000"/>
                </a:solidFill>
                <a:latin typeface="Times New Roman" panose="02020603050405020304" pitchFamily="18" charset="0"/>
                <a:cs typeface="Times New Roman" panose="02020603050405020304" pitchFamily="18" charset="0"/>
              </a:rPr>
              <a:t>Recommendations for treatment</a:t>
            </a:r>
            <a:br>
              <a:rPr lang="en-MY" sz="4000" dirty="0"/>
            </a:br>
            <a:endParaRPr lang="en-MY" sz="4000"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lvl="0" algn="just">
              <a:buFont typeface="Wingdings" panose="05000000000000000000" pitchFamily="2" charset="2"/>
              <a:buChar char="Ø"/>
            </a:pPr>
            <a:r>
              <a:rPr lang="en-US" sz="3100" dirty="0">
                <a:solidFill>
                  <a:srgbClr val="7030A0"/>
                </a:solidFill>
              </a:rPr>
              <a:t>In early stages, tartar should be removed by putting fingers in mouth and rubbing the gums a couple of times per day.</a:t>
            </a:r>
            <a:endParaRPr lang="en-MY" sz="3100" dirty="0">
              <a:solidFill>
                <a:srgbClr val="7030A0"/>
              </a:solidFill>
            </a:endParaRPr>
          </a:p>
          <a:p>
            <a:pPr lvl="0" algn="just">
              <a:buFont typeface="Wingdings" panose="05000000000000000000" pitchFamily="2" charset="2"/>
              <a:buChar char="Ø"/>
            </a:pPr>
            <a:r>
              <a:rPr lang="en-US" sz="3100" dirty="0">
                <a:solidFill>
                  <a:srgbClr val="7030A0"/>
                </a:solidFill>
              </a:rPr>
              <a:t>The next step is to use a dog tooth brush and gently run it inside the cheek pouch next to the molars and around the sharp 'spiky' canine teeth. </a:t>
            </a:r>
            <a:endParaRPr lang="en-MY" sz="3100" dirty="0">
              <a:solidFill>
                <a:srgbClr val="7030A0"/>
              </a:solidFill>
            </a:endParaRPr>
          </a:p>
          <a:p>
            <a:pPr lvl="0" algn="just">
              <a:buFont typeface="Wingdings" panose="05000000000000000000" pitchFamily="2" charset="2"/>
              <a:buChar char="Ø"/>
            </a:pPr>
            <a:r>
              <a:rPr lang="en-US" sz="3100" dirty="0">
                <a:solidFill>
                  <a:srgbClr val="7030A0"/>
                </a:solidFill>
              </a:rPr>
              <a:t>Companion animal tooth paste with enzymatic base may be used along with a suitable sized brush.</a:t>
            </a:r>
            <a:endParaRPr lang="en-MY" sz="3100" dirty="0">
              <a:solidFill>
                <a:srgbClr val="7030A0"/>
              </a:solidFill>
            </a:endParaRPr>
          </a:p>
          <a:p>
            <a:pPr lvl="0" algn="just">
              <a:buFont typeface="Wingdings" panose="05000000000000000000" pitchFamily="2" charset="2"/>
              <a:buChar char="Ø"/>
            </a:pPr>
            <a:r>
              <a:rPr lang="en-US" sz="3100" dirty="0">
                <a:solidFill>
                  <a:srgbClr val="7030A0"/>
                </a:solidFill>
              </a:rPr>
              <a:t>Other options include use of a logic oral gel with a brush inside the cheek daily after the main meal. It helps to kill bacteria, reduce </a:t>
            </a:r>
            <a:r>
              <a:rPr lang="en-US" sz="3100" dirty="0" err="1">
                <a:solidFill>
                  <a:srgbClr val="7030A0"/>
                </a:solidFill>
              </a:rPr>
              <a:t>plque</a:t>
            </a:r>
            <a:r>
              <a:rPr lang="en-US" sz="3100" dirty="0">
                <a:solidFill>
                  <a:srgbClr val="7030A0"/>
                </a:solidFill>
              </a:rPr>
              <a:t> and tartar in the mouth and reduce bad breath. </a:t>
            </a:r>
            <a:endParaRPr lang="en-MY" sz="3100" dirty="0">
              <a:solidFill>
                <a:srgbClr val="7030A0"/>
              </a:solidFill>
            </a:endParaRPr>
          </a:p>
          <a:p>
            <a:pPr lvl="0" algn="just">
              <a:buFont typeface="Wingdings" panose="05000000000000000000" pitchFamily="2" charset="2"/>
              <a:buChar char="Ø"/>
            </a:pPr>
            <a:r>
              <a:rPr lang="en-US" sz="3100" dirty="0">
                <a:solidFill>
                  <a:srgbClr val="7030A0"/>
                </a:solidFill>
              </a:rPr>
              <a:t>Dental treats and toys are very useful aid in controlling dental tartar.</a:t>
            </a:r>
            <a:endParaRPr lang="en-MY" sz="3100" dirty="0">
              <a:solidFill>
                <a:srgbClr val="7030A0"/>
              </a:solidFill>
            </a:endParaRPr>
          </a:p>
          <a:p>
            <a:pPr lvl="0" algn="just">
              <a:buFont typeface="Wingdings" panose="05000000000000000000" pitchFamily="2" charset="2"/>
              <a:buChar char="Ø"/>
            </a:pPr>
            <a:r>
              <a:rPr lang="en-US" sz="3100" dirty="0">
                <a:solidFill>
                  <a:srgbClr val="FF0000"/>
                </a:solidFill>
              </a:rPr>
              <a:t>Dental scalers may be used to remove tartar from the affected tooth. </a:t>
            </a:r>
            <a:endParaRPr lang="en-MY" sz="3100" dirty="0">
              <a:solidFill>
                <a:srgbClr val="FF0000"/>
              </a:solidFill>
            </a:endParaRPr>
          </a:p>
          <a:p>
            <a:endParaRPr lang="en-M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MY" sz="4000" dirty="0">
                <a:solidFill>
                  <a:srgbClr val="FF0000"/>
                </a:solidFill>
                <a:latin typeface="Times New Roman" panose="02020603050405020304" pitchFamily="18" charset="0"/>
                <a:cs typeface="Times New Roman" panose="02020603050405020304" pitchFamily="18" charset="0"/>
              </a:rPr>
              <a:t>Dental scaling by ultrasonic scaler in TVCC P</a:t>
            </a:r>
            <a:r>
              <a:rPr lang="en-MY" sz="4000" dirty="0" smtClean="0">
                <a:solidFill>
                  <a:srgbClr val="FF0000"/>
                </a:solidFill>
                <a:latin typeface="Times New Roman" panose="02020603050405020304" pitchFamily="18" charset="0"/>
                <a:cs typeface="Times New Roman" panose="02020603050405020304" pitchFamily="18" charset="0"/>
              </a:rPr>
              <a:t>atna </a:t>
            </a:r>
            <a:endParaRPr lang="en-MY" sz="4000"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rot="5400000">
            <a:off x="4427984" y="2276872"/>
            <a:ext cx="4526280" cy="3395749"/>
          </a:xfr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28800"/>
            <a:ext cx="4038600" cy="452596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br>
              <a:rPr lang="en-US" b="1" dirty="0"/>
            </a:br>
            <a:r>
              <a:rPr lang="en-US" b="1" dirty="0">
                <a:solidFill>
                  <a:srgbClr val="FF0000"/>
                </a:solidFill>
                <a:latin typeface="Times New Roman" panose="02020603050405020304" pitchFamily="18" charset="0"/>
                <a:cs typeface="Times New Roman" panose="02020603050405020304" pitchFamily="18" charset="0"/>
              </a:rPr>
              <a:t>Dental caries</a:t>
            </a:r>
            <a:br>
              <a:rPr lang="en-MY" dirty="0"/>
            </a:br>
            <a:endParaRPr lang="en-MY" dirty="0"/>
          </a:p>
        </p:txBody>
      </p:sp>
      <p:sp>
        <p:nvSpPr>
          <p:cNvPr id="3" name="Content Placeholder 2"/>
          <p:cNvSpPr>
            <a:spLocks noGrp="1"/>
          </p:cNvSpPr>
          <p:nvPr>
            <p:ph idx="1"/>
          </p:nvPr>
        </p:nvSpPr>
        <p:spPr>
          <a:xfrm>
            <a:off x="467544" y="404664"/>
            <a:ext cx="8229600" cy="5678760"/>
          </a:xfrm>
        </p:spPr>
        <p:txBody>
          <a:bodyPr>
            <a:noAutofit/>
          </a:bodyPr>
          <a:lstStyle/>
          <a:p>
            <a:pPr algn="just">
              <a:buNone/>
            </a:pPr>
            <a:endParaRPr lang="en-IN"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2800" dirty="0" smtClean="0">
                <a:latin typeface="Times New Roman" panose="02020603050405020304" pitchFamily="18" charset="0"/>
                <a:cs typeface="Times New Roman" panose="02020603050405020304" pitchFamily="18" charset="0"/>
              </a:rPr>
              <a:t> </a:t>
            </a:r>
            <a:r>
              <a:rPr lang="en-IN" sz="2800" dirty="0" smtClean="0">
                <a:solidFill>
                  <a:srgbClr val="FF0000"/>
                </a:solidFill>
                <a:latin typeface="Times New Roman" panose="02020603050405020304" pitchFamily="18" charset="0"/>
                <a:cs typeface="Times New Roman" panose="02020603050405020304" pitchFamily="18" charset="0"/>
              </a:rPr>
              <a:t>Initially recognised as a dark spot on the teeth.</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occasionally </a:t>
            </a:r>
            <a:r>
              <a:rPr lang="en-US" sz="2800" dirty="0">
                <a:latin typeface="Times New Roman" panose="02020603050405020304" pitchFamily="18" charset="0"/>
                <a:cs typeface="Times New Roman" panose="02020603050405020304" pitchFamily="18" charset="0"/>
              </a:rPr>
              <a:t>occur, most often as scooped put lesions on the occlusal surfaces of molar teeth in dogs. </a:t>
            </a:r>
            <a:r>
              <a:rPr lang="en-US" sz="2800" dirty="0">
                <a:solidFill>
                  <a:srgbClr val="FF0000"/>
                </a:solidFill>
                <a:latin typeface="Times New Roman" panose="02020603050405020304" pitchFamily="18" charset="0"/>
                <a:cs typeface="Times New Roman" panose="02020603050405020304" pitchFamily="18" charset="0"/>
              </a:rPr>
              <a:t>This condition is uncommon in cattle and occasional in buffalo and camels</a:t>
            </a:r>
            <a:r>
              <a:rPr lang="en-US" sz="2800" dirty="0">
                <a:latin typeface="Times New Roman" panose="02020603050405020304" pitchFamily="18" charset="0"/>
                <a:cs typeface="Times New Roman" panose="02020603050405020304" pitchFamily="18" charset="0"/>
              </a:rPr>
              <a:t>. The explorer tip will catch or stick in the soft tissue of a decayed tooth.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Sub gingival </a:t>
            </a:r>
            <a:r>
              <a:rPr lang="en-US" sz="2800" dirty="0">
                <a:latin typeface="Times New Roman" panose="02020603050405020304" pitchFamily="18" charset="0"/>
                <a:cs typeface="Times New Roman" panose="02020603050405020304" pitchFamily="18" charset="0"/>
              </a:rPr>
              <a:t>carries may also be present at or underneath the gingival margin in dogs.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Likewise</a:t>
            </a:r>
            <a:r>
              <a:rPr lang="en-US" sz="2800" dirty="0">
                <a:latin typeface="Times New Roman" panose="02020603050405020304" pitchFamily="18" charset="0"/>
                <a:cs typeface="Times New Roman" panose="02020603050405020304" pitchFamily="18" charset="0"/>
              </a:rPr>
              <a:t>, resorption of tooth roots can occur within periodontal pockets. A slab fracture into an open pulp chamber of an upper fourth premolar could be mistaken for caries; a portion of the crown of the tooth will be missing. </a:t>
            </a:r>
            <a:endParaRPr lang="en-MY"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endParaRPr lang="en-MY"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200" dirty="0"/>
              <a:t>.</a:t>
            </a:r>
            <a:endParaRPr lang="en-MY" sz="200" dirty="0"/>
          </a:p>
        </p:txBody>
      </p:sp>
      <p:sp>
        <p:nvSpPr>
          <p:cNvPr id="3" name="Content Placeholder 2"/>
          <p:cNvSpPr>
            <a:spLocks noGrp="1"/>
          </p:cNvSpPr>
          <p:nvPr>
            <p:ph idx="1"/>
          </p:nvPr>
        </p:nvSpPr>
        <p:spPr>
          <a:xfrm>
            <a:off x="457200" y="655320"/>
            <a:ext cx="8229600" cy="5470844"/>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Clinical signs</a:t>
            </a:r>
            <a:endParaRPr lang="en-MY" sz="2800" dirty="0">
              <a:solidFill>
                <a:srgbClr val="FF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Salivation, difficulty in mastication and simple indigestion.</a:t>
            </a:r>
            <a:endParaRPr lang="en-MY" sz="28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Offensive smell from mouth.</a:t>
            </a:r>
            <a:endParaRPr lang="en-MY" sz="28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 late stage, feeling of pain</a:t>
            </a:r>
            <a:r>
              <a:rPr lang="en-US" sz="2800" b="1" dirty="0">
                <a:latin typeface="Times New Roman" panose="02020603050405020304" pitchFamily="18" charset="0"/>
                <a:cs typeface="Times New Roman" panose="02020603050405020304" pitchFamily="18" charset="0"/>
              </a:rPr>
              <a:t>.</a:t>
            </a:r>
            <a:endParaRPr lang="en-MY"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Treatment</a:t>
            </a:r>
            <a:endParaRPr lang="en-MY" sz="2800" dirty="0">
              <a:solidFill>
                <a:srgbClr val="FF0000"/>
              </a:solidFill>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Extraction of the affected tooth under local anesthesia may be the treatment of choice.</a:t>
            </a:r>
            <a:endParaRPr lang="en-MY"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Post extraction oral cleaning with light potassium permanganate (1:1000) is recommended</a:t>
            </a:r>
            <a:endParaRPr lang="en-MY" sz="2800" dirty="0">
              <a:latin typeface="Times New Roman" panose="02020603050405020304" pitchFamily="18" charset="0"/>
              <a:cs typeface="Times New Roman" panose="02020603050405020304" pitchFamily="18" charset="0"/>
            </a:endParaRPr>
          </a:p>
        </p:txBody>
      </p:sp>
      <p:pic>
        <p:nvPicPr>
          <p:cNvPr id="81922" name="Picture 2" descr="C:\Users\HP\Desktop\fig\caries.jpg"/>
          <p:cNvPicPr>
            <a:picLocks noChangeAspect="1" noChangeArrowheads="1"/>
          </p:cNvPicPr>
          <p:nvPr/>
        </p:nvPicPr>
        <p:blipFill>
          <a:blip r:embed="rId1"/>
          <a:srcRect/>
          <a:stretch>
            <a:fillRect/>
          </a:stretch>
        </p:blipFill>
        <p:spPr bwMode="auto">
          <a:xfrm>
            <a:off x="5500694" y="1857364"/>
            <a:ext cx="2724150" cy="1676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solidFill>
                  <a:srgbClr val="FFFF00"/>
                </a:solidFill>
                <a:latin typeface="Times New Roman" panose="02020603050405020304" pitchFamily="18" charset="0"/>
                <a:cs typeface="Times New Roman" panose="02020603050405020304" pitchFamily="18" charset="0"/>
              </a:rPr>
              <a:t>Dental plaque</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Dental plaque</a:t>
            </a:r>
            <a:r>
              <a:rPr lang="en-US" sz="2800" dirty="0" smtClean="0">
                <a:latin typeface="Times New Roman" panose="02020603050405020304" pitchFamily="18" charset="0"/>
                <a:cs typeface="Times New Roman" panose="02020603050405020304" pitchFamily="18" charset="0"/>
              </a:rPr>
              <a:t> is a </a:t>
            </a:r>
            <a:r>
              <a:rPr lang="en-US" sz="2800" dirty="0" err="1" smtClean="0">
                <a:latin typeface="Times New Roman" panose="02020603050405020304" pitchFamily="18" charset="0"/>
                <a:cs typeface="Times New Roman" panose="02020603050405020304" pitchFamily="18" charset="0"/>
              </a:rPr>
              <a:t>biofilm</a:t>
            </a:r>
            <a:r>
              <a:rPr lang="en-US" sz="2800" dirty="0" smtClean="0">
                <a:latin typeface="Times New Roman" panose="02020603050405020304" pitchFamily="18" charset="0"/>
                <a:cs typeface="Times New Roman" panose="02020603050405020304" pitchFamily="18" charset="0"/>
              </a:rPr>
              <a:t> or mass of bacteria that grows on surfaces within the mouth. </a:t>
            </a:r>
            <a:r>
              <a:rPr lang="en-US" sz="2800" b="1" dirty="0" smtClean="0">
                <a:latin typeface="Times New Roman" panose="02020603050405020304" pitchFamily="18" charset="0"/>
                <a:cs typeface="Times New Roman" panose="02020603050405020304" pitchFamily="18" charset="0"/>
              </a:rPr>
              <a:t>Oral</a:t>
            </a:r>
            <a:r>
              <a:rPr lang="en-US" sz="2800" dirty="0" smtClean="0">
                <a:latin typeface="Times New Roman" panose="02020603050405020304" pitchFamily="18" charset="0"/>
                <a:cs typeface="Times New Roman" panose="02020603050405020304" pitchFamily="18" charset="0"/>
              </a:rPr>
              <a:t> hygiene is important as </a:t>
            </a:r>
            <a:r>
              <a:rPr lang="en-US" sz="2800" b="1" dirty="0" smtClean="0">
                <a:latin typeface="Times New Roman" panose="02020603050405020304" pitchFamily="18" charset="0"/>
                <a:cs typeface="Times New Roman" panose="02020603050405020304" pitchFamily="18" charset="0"/>
              </a:rPr>
              <a:t>dental</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biofilms</a:t>
            </a:r>
            <a:r>
              <a:rPr lang="en-US" sz="2800" dirty="0" smtClean="0">
                <a:latin typeface="Times New Roman" panose="02020603050405020304" pitchFamily="18" charset="0"/>
                <a:cs typeface="Times New Roman" panose="02020603050405020304" pitchFamily="18" charset="0"/>
              </a:rPr>
              <a:t> may become acidic causing demineralization of the </a:t>
            </a:r>
            <a:r>
              <a:rPr lang="en-US" sz="2800" b="1" dirty="0" smtClean="0">
                <a:latin typeface="Times New Roman" panose="02020603050405020304" pitchFamily="18" charset="0"/>
                <a:cs typeface="Times New Roman" panose="02020603050405020304" pitchFamily="18" charset="0"/>
              </a:rPr>
              <a:t>teeth</a:t>
            </a:r>
            <a:r>
              <a:rPr lang="en-US" sz="2800" dirty="0" smtClean="0">
                <a:latin typeface="Times New Roman" panose="02020603050405020304" pitchFamily="18" charset="0"/>
                <a:cs typeface="Times New Roman" panose="02020603050405020304" pitchFamily="18" charset="0"/>
              </a:rPr>
              <a:t> (also known as </a:t>
            </a:r>
            <a:r>
              <a:rPr lang="en-US" sz="2800" b="1" dirty="0" smtClean="0">
                <a:latin typeface="Times New Roman" panose="02020603050405020304" pitchFamily="18" charset="0"/>
                <a:cs typeface="Times New Roman" panose="02020603050405020304" pitchFamily="18" charset="0"/>
              </a:rPr>
              <a:t>dental</a:t>
            </a:r>
            <a:r>
              <a:rPr lang="en-US" sz="2800" dirty="0" smtClean="0">
                <a:latin typeface="Times New Roman" panose="02020603050405020304" pitchFamily="18" charset="0"/>
                <a:cs typeface="Times New Roman" panose="02020603050405020304" pitchFamily="18" charset="0"/>
              </a:rPr>
              <a:t> caries) or harden into </a:t>
            </a:r>
            <a:r>
              <a:rPr lang="en-US" sz="2800" b="1" dirty="0" smtClean="0">
                <a:latin typeface="Times New Roman" panose="02020603050405020304" pitchFamily="18" charset="0"/>
                <a:cs typeface="Times New Roman" panose="02020603050405020304" pitchFamily="18" charset="0"/>
              </a:rPr>
              <a:t>dental</a:t>
            </a:r>
            <a:r>
              <a:rPr lang="en-US" sz="2800" dirty="0" smtClean="0">
                <a:latin typeface="Times New Roman" panose="02020603050405020304" pitchFamily="18" charset="0"/>
                <a:cs typeface="Times New Roman" panose="02020603050405020304" pitchFamily="18" charset="0"/>
              </a:rPr>
              <a:t> calculus (also known as </a:t>
            </a:r>
            <a:r>
              <a:rPr lang="en-US" sz="2800" b="1" dirty="0" smtClean="0">
                <a:latin typeface="Times New Roman" panose="02020603050405020304" pitchFamily="18" charset="0"/>
                <a:cs typeface="Times New Roman" panose="02020603050405020304" pitchFamily="18" charset="0"/>
              </a:rPr>
              <a:t>tartar</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8786" name="Picture 2" descr="C:\Users\HP\Desktop\fig\featured-Tartar_Prevention_in_Dogs_FI.jpg"/>
          <p:cNvPicPr>
            <a:picLocks noChangeAspect="1" noChangeArrowheads="1"/>
          </p:cNvPicPr>
          <p:nvPr/>
        </p:nvPicPr>
        <p:blipFill>
          <a:blip r:embed="rId1"/>
          <a:srcRect/>
          <a:stretch>
            <a:fillRect/>
          </a:stretch>
        </p:blipFill>
        <p:spPr bwMode="auto">
          <a:xfrm>
            <a:off x="5000628" y="4214818"/>
            <a:ext cx="3428992" cy="2285992"/>
          </a:xfrm>
          <a:prstGeom prst="rect">
            <a:avLst/>
          </a:prstGeom>
          <a:noFill/>
        </p:spPr>
      </p:pic>
      <p:pic>
        <p:nvPicPr>
          <p:cNvPr id="118787" name="Picture 3" descr="C:\Users\HP\Desktop\fig\dental plague.jpg"/>
          <p:cNvPicPr>
            <a:picLocks noChangeAspect="1" noChangeArrowheads="1"/>
          </p:cNvPicPr>
          <p:nvPr/>
        </p:nvPicPr>
        <p:blipFill>
          <a:blip r:embed="rId2"/>
          <a:srcRect/>
          <a:stretch>
            <a:fillRect/>
          </a:stretch>
        </p:blipFill>
        <p:spPr bwMode="auto">
          <a:xfrm>
            <a:off x="928662" y="4286256"/>
            <a:ext cx="3429024" cy="22860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3">
            <a:schemeClr val="lt1"/>
          </a:lnRef>
          <a:fillRef idx="1">
            <a:schemeClr val="accent3"/>
          </a:fillRef>
          <a:effectRef idx="1">
            <a:schemeClr val="accent3"/>
          </a:effectRef>
          <a:fontRef idx="minor">
            <a:schemeClr val="lt1"/>
          </a:fontRef>
        </p:style>
        <p:txBody>
          <a:bodyPr>
            <a:normAutofit fontScale="90000"/>
          </a:bodyPr>
          <a:lstStyle/>
          <a:p>
            <a:br>
              <a:rPr lang="en-US" b="1" dirty="0"/>
            </a:br>
            <a:r>
              <a:rPr lang="en-US" sz="4000" b="1" dirty="0">
                <a:solidFill>
                  <a:schemeClr val="accent1"/>
                </a:solidFill>
              </a:rPr>
              <a:t>DENTAL TUMOUR (odontoma) </a:t>
            </a:r>
            <a:br>
              <a:rPr lang="en-MY" sz="4000" dirty="0"/>
            </a:br>
            <a:endParaRPr lang="en-MY" sz="4000"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Odontomas are </a:t>
            </a:r>
            <a:r>
              <a:rPr lang="en-US" sz="2800" dirty="0" err="1">
                <a:latin typeface="Times New Roman" panose="02020603050405020304" pitchFamily="18" charset="0"/>
                <a:cs typeface="Times New Roman" panose="02020603050405020304" pitchFamily="18" charset="0"/>
              </a:rPr>
              <a:t>tumours</a:t>
            </a:r>
            <a:r>
              <a:rPr lang="en-US" sz="2800" dirty="0">
                <a:latin typeface="Times New Roman" panose="02020603050405020304" pitchFamily="18" charset="0"/>
                <a:cs typeface="Times New Roman" panose="02020603050405020304" pitchFamily="18" charset="0"/>
              </a:rPr>
              <a:t> that evolve from the tooth bud and fortunately are benign in nature.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generally observed in pet's and occasionally  observed in cattle, buffalo and sheep. The </a:t>
            </a:r>
            <a:r>
              <a:rPr lang="en-US" sz="2800" dirty="0" err="1">
                <a:latin typeface="Times New Roman" panose="02020603050405020304" pitchFamily="18" charset="0"/>
                <a:cs typeface="Times New Roman" panose="02020603050405020304" pitchFamily="18" charset="0"/>
              </a:rPr>
              <a:t>tumour</a:t>
            </a:r>
            <a:r>
              <a:rPr lang="en-US" sz="2800" dirty="0">
                <a:latin typeface="Times New Roman" panose="02020603050405020304" pitchFamily="18" charset="0"/>
                <a:cs typeface="Times New Roman" panose="02020603050405020304" pitchFamily="18" charset="0"/>
              </a:rPr>
              <a:t> may affect either the mandible or maxilla but mostly occurrence is observed in lower jaw. In advanced stages, loose incisors are often embedded in the </a:t>
            </a:r>
            <a:r>
              <a:rPr lang="en-US" sz="2800" dirty="0" err="1">
                <a:latin typeface="Times New Roman" panose="02020603050405020304" pitchFamily="18" charset="0"/>
                <a:cs typeface="Times New Roman" panose="02020603050405020304" pitchFamily="18" charset="0"/>
              </a:rPr>
              <a:t>tumours</a:t>
            </a:r>
            <a:r>
              <a:rPr lang="en-US" sz="2800" dirty="0">
                <a:latin typeface="Times New Roman" panose="02020603050405020304" pitchFamily="18" charset="0"/>
                <a:cs typeface="Times New Roman" panose="02020603050405020304" pitchFamily="18" charset="0"/>
              </a:rPr>
              <a:t> lesions.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radiographic picture shows a sharply defined mass of calcified material surrounded by a narrow radiolucent band or a variable number of tooth-like structures.  If the </a:t>
            </a:r>
            <a:r>
              <a:rPr lang="en-US" sz="2800" dirty="0" err="1">
                <a:latin typeface="Times New Roman" panose="02020603050405020304" pitchFamily="18" charset="0"/>
                <a:cs typeface="Times New Roman" panose="02020603050405020304" pitchFamily="18" charset="0"/>
              </a:rPr>
              <a:t>tumour</a:t>
            </a:r>
            <a:r>
              <a:rPr lang="en-US" sz="2800" dirty="0">
                <a:latin typeface="Times New Roman" panose="02020603050405020304" pitchFamily="18" charset="0"/>
                <a:cs typeface="Times New Roman" panose="02020603050405020304" pitchFamily="18" charset="0"/>
              </a:rPr>
              <a:t> is properly excised by a specialist, will not </a:t>
            </a:r>
            <a:r>
              <a:rPr lang="en-US" sz="2800" dirty="0" err="1">
                <a:latin typeface="Times New Roman" panose="02020603050405020304" pitchFamily="18" charset="0"/>
                <a:cs typeface="Times New Roman" panose="02020603050405020304" pitchFamily="18" charset="0"/>
              </a:rPr>
              <a:t>reoccure</a:t>
            </a:r>
            <a:r>
              <a:rPr lang="en-US" sz="2800" dirty="0">
                <a:latin typeface="Times New Roman" panose="02020603050405020304" pitchFamily="18" charset="0"/>
                <a:cs typeface="Times New Roman" panose="02020603050405020304" pitchFamily="18" charset="0"/>
              </a:rPr>
              <a:t> and the prognosis is excellent. However, if left in mouth, they can grow and become locally damaging</a:t>
            </a:r>
            <a:r>
              <a:rPr lang="en-US" dirty="0">
                <a:latin typeface="Times New Roman" panose="02020603050405020304" pitchFamily="18" charset="0"/>
                <a:cs typeface="Times New Roman" panose="02020603050405020304" pitchFamily="18" charset="0"/>
              </a:rPr>
              <a:t>. </a:t>
            </a:r>
            <a:endParaRPr lang="en-MY"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a:solidFill>
                  <a:srgbClr val="FF0000"/>
                </a:solidFill>
              </a:rPr>
              <a:t>Treatment</a:t>
            </a:r>
            <a:endParaRPr lang="en-MY"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a:bodyPr>
          <a:lstStyle/>
          <a:p>
            <a:pPr lvl="0"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Surgical enucleation of the </a:t>
            </a:r>
            <a:r>
              <a:rPr lang="en-US" sz="2600" dirty="0" err="1">
                <a:latin typeface="Times New Roman" panose="02020603050405020304" pitchFamily="18" charset="0"/>
                <a:cs typeface="Times New Roman" panose="02020603050405020304" pitchFamily="18" charset="0"/>
              </a:rPr>
              <a:t>tumours</a:t>
            </a:r>
            <a:r>
              <a:rPr lang="en-US" sz="2600" dirty="0">
                <a:latin typeface="Times New Roman" panose="02020603050405020304" pitchFamily="18" charset="0"/>
                <a:cs typeface="Times New Roman" panose="02020603050405020304" pitchFamily="18" charset="0"/>
              </a:rPr>
              <a:t> growth as well as  fibrovascular stroma from which they are growing by curetting or chiseling out under general </a:t>
            </a:r>
            <a:r>
              <a:rPr lang="en-US" sz="2600" dirty="0" err="1" smtClean="0">
                <a:latin typeface="Times New Roman" panose="02020603050405020304" pitchFamily="18" charset="0"/>
                <a:cs typeface="Times New Roman" panose="02020603050405020304" pitchFamily="18" charset="0"/>
              </a:rPr>
              <a:t>anaesthesia</a:t>
            </a:r>
            <a:r>
              <a:rPr lang="en-US" sz="2600" dirty="0" smtClean="0">
                <a:latin typeface="Times New Roman" panose="02020603050405020304" pitchFamily="18" charset="0"/>
                <a:cs typeface="Times New Roman" panose="02020603050405020304" pitchFamily="18" charset="0"/>
              </a:rPr>
              <a:t>.</a:t>
            </a:r>
            <a:endParaRPr lang="en-MY" sz="26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Extensive </a:t>
            </a:r>
            <a:r>
              <a:rPr lang="en-US" sz="2600" dirty="0">
                <a:latin typeface="Times New Roman" panose="02020603050405020304" pitchFamily="18" charset="0"/>
                <a:cs typeface="Times New Roman" panose="02020603050405020304" pitchFamily="18" charset="0"/>
              </a:rPr>
              <a:t>bleeding that may occur during extraction can be checked by cauterization. </a:t>
            </a:r>
            <a:endParaRPr lang="en-MY" sz="26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Post-operatively</a:t>
            </a:r>
            <a:r>
              <a:rPr lang="en-US" sz="2600" dirty="0">
                <a:latin typeface="Times New Roman" panose="02020603050405020304" pitchFamily="18" charset="0"/>
                <a:cs typeface="Times New Roman" panose="02020603050405020304" pitchFamily="18" charset="0"/>
              </a:rPr>
              <a:t>, washing the mouth cavity with light potassium permanganate solution and analgesic for few days is </a:t>
            </a:r>
            <a:r>
              <a:rPr lang="en-US" sz="2600" dirty="0" smtClean="0">
                <a:latin typeface="Times New Roman" panose="02020603050405020304" pitchFamily="18" charset="0"/>
                <a:cs typeface="Times New Roman" panose="02020603050405020304" pitchFamily="18" charset="0"/>
              </a:rPr>
              <a:t>recommended.</a:t>
            </a:r>
            <a:endParaRPr lang="en-MY" sz="2600" dirty="0" smtClean="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Soft </a:t>
            </a:r>
            <a:r>
              <a:rPr lang="en-US" sz="2600" dirty="0">
                <a:latin typeface="Times New Roman" panose="02020603050405020304" pitchFamily="18" charset="0"/>
                <a:cs typeface="Times New Roman" panose="02020603050405020304" pitchFamily="18" charset="0"/>
              </a:rPr>
              <a:t>liquid diet should be offered for one to two weeks.</a:t>
            </a:r>
            <a:endParaRPr lang="en-MY" sz="2600" dirty="0">
              <a:latin typeface="Times New Roman" panose="02020603050405020304" pitchFamily="18" charset="0"/>
              <a:cs typeface="Times New Roman" panose="02020603050405020304" pitchFamily="18" charset="0"/>
            </a:endParaRPr>
          </a:p>
          <a:p>
            <a:endParaRPr lang="en-MY" dirty="0">
              <a:latin typeface="Times New Roman" panose="02020603050405020304" pitchFamily="18" charset="0"/>
              <a:cs typeface="Times New Roman" panose="02020603050405020304" pitchFamily="18" charset="0"/>
            </a:endParaRPr>
          </a:p>
        </p:txBody>
      </p:sp>
      <p:pic>
        <p:nvPicPr>
          <p:cNvPr id="79873" name="Picture 1" descr="C:\Users\HP\Desktop\fig\dental tumar.jpg"/>
          <p:cNvPicPr>
            <a:picLocks noChangeAspect="1" noChangeArrowheads="1"/>
          </p:cNvPicPr>
          <p:nvPr/>
        </p:nvPicPr>
        <p:blipFill>
          <a:blip r:embed="rId1"/>
          <a:srcRect/>
          <a:stretch>
            <a:fillRect/>
          </a:stretch>
        </p:blipFill>
        <p:spPr bwMode="auto">
          <a:xfrm>
            <a:off x="1000100" y="4929198"/>
            <a:ext cx="3429024" cy="1662110"/>
          </a:xfrm>
          <a:prstGeom prst="rect">
            <a:avLst/>
          </a:prstGeom>
          <a:noFill/>
        </p:spPr>
      </p:pic>
      <p:pic>
        <p:nvPicPr>
          <p:cNvPr id="79874" name="Picture 2" descr="C:\Users\HP\Desktop\fig\tumar.jpg"/>
          <p:cNvPicPr>
            <a:picLocks noChangeAspect="1" noChangeArrowheads="1"/>
          </p:cNvPicPr>
          <p:nvPr/>
        </p:nvPicPr>
        <p:blipFill>
          <a:blip r:embed="rId2"/>
          <a:srcRect/>
          <a:stretch>
            <a:fillRect/>
          </a:stretch>
        </p:blipFill>
        <p:spPr bwMode="auto">
          <a:xfrm>
            <a:off x="5000628" y="4929198"/>
            <a:ext cx="3357586" cy="17716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b="1" dirty="0">
                <a:solidFill>
                  <a:srgbClr val="FF0000"/>
                </a:solidFill>
              </a:rPr>
              <a:t>Ameloblastoma</a:t>
            </a:r>
            <a:endParaRPr lang="en-MY" dirty="0">
              <a:solidFill>
                <a:srgbClr val="FF0000"/>
              </a:solidFill>
            </a:endParaRPr>
          </a:p>
        </p:txBody>
      </p:sp>
      <p:sp>
        <p:nvSpPr>
          <p:cNvPr id="3" name="Content Placeholder 2"/>
          <p:cNvSpPr>
            <a:spLocks noGrp="1"/>
          </p:cNvSpPr>
          <p:nvPr>
            <p:ph idx="1"/>
          </p:nvPr>
        </p:nvSpPr>
        <p:spPr>
          <a:xfrm>
            <a:off x="457200" y="914400"/>
            <a:ext cx="8229600" cy="5211763"/>
          </a:xfrm>
        </p:spPr>
        <p:txBody>
          <a:bodyPr>
            <a:noAutofit/>
          </a:bodyPr>
          <a:lstStyle/>
          <a:p>
            <a:pPr algn="just"/>
            <a:r>
              <a:rPr lang="en-US" sz="2000" b="1" dirty="0">
                <a:latin typeface="Times New Roman" panose="02020603050405020304" pitchFamily="18" charset="0"/>
                <a:cs typeface="Times New Roman" panose="02020603050405020304" pitchFamily="18" charset="0"/>
              </a:rPr>
              <a:t>Ameloblastoma </a:t>
            </a:r>
            <a:r>
              <a:rPr lang="en-US" sz="2000" dirty="0">
                <a:latin typeface="Times New Roman" panose="02020603050405020304" pitchFamily="18" charset="0"/>
                <a:cs typeface="Times New Roman" panose="02020603050405020304" pitchFamily="18" charset="0"/>
              </a:rPr>
              <a:t>is one of the most common odontogenic </a:t>
            </a:r>
            <a:r>
              <a:rPr lang="en-US" sz="2000" dirty="0" err="1">
                <a:latin typeface="Times New Roman" panose="02020603050405020304" pitchFamily="18" charset="0"/>
                <a:cs typeface="Times New Roman" panose="02020603050405020304" pitchFamily="18" charset="0"/>
              </a:rPr>
              <a:t>tumours</a:t>
            </a:r>
            <a:r>
              <a:rPr lang="en-US" sz="2000" dirty="0">
                <a:latin typeface="Times New Roman" panose="02020603050405020304" pitchFamily="18" charset="0"/>
                <a:cs typeface="Times New Roman" panose="02020603050405020304" pitchFamily="18" charset="0"/>
              </a:rPr>
              <a:t>, occasionally incorrectly referred to as </a:t>
            </a:r>
            <a:r>
              <a:rPr lang="en-US" sz="2000" dirty="0" err="1">
                <a:latin typeface="Times New Roman" panose="02020603050405020304" pitchFamily="18" charset="0"/>
                <a:cs typeface="Times New Roman" panose="02020603050405020304" pitchFamily="18" charset="0"/>
              </a:rPr>
              <a:t>Adamantinoma</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a:t>
            </a:r>
            <a:r>
              <a:rPr lang="en-US" sz="2000" dirty="0" err="1">
                <a:latin typeface="Times New Roman" panose="02020603050405020304" pitchFamily="18" charset="0"/>
                <a:cs typeface="Times New Roman" panose="02020603050405020304" pitchFamily="18" charset="0"/>
              </a:rPr>
              <a:t>tumour</a:t>
            </a:r>
            <a:r>
              <a:rPr lang="en-US" sz="2000" dirty="0">
                <a:latin typeface="Times New Roman" panose="02020603050405020304" pitchFamily="18" charset="0"/>
                <a:cs typeface="Times New Roman" panose="02020603050405020304" pitchFamily="18" charset="0"/>
              </a:rPr>
              <a:t> usually occurs in canine and sporadically in cattle, sheep and cystic changes. The canine </a:t>
            </a:r>
            <a:r>
              <a:rPr lang="en-US" sz="2000" dirty="0" err="1">
                <a:latin typeface="Times New Roman" panose="02020603050405020304" pitchFamily="18" charset="0"/>
                <a:cs typeface="Times New Roman" panose="02020603050405020304" pitchFamily="18" charset="0"/>
              </a:rPr>
              <a:t>acanthomatous</a:t>
            </a:r>
            <a:r>
              <a:rPr lang="en-US" sz="2000" dirty="0">
                <a:latin typeface="Times New Roman" panose="02020603050405020304" pitchFamily="18" charset="0"/>
                <a:cs typeface="Times New Roman" panose="02020603050405020304" pitchFamily="18" charset="0"/>
              </a:rPr>
              <a:t> ameloblastoma is a benign odontogenic </a:t>
            </a:r>
            <a:r>
              <a:rPr lang="en-US" sz="2000" dirty="0" err="1">
                <a:latin typeface="Times New Roman" panose="02020603050405020304" pitchFamily="18" charset="0"/>
                <a:cs typeface="Times New Roman" panose="02020603050405020304" pitchFamily="18" charset="0"/>
              </a:rPr>
              <a:t>tumour</a:t>
            </a:r>
            <a:r>
              <a:rPr lang="en-US" sz="2000" dirty="0">
                <a:latin typeface="Times New Roman" panose="02020603050405020304" pitchFamily="18" charset="0"/>
                <a:cs typeface="Times New Roman" panose="02020603050405020304" pitchFamily="18" charset="0"/>
              </a:rPr>
              <a:t> with similar histologic characteristics like that of centrally located ameloblastoma but appearing in the gingiva and mucosa of the tooth bearing area of the jaws. In most cases, infiltration in the underlying bone is </a:t>
            </a:r>
            <a:r>
              <a:rPr lang="en-US" sz="2000" dirty="0" smtClean="0">
                <a:latin typeface="Times New Roman" panose="02020603050405020304" pitchFamily="18" charset="0"/>
                <a:cs typeface="Times New Roman" panose="02020603050405020304" pitchFamily="18" charset="0"/>
              </a:rPr>
              <a:t>evident.</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radiographic picture shows alveolar bone resorption and tooth displacement.</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Clinical signs</a:t>
            </a:r>
            <a:endParaRPr lang="en-MY" sz="2000" dirty="0">
              <a:solidFill>
                <a:srgbClr val="FF0000"/>
              </a:solidFill>
              <a:latin typeface="Times New Roman" panose="02020603050405020304" pitchFamily="18" charset="0"/>
              <a:cs typeface="Times New Roman" panose="02020603050405020304" pitchFamily="18" charset="0"/>
            </a:endParaRPr>
          </a:p>
          <a:p>
            <a:pPr lvl="0" algn="just"/>
            <a:r>
              <a:rPr lang="en-US" sz="2000" dirty="0">
                <a:latin typeface="Times New Roman" panose="02020603050405020304" pitchFamily="18" charset="0"/>
                <a:cs typeface="Times New Roman" panose="02020603050405020304" pitchFamily="18" charset="0"/>
              </a:rPr>
              <a:t>There is difficulty in mastication </a:t>
            </a:r>
            <a:endParaRPr lang="en-US" sz="2000" dirty="0" smtClean="0">
              <a:latin typeface="Times New Roman" panose="02020603050405020304" pitchFamily="18" charset="0"/>
              <a:cs typeface="Times New Roman" panose="02020603050405020304" pitchFamily="18" charset="0"/>
            </a:endParaRPr>
          </a:p>
          <a:p>
            <a:pPr lvl="0" algn="just">
              <a:buNone/>
            </a:pPr>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deglutition due to pain.</a:t>
            </a:r>
            <a:endParaRPr lang="en-MY" sz="2000" dirty="0">
              <a:latin typeface="Times New Roman" panose="02020603050405020304" pitchFamily="18" charset="0"/>
              <a:cs typeface="Times New Roman" panose="02020603050405020304" pitchFamily="18" charset="0"/>
            </a:endParaRPr>
          </a:p>
          <a:p>
            <a:pPr lvl="0" algn="just"/>
            <a:r>
              <a:rPr lang="en-US" sz="2000" dirty="0">
                <a:latin typeface="Times New Roman" panose="02020603050405020304" pitchFamily="18" charset="0"/>
                <a:cs typeface="Times New Roman" panose="02020603050405020304" pitchFamily="18" charset="0"/>
              </a:rPr>
              <a:t>In advanced stages, incisor teeth are </a:t>
            </a:r>
            <a:endParaRPr lang="en-US" sz="2000" dirty="0" smtClean="0">
              <a:latin typeface="Times New Roman" panose="02020603050405020304" pitchFamily="18" charset="0"/>
              <a:cs typeface="Times New Roman" panose="02020603050405020304" pitchFamily="18" charset="0"/>
            </a:endParaRPr>
          </a:p>
          <a:p>
            <a:pPr lvl="0" algn="just">
              <a:buNone/>
            </a:pPr>
            <a:r>
              <a:rPr lang="en-US" sz="2000" dirty="0" smtClean="0">
                <a:latin typeface="Times New Roman" panose="02020603050405020304" pitchFamily="18" charset="0"/>
                <a:cs typeface="Times New Roman" panose="02020603050405020304" pitchFamily="18" charset="0"/>
              </a:rPr>
              <a:t>     displaced and </a:t>
            </a:r>
            <a:r>
              <a:rPr lang="en-US" sz="2000" dirty="0">
                <a:latin typeface="Times New Roman" panose="02020603050405020304" pitchFamily="18" charset="0"/>
                <a:cs typeface="Times New Roman" panose="02020603050405020304" pitchFamily="18" charset="0"/>
              </a:rPr>
              <a:t>firmly embedded</a:t>
            </a:r>
            <a:r>
              <a:rPr lang="en-US" sz="2000" dirty="0" smtClean="0">
                <a:latin typeface="Times New Roman" panose="02020603050405020304" pitchFamily="18" charset="0"/>
                <a:cs typeface="Times New Roman" panose="02020603050405020304" pitchFamily="18" charset="0"/>
              </a:rPr>
              <a:t>.</a:t>
            </a:r>
            <a:endParaRPr lang="en-MY" sz="2000" dirty="0">
              <a:latin typeface="Times New Roman" panose="02020603050405020304" pitchFamily="18" charset="0"/>
              <a:cs typeface="Times New Roman" panose="02020603050405020304" pitchFamily="18" charset="0"/>
            </a:endParaRPr>
          </a:p>
        </p:txBody>
      </p:sp>
      <p:pic>
        <p:nvPicPr>
          <p:cNvPr id="78849" name="Picture 1" descr="C:\Users\HP\Desktop\fig\aml radio.jpg"/>
          <p:cNvPicPr>
            <a:picLocks noChangeAspect="1" noChangeArrowheads="1"/>
          </p:cNvPicPr>
          <p:nvPr/>
        </p:nvPicPr>
        <p:blipFill>
          <a:blip r:embed="rId1"/>
          <a:srcRect/>
          <a:stretch>
            <a:fillRect/>
          </a:stretch>
        </p:blipFill>
        <p:spPr bwMode="auto">
          <a:xfrm>
            <a:off x="5072066" y="4357694"/>
            <a:ext cx="3143272" cy="21431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solidFill>
                  <a:srgbClr val="FFFF00"/>
                </a:solidFill>
                <a:latin typeface="Times New Roman" panose="02020603050405020304" pitchFamily="18" charset="0"/>
                <a:cs typeface="Times New Roman" panose="02020603050405020304" pitchFamily="18" charset="0"/>
              </a:rPr>
              <a:t>Treatment</a:t>
            </a:r>
            <a:endParaRPr lang="en-US" dirty="0">
              <a:solidFill>
                <a:srgbClr val="FFFF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Treatment of this condition is same like that of odontoma. Local recurrence is common after marginal excision, and wide or radical excision is therefore recommended</a:t>
            </a:r>
            <a:endParaRPr lang="en-US" dirty="0"/>
          </a:p>
        </p:txBody>
      </p:sp>
      <p:pic>
        <p:nvPicPr>
          <p:cNvPr id="117763" name="Picture 3" descr="C:\Users\HP\Desktop\fig\amelo1.jpg"/>
          <p:cNvPicPr>
            <a:picLocks noChangeAspect="1" noChangeArrowheads="1"/>
          </p:cNvPicPr>
          <p:nvPr/>
        </p:nvPicPr>
        <p:blipFill>
          <a:blip r:embed="rId1"/>
          <a:srcRect/>
          <a:stretch>
            <a:fillRect/>
          </a:stretch>
        </p:blipFill>
        <p:spPr bwMode="auto">
          <a:xfrm>
            <a:off x="1142976" y="3929066"/>
            <a:ext cx="3214710" cy="2071702"/>
          </a:xfrm>
          <a:prstGeom prst="rect">
            <a:avLst/>
          </a:prstGeom>
          <a:noFill/>
        </p:spPr>
      </p:pic>
      <p:pic>
        <p:nvPicPr>
          <p:cNvPr id="117764" name="Picture 4" descr="C:\Users\HP\Desktop\fig\amlo.jpg"/>
          <p:cNvPicPr>
            <a:picLocks noChangeAspect="1" noChangeArrowheads="1"/>
          </p:cNvPicPr>
          <p:nvPr/>
        </p:nvPicPr>
        <p:blipFill>
          <a:blip r:embed="rId2"/>
          <a:srcRect/>
          <a:stretch>
            <a:fillRect/>
          </a:stretch>
        </p:blipFill>
        <p:spPr bwMode="auto">
          <a:xfrm>
            <a:off x="4857752" y="3929066"/>
            <a:ext cx="3143272" cy="20859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0006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IN" dirty="0" err="1" smtClean="0">
                <a:solidFill>
                  <a:srgbClr val="FF0000"/>
                </a:solidFill>
              </a:rPr>
              <a:t>Epulis</a:t>
            </a:r>
            <a:endParaRPr lang="en-US" dirty="0">
              <a:solidFill>
                <a:srgbClr val="FF0000"/>
              </a:solidFill>
            </a:endParaRPr>
          </a:p>
        </p:txBody>
      </p:sp>
      <p:sp>
        <p:nvSpPr>
          <p:cNvPr id="3" name="Content Placeholder 2"/>
          <p:cNvSpPr>
            <a:spLocks noGrp="1"/>
          </p:cNvSpPr>
          <p:nvPr>
            <p:ph idx="1"/>
          </p:nvPr>
        </p:nvSpPr>
        <p:spPr>
          <a:xfrm>
            <a:off x="457200" y="928670"/>
            <a:ext cx="8401080" cy="5357850"/>
          </a:xfrm>
        </p:spPr>
        <p:txBody>
          <a:bodyPr>
            <a:noAutofit/>
          </a:bodyPr>
          <a:lstStyle/>
          <a:p>
            <a:pPr marL="457200" indent="-457200"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This </a:t>
            </a:r>
            <a:r>
              <a:rPr lang="en-US" sz="2400" dirty="0" err="1" smtClean="0">
                <a:latin typeface="Times New Roman" panose="02020603050405020304" pitchFamily="18" charset="0"/>
                <a:cs typeface="Times New Roman" panose="02020603050405020304" pitchFamily="18" charset="0"/>
              </a:rPr>
              <a:t>tumour</a:t>
            </a:r>
            <a:r>
              <a:rPr lang="en-US" sz="2400" dirty="0" smtClean="0">
                <a:latin typeface="Times New Roman" panose="02020603050405020304" pitchFamily="18" charset="0"/>
                <a:cs typeface="Times New Roman" panose="02020603050405020304" pitchFamily="18" charset="0"/>
              </a:rPr>
              <a:t> generally develops at the dental border or in </a:t>
            </a:r>
            <a:r>
              <a:rPr lang="en-US" sz="2400" dirty="0" err="1" smtClean="0">
                <a:latin typeface="Times New Roman" panose="02020603050405020304" pitchFamily="18" charset="0"/>
                <a:cs typeface="Times New Roman" panose="02020603050405020304" pitchFamily="18" charset="0"/>
              </a:rPr>
              <a:t>interdental</a:t>
            </a:r>
            <a:r>
              <a:rPr lang="en-US" sz="2400" dirty="0" smtClean="0">
                <a:latin typeface="Times New Roman" panose="02020603050405020304" pitchFamily="18" charset="0"/>
                <a:cs typeface="Times New Roman" panose="02020603050405020304" pitchFamily="18" charset="0"/>
              </a:rPr>
              <a:t> spaces. The term '</a:t>
            </a:r>
            <a:r>
              <a:rPr lang="en-US" sz="2400" dirty="0" err="1" smtClean="0">
                <a:latin typeface="Times New Roman" panose="02020603050405020304" pitchFamily="18" charset="0"/>
                <a:cs typeface="Times New Roman" panose="02020603050405020304" pitchFamily="18" charset="0"/>
              </a:rPr>
              <a:t>epulis</a:t>
            </a:r>
            <a:r>
              <a:rPr lang="en-US" sz="2400" dirty="0" smtClean="0">
                <a:latin typeface="Times New Roman" panose="02020603050405020304" pitchFamily="18" charset="0"/>
                <a:cs typeface="Times New Roman" panose="02020603050405020304" pitchFamily="18" charset="0"/>
              </a:rPr>
              <a:t>' is subjected to much confusion. It is probably best referred to now as a basal cell carcinoma, which describes its biological behavior much better (locally invasive, like carcinomas). </a:t>
            </a:r>
            <a:r>
              <a:rPr lang="en-US" sz="2400" dirty="0" err="1" smtClean="0">
                <a:latin typeface="Times New Roman" panose="02020603050405020304" pitchFamily="18" charset="0"/>
                <a:cs typeface="Times New Roman" panose="02020603050405020304" pitchFamily="18" charset="0"/>
              </a:rPr>
              <a:t>Epulis</a:t>
            </a:r>
            <a:r>
              <a:rPr lang="en-US" sz="2400" dirty="0" smtClean="0">
                <a:latin typeface="Times New Roman" panose="02020603050405020304" pitchFamily="18" charset="0"/>
                <a:cs typeface="Times New Roman" panose="02020603050405020304" pitchFamily="18" charset="0"/>
              </a:rPr>
              <a:t> is also often used wrongly to describe the gingival hyperplasia seen in breeds such as the boxer.</a:t>
            </a:r>
            <a:endParaRPr lang="en-US" sz="2400" dirty="0" smtClean="0">
              <a:latin typeface="Times New Roman" panose="02020603050405020304" pitchFamily="18" charset="0"/>
              <a:cs typeface="Times New Roman" panose="02020603050405020304" pitchFamily="18" charset="0"/>
            </a:endParaRPr>
          </a:p>
          <a:p>
            <a:pPr algn="just">
              <a:buNone/>
            </a:pPr>
            <a:endParaRPr lang="en-US" sz="2400" dirty="0">
              <a:latin typeface="Times New Roman" panose="02020603050405020304" pitchFamily="18" charset="0"/>
              <a:cs typeface="Times New Roman" panose="02020603050405020304" pitchFamily="18" charset="0"/>
            </a:endParaRPr>
          </a:p>
        </p:txBody>
      </p:sp>
      <p:pic>
        <p:nvPicPr>
          <p:cNvPr id="77825" name="Picture 1" descr="C:\Users\HP\Desktop\fig\epulis 2.jpg"/>
          <p:cNvPicPr>
            <a:picLocks noChangeAspect="1" noChangeArrowheads="1"/>
          </p:cNvPicPr>
          <p:nvPr/>
        </p:nvPicPr>
        <p:blipFill>
          <a:blip r:embed="rId1"/>
          <a:srcRect/>
          <a:stretch>
            <a:fillRect/>
          </a:stretch>
        </p:blipFill>
        <p:spPr bwMode="auto">
          <a:xfrm>
            <a:off x="1071538" y="3857628"/>
            <a:ext cx="2143125" cy="2143125"/>
          </a:xfrm>
          <a:prstGeom prst="rect">
            <a:avLst/>
          </a:prstGeom>
          <a:noFill/>
        </p:spPr>
      </p:pic>
      <p:pic>
        <p:nvPicPr>
          <p:cNvPr id="77826" name="Picture 2" descr="C:\Users\HP\Desktop\fig\epulis3.jpg"/>
          <p:cNvPicPr>
            <a:picLocks noChangeAspect="1" noChangeArrowheads="1"/>
          </p:cNvPicPr>
          <p:nvPr/>
        </p:nvPicPr>
        <p:blipFill>
          <a:blip r:embed="rId2"/>
          <a:srcRect/>
          <a:stretch>
            <a:fillRect/>
          </a:stretch>
        </p:blipFill>
        <p:spPr bwMode="auto">
          <a:xfrm>
            <a:off x="3571868" y="3857628"/>
            <a:ext cx="2619375" cy="2143140"/>
          </a:xfrm>
          <a:prstGeom prst="rect">
            <a:avLst/>
          </a:prstGeom>
          <a:noFill/>
        </p:spPr>
      </p:pic>
      <p:pic>
        <p:nvPicPr>
          <p:cNvPr id="77827" name="Picture 3" descr="C:\Users\HP\Desktop\fig\epulis.jpg"/>
          <p:cNvPicPr>
            <a:picLocks noChangeAspect="1" noChangeArrowheads="1"/>
          </p:cNvPicPr>
          <p:nvPr/>
        </p:nvPicPr>
        <p:blipFill>
          <a:blip r:embed="rId3"/>
          <a:srcRect/>
          <a:stretch>
            <a:fillRect/>
          </a:stretch>
        </p:blipFill>
        <p:spPr bwMode="auto">
          <a:xfrm>
            <a:off x="6357950" y="3857628"/>
            <a:ext cx="2466975" cy="2143140"/>
          </a:xfrm>
          <a:prstGeom prst="rect">
            <a:avLst/>
          </a:prstGeom>
          <a:noFill/>
        </p:spPr>
      </p:pic>
      <p:sp>
        <p:nvSpPr>
          <p:cNvPr id="18" name="Rectangle 17"/>
          <p:cNvSpPr/>
          <p:nvPr/>
        </p:nvSpPr>
        <p:spPr>
          <a:xfrm>
            <a:off x="4286248" y="6215082"/>
            <a:ext cx="736099" cy="369332"/>
          </a:xfrm>
          <a:prstGeom prst="rect">
            <a:avLst/>
          </a:prstGeom>
        </p:spPr>
        <p:txBody>
          <a:bodyPr wrap="none">
            <a:spAutoFit/>
          </a:bodyPr>
          <a:lstStyle/>
          <a:p>
            <a:r>
              <a:rPr lang="en-IN" dirty="0" err="1" smtClean="0">
                <a:solidFill>
                  <a:srgbClr val="FF0000"/>
                </a:solidFill>
              </a:rPr>
              <a:t>Epulis</a:t>
            </a:r>
            <a:endParaRPr lang="en-US" dirty="0"/>
          </a:p>
        </p:txBody>
      </p:sp>
      <p:cxnSp>
        <p:nvCxnSpPr>
          <p:cNvPr id="20" name="Straight Arrow Connector 19"/>
          <p:cNvCxnSpPr/>
          <p:nvPr/>
        </p:nvCxnSpPr>
        <p:spPr>
          <a:xfrm rot="10800000">
            <a:off x="2000232" y="5072074"/>
            <a:ext cx="2428892"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357686" y="5786454"/>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857752" y="5214950"/>
            <a:ext cx="250033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MY" sz="200" dirty="0"/>
              <a:t>.</a:t>
            </a:r>
            <a:endParaRPr lang="en-MY" sz="200" dirty="0"/>
          </a:p>
        </p:txBody>
      </p:sp>
      <p:sp>
        <p:nvSpPr>
          <p:cNvPr id="5" name="Content Placeholder 4"/>
          <p:cNvSpPr>
            <a:spLocks noGrp="1"/>
          </p:cNvSpPr>
          <p:nvPr>
            <p:ph idx="1"/>
          </p:nvPr>
        </p:nvSpPr>
        <p:spPr>
          <a:xfrm>
            <a:off x="1933574" y="1600200"/>
            <a:ext cx="5610225" cy="4525963"/>
          </a:xfrm>
        </p:spPr>
        <p:txBody>
          <a:bodyPr/>
          <a:lstStyle/>
          <a:p>
            <a:endParaRPr lang="en-MY" dirty="0"/>
          </a:p>
        </p:txBody>
      </p:sp>
      <p:pic>
        <p:nvPicPr>
          <p:cNvPr id="1028" name="Picture 4" descr="Related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85975" y="623888"/>
            <a:ext cx="4972050" cy="561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PERIODONTAL DISEASE</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2984"/>
            <a:ext cx="8229600" cy="4983179"/>
          </a:xfrm>
        </p:spPr>
        <p:txBody>
          <a:bodyPr>
            <a:normAutofit fontScale="77500" lnSpcReduction="20000"/>
          </a:bodyPr>
          <a:lstStyle/>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Periodontal disease is a very slow, insidious disease that affects all of the supporting structures of the teeth: the free gingival margin, attached </a:t>
            </a:r>
            <a:r>
              <a:rPr lang="en-US" dirty="0" err="1" smtClean="0">
                <a:latin typeface="Times New Roman" panose="02020603050405020304" pitchFamily="18" charset="0"/>
                <a:cs typeface="Times New Roman" panose="02020603050405020304" pitchFamily="18" charset="0"/>
              </a:rPr>
              <a:t>gingiva</a:t>
            </a:r>
            <a:r>
              <a:rPr lang="en-US" dirty="0" smtClean="0">
                <a:latin typeface="Times New Roman" panose="02020603050405020304" pitchFamily="18" charset="0"/>
                <a:cs typeface="Times New Roman" panose="02020603050405020304" pitchFamily="18" charset="0"/>
              </a:rPr>
              <a:t>, periodontal ligaments, and alveolus or bony socket.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Periodontal disease starts with the formation of plaque, a transparent adhesive fluid composed of much in, sloughed epithelial cells and aerobic, and gram positive </a:t>
            </a:r>
            <a:r>
              <a:rPr lang="en-US" dirty="0" err="1" smtClean="0">
                <a:latin typeface="Times New Roman" panose="02020603050405020304" pitchFamily="18" charset="0"/>
                <a:cs typeface="Times New Roman" panose="02020603050405020304" pitchFamily="18" charset="0"/>
              </a:rPr>
              <a:t>cocci</a:t>
            </a:r>
            <a:r>
              <a:rPr lang="en-US" dirty="0" smtClean="0">
                <a:latin typeface="Times New Roman" panose="02020603050405020304" pitchFamily="18" charset="0"/>
                <a:cs typeface="Times New Roman" panose="02020603050405020304" pitchFamily="18" charset="0"/>
              </a:rPr>
              <a:t>. Plaque forming starts 12 hours after dental cleaning and can mineralize into calculus in as little as 48 to 72 hours if not removed.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calculus mechanically irritates the </a:t>
            </a:r>
            <a:r>
              <a:rPr lang="en-US" dirty="0" err="1" smtClean="0">
                <a:latin typeface="Times New Roman" panose="02020603050405020304" pitchFamily="18" charset="0"/>
                <a:cs typeface="Times New Roman" panose="02020603050405020304" pitchFamily="18" charset="0"/>
              </a:rPr>
              <a:t>gingiva</a:t>
            </a:r>
            <a:r>
              <a:rPr lang="en-US" dirty="0" smtClean="0">
                <a:latin typeface="Times New Roman" panose="02020603050405020304" pitchFamily="18" charset="0"/>
                <a:cs typeface="Times New Roman" panose="02020603050405020304" pitchFamily="18" charset="0"/>
              </a:rPr>
              <a:t>, changes the pH of the mouth allowing pathogenic aerobic gram negative bacteria to survive </a:t>
            </a:r>
            <a:r>
              <a:rPr lang="en-US" dirty="0" err="1" smtClean="0">
                <a:latin typeface="Times New Roman" panose="02020603050405020304" pitchFamily="18" charset="0"/>
                <a:cs typeface="Times New Roman" panose="02020603050405020304" pitchFamily="18" charset="0"/>
              </a:rPr>
              <a:t>subgingivally</a:t>
            </a:r>
            <a:r>
              <a:rPr lang="en-US" dirty="0" smtClean="0">
                <a:latin typeface="Times New Roman" panose="02020603050405020304" pitchFamily="18" charset="0"/>
                <a:cs typeface="Times New Roman" panose="02020603050405020304" pitchFamily="18" charset="0"/>
              </a:rPr>
              <a:t>. The by-products of bacterial metabolism "eat away" at the tooth's support structures eventually causing the tooth to be lost.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There are two active phases of periodontal disease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buNone/>
            </a:pPr>
            <a:r>
              <a:rPr lang="en-US" b="1" dirty="0" smtClean="0"/>
              <a:t>          Gingivitis                          Periodontitis</a:t>
            </a:r>
            <a:endParaRPr lang="en-US" b="1" dirty="0" smtClean="0"/>
          </a:p>
          <a:p>
            <a:pPr>
              <a:buNone/>
            </a:pPr>
            <a:r>
              <a:rPr lang="en-US" b="1" dirty="0" smtClean="0"/>
              <a:t>							</a:t>
            </a:r>
            <a:endParaRPr lang="en-US" dirty="0" smtClean="0"/>
          </a:p>
          <a:p>
            <a:pPr>
              <a:buNone/>
            </a:pPr>
            <a:endParaRPr lang="en-US" dirty="0" smtClean="0"/>
          </a:p>
          <a:p>
            <a:endParaRPr lang="en-US" dirty="0"/>
          </a:p>
        </p:txBody>
      </p:sp>
      <p:cxnSp>
        <p:nvCxnSpPr>
          <p:cNvPr id="7" name="Straight Arrow Connector 6"/>
          <p:cNvCxnSpPr/>
          <p:nvPr/>
        </p:nvCxnSpPr>
        <p:spPr>
          <a:xfrm flipH="1">
            <a:off x="2627784" y="1484784"/>
            <a:ext cx="122413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6016" y="1556792"/>
            <a:ext cx="100811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IN" dirty="0" smtClean="0">
                <a:solidFill>
                  <a:srgbClr val="FFFF00"/>
                </a:solidFill>
              </a:rPr>
              <a:t>Gingivitis</a:t>
            </a:r>
            <a:endParaRPr lang="en-US" dirty="0">
              <a:solidFill>
                <a:srgbClr val="FFFF00"/>
              </a:solidFill>
            </a:endParaRPr>
          </a:p>
        </p:txBody>
      </p:sp>
      <p:sp>
        <p:nvSpPr>
          <p:cNvPr id="3" name="Content Placeholder 2"/>
          <p:cNvSpPr>
            <a:spLocks noGrp="1"/>
          </p:cNvSpPr>
          <p:nvPr>
            <p:ph idx="1"/>
          </p:nvPr>
        </p:nvSpPr>
        <p:spPr>
          <a:xfrm>
            <a:off x="457200" y="1142984"/>
            <a:ext cx="8229600" cy="4983179"/>
          </a:xfrm>
        </p:spPr>
        <p:txBody>
          <a:bodyPr>
            <a:normAutofit fontScale="62500" lnSpcReduction="20000"/>
          </a:bodyPr>
          <a:lstStyle/>
          <a:p>
            <a:pPr algn="just"/>
            <a:r>
              <a:rPr lang="en-US" dirty="0" smtClean="0">
                <a:latin typeface="Times New Roman" panose="02020603050405020304" pitchFamily="18" charset="0"/>
                <a:cs typeface="Times New Roman" panose="02020603050405020304" pitchFamily="18" charset="0"/>
              </a:rPr>
              <a:t>Gingivitis refers to the inflammation of gums caused by bacterial infection. The bacterial population generally consists of non-motile, gram-positive, aerobic </a:t>
            </a:r>
            <a:r>
              <a:rPr lang="en-US" dirty="0" err="1" smtClean="0">
                <a:latin typeface="Times New Roman" panose="02020603050405020304" pitchFamily="18" charset="0"/>
                <a:cs typeface="Times New Roman" panose="02020603050405020304" pitchFamily="18" charset="0"/>
              </a:rPr>
              <a:t>cocci</a:t>
            </a:r>
            <a:r>
              <a:rPr lang="en-US" dirty="0" smtClean="0">
                <a:latin typeface="Times New Roman" panose="02020603050405020304" pitchFamily="18" charset="0"/>
                <a:cs typeface="Times New Roman" panose="02020603050405020304" pitchFamily="18" charset="0"/>
              </a:rPr>
              <a:t>. The condition is reversible to tissue surrounding the teeth.</a:t>
            </a:r>
            <a:endParaRPr lang="en-US" dirty="0" smtClean="0">
              <a:latin typeface="Times New Roman" panose="02020603050405020304" pitchFamily="18" charset="0"/>
              <a:cs typeface="Times New Roman" panose="02020603050405020304" pitchFamily="18" charset="0"/>
            </a:endParaRPr>
          </a:p>
          <a:p>
            <a:pPr algn="just">
              <a:buNone/>
            </a:pPr>
            <a:r>
              <a:rPr lang="en-US" dirty="0" smtClean="0">
                <a:latin typeface="Times New Roman" panose="02020603050405020304" pitchFamily="18" charset="0"/>
                <a:cs typeface="Times New Roman" panose="02020603050405020304" pitchFamily="18" charset="0"/>
              </a:rPr>
              <a:t>                             	</a:t>
            </a:r>
            <a:r>
              <a:rPr lang="en-US" sz="4500" b="1" dirty="0" smtClean="0">
                <a:solidFill>
                  <a:srgbClr val="FF0000"/>
                </a:solidFill>
                <a:latin typeface="Times New Roman" panose="02020603050405020304" pitchFamily="18" charset="0"/>
                <a:cs typeface="Times New Roman" panose="02020603050405020304" pitchFamily="18" charset="0"/>
              </a:rPr>
              <a:t>Clinical signs</a:t>
            </a:r>
            <a:endParaRPr lang="en-US" dirty="0" smtClean="0">
              <a:solidFill>
                <a:srgbClr val="FF0000"/>
              </a:solidFill>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Swollen and inflamed gums.</a:t>
            </a:r>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Bad breath (halitosis) and bleeding red gums.</a:t>
            </a:r>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Plaque on the teeth perhaps with some calculus.</a:t>
            </a:r>
            <a:endParaRPr lang="en-US" dirty="0" smtClean="0">
              <a:latin typeface="Times New Roman" panose="02020603050405020304" pitchFamily="18" charset="0"/>
              <a:cs typeface="Times New Roman" panose="02020603050405020304" pitchFamily="18" charset="0"/>
            </a:endParaRPr>
          </a:p>
          <a:p>
            <a:pPr lvl="0" algn="just"/>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The animal may drop food and rub its mouth as well.</a:t>
            </a:r>
            <a:endParaRPr lang="en-US" dirty="0" smtClean="0">
              <a:latin typeface="Times New Roman" panose="02020603050405020304" pitchFamily="18" charset="0"/>
              <a:cs typeface="Times New Roman" panose="02020603050405020304" pitchFamily="18" charset="0"/>
            </a:endParaRPr>
          </a:p>
          <a:p>
            <a:pPr algn="just">
              <a:buNone/>
            </a:pPr>
            <a:r>
              <a:rPr lang="en-US" sz="5100" b="1" dirty="0" smtClean="0">
                <a:solidFill>
                  <a:srgbClr val="FF0000"/>
                </a:solidFill>
                <a:latin typeface="Times New Roman" panose="02020603050405020304" pitchFamily="18" charset="0"/>
                <a:cs typeface="Times New Roman" panose="02020603050405020304" pitchFamily="18" charset="0"/>
              </a:rPr>
              <a:t>                                 Treatment</a:t>
            </a:r>
            <a:endParaRPr lang="en-US" sz="5100" dirty="0" smtClean="0">
              <a:solidFill>
                <a:srgbClr val="FF0000"/>
              </a:solidFill>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Removing the plaque and calculus that have accumulated on the tooth. </a:t>
            </a:r>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Gingival pockets if develop may resolve after treatment of gingivitis.</a:t>
            </a:r>
            <a:endParaRPr lang="en-US" dirty="0" smtClean="0">
              <a:latin typeface="Times New Roman" panose="02020603050405020304" pitchFamily="18" charset="0"/>
              <a:cs typeface="Times New Roman" panose="02020603050405020304" pitchFamily="18" charset="0"/>
            </a:endParaRPr>
          </a:p>
          <a:p>
            <a:pPr lvl="0" algn="just"/>
            <a:r>
              <a:rPr lang="en-US" dirty="0" err="1" smtClean="0">
                <a:latin typeface="Times New Roman" panose="02020603050405020304" pitchFamily="18" charset="0"/>
                <a:cs typeface="Times New Roman" panose="02020603050405020304" pitchFamily="18" charset="0"/>
              </a:rPr>
              <a:t>Gingivectomy</a:t>
            </a:r>
            <a:r>
              <a:rPr lang="en-US" dirty="0" smtClean="0">
                <a:latin typeface="Times New Roman" panose="02020603050405020304" pitchFamily="18" charset="0"/>
                <a:cs typeface="Times New Roman" panose="02020603050405020304" pitchFamily="18" charset="0"/>
              </a:rPr>
              <a:t> is considered if fibrosis is present and the pocket does not resolve. </a:t>
            </a:r>
            <a:endParaRPr lang="en-US" dirty="0">
              <a:latin typeface="Times New Roman" panose="02020603050405020304" pitchFamily="18" charset="0"/>
              <a:cs typeface="Times New Roman" panose="02020603050405020304" pitchFamily="18" charset="0"/>
            </a:endParaRPr>
          </a:p>
        </p:txBody>
      </p:sp>
      <p:pic>
        <p:nvPicPr>
          <p:cNvPr id="74753" name="Picture 1" descr="C:\Users\HP\Desktop\fig\gingivitis.jpg"/>
          <p:cNvPicPr>
            <a:picLocks noChangeAspect="1" noChangeArrowheads="1"/>
          </p:cNvPicPr>
          <p:nvPr/>
        </p:nvPicPr>
        <p:blipFill>
          <a:blip r:embed="rId1"/>
          <a:srcRect/>
          <a:stretch>
            <a:fillRect/>
          </a:stretch>
        </p:blipFill>
        <p:spPr bwMode="auto">
          <a:xfrm>
            <a:off x="6286512" y="1928802"/>
            <a:ext cx="2628900" cy="17430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solidFill>
                  <a:schemeClr val="accent1"/>
                </a:solidFill>
              </a:rPr>
              <a:t>Periodontitis</a:t>
            </a:r>
            <a:endParaRPr lang="en-US" dirty="0">
              <a:solidFill>
                <a:schemeClr val="accent1"/>
              </a:solidFill>
            </a:endParaRPr>
          </a:p>
        </p:txBody>
      </p:sp>
      <p:sp>
        <p:nvSpPr>
          <p:cNvPr id="3" name="Content Placeholder 2"/>
          <p:cNvSpPr>
            <a:spLocks noGrp="1"/>
          </p:cNvSpPr>
          <p:nvPr>
            <p:ph idx="1"/>
          </p:nvPr>
        </p:nvSpPr>
        <p:spPr>
          <a:xfrm>
            <a:off x="457200" y="928670"/>
            <a:ext cx="8229600" cy="5197493"/>
          </a:xfrm>
        </p:spPr>
        <p:txBody>
          <a:bodyPr>
            <a:noAutofit/>
          </a:bodyPr>
          <a:lstStyle/>
          <a:p>
            <a:pPr algn="just">
              <a:buFont typeface="Wingdings" panose="05000000000000000000" pitchFamily="2" charset="2"/>
              <a:buChar char="Ø"/>
            </a:pPr>
            <a:r>
              <a:rPr lang="en-US" sz="2400" b="1" dirty="0" smtClean="0">
                <a:solidFill>
                  <a:srgbClr val="FF0000"/>
                </a:solidFill>
              </a:rPr>
              <a:t>Periodontitis</a:t>
            </a:r>
            <a:r>
              <a:rPr lang="en-US" sz="2400" dirty="0" smtClean="0">
                <a:solidFill>
                  <a:srgbClr val="FF0000"/>
                </a:solidFill>
              </a:rPr>
              <a:t> </a:t>
            </a:r>
            <a:r>
              <a:rPr lang="en-US" sz="2400" dirty="0" smtClean="0"/>
              <a:t>develops if gingivitis is not treated properly and in time.</a:t>
            </a:r>
            <a:endParaRPr lang="en-US" sz="2400" dirty="0" smtClean="0"/>
          </a:p>
          <a:p>
            <a:pPr algn="just">
              <a:buFont typeface="Wingdings" panose="05000000000000000000" pitchFamily="2" charset="2"/>
              <a:buChar char="Ø"/>
            </a:pPr>
            <a:r>
              <a:rPr lang="en-US" sz="2400" dirty="0" smtClean="0"/>
              <a:t> The time span for development or periodontitis from gingivitis is variable and usually may take as few as 2 weeks.</a:t>
            </a:r>
            <a:endParaRPr lang="en-US" sz="2400" dirty="0" smtClean="0"/>
          </a:p>
          <a:p>
            <a:pPr algn="just">
              <a:buFont typeface="Wingdings" panose="05000000000000000000" pitchFamily="2" charset="2"/>
              <a:buChar char="Ø"/>
            </a:pPr>
            <a:r>
              <a:rPr lang="en-US" sz="2400" dirty="0" smtClean="0"/>
              <a:t>The organism responsible for gingivitis may form into motile, gram negative, anaerobic rods that cause periodontitis. </a:t>
            </a:r>
            <a:endParaRPr lang="en-US" sz="2400" dirty="0" smtClean="0"/>
          </a:p>
          <a:p>
            <a:pPr algn="just">
              <a:buNone/>
            </a:pPr>
            <a:endParaRPr lang="en-US" sz="2400" dirty="0"/>
          </a:p>
        </p:txBody>
      </p:sp>
      <p:pic>
        <p:nvPicPr>
          <p:cNvPr id="73729" name="Picture 1" descr="C:\Users\HP\Desktop\fig\perio2.jpg"/>
          <p:cNvPicPr>
            <a:picLocks noChangeAspect="1" noChangeArrowheads="1"/>
          </p:cNvPicPr>
          <p:nvPr/>
        </p:nvPicPr>
        <p:blipFill>
          <a:blip r:embed="rId1"/>
          <a:srcRect/>
          <a:stretch>
            <a:fillRect/>
          </a:stretch>
        </p:blipFill>
        <p:spPr bwMode="auto">
          <a:xfrm>
            <a:off x="928662" y="3714752"/>
            <a:ext cx="3048000" cy="2286016"/>
          </a:xfrm>
          <a:prstGeom prst="rect">
            <a:avLst/>
          </a:prstGeom>
          <a:noFill/>
        </p:spPr>
      </p:pic>
      <p:pic>
        <p:nvPicPr>
          <p:cNvPr id="73730" name="Picture 2" descr="C:\Users\HP\Desktop\fig\perio.jpg"/>
          <p:cNvPicPr>
            <a:picLocks noChangeAspect="1" noChangeArrowheads="1"/>
          </p:cNvPicPr>
          <p:nvPr/>
        </p:nvPicPr>
        <p:blipFill>
          <a:blip r:embed="rId2"/>
          <a:srcRect/>
          <a:stretch>
            <a:fillRect/>
          </a:stretch>
        </p:blipFill>
        <p:spPr bwMode="auto">
          <a:xfrm>
            <a:off x="4643438" y="3714752"/>
            <a:ext cx="3429024" cy="19335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7232"/>
            <a:ext cx="8001056" cy="3046988"/>
          </a:xfrm>
          <a:prstGeom prst="rect">
            <a:avLst/>
          </a:prstGeom>
        </p:spPr>
        <p:txBody>
          <a:bodyPr wrap="square">
            <a:spAutoFit/>
          </a:bodyPr>
          <a:lstStyle/>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condition is generally irreversible and can start in 4-6</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years of age. </a:t>
            </a:r>
            <a:endParaRPr lang="en-US" sz="2400"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anaerobic bacteria penetrate the gingival </a:t>
            </a:r>
            <a:r>
              <a:rPr lang="en-US" sz="2400" dirty="0" err="1" smtClean="0">
                <a:latin typeface="Times New Roman" panose="02020603050405020304" pitchFamily="18" charset="0"/>
                <a:cs typeface="Times New Roman" panose="02020603050405020304" pitchFamily="18" charset="0"/>
              </a:rPr>
              <a:t>sulcus</a:t>
            </a:r>
            <a:r>
              <a:rPr lang="en-US" sz="2400" dirty="0" smtClean="0">
                <a:latin typeface="Times New Roman" panose="02020603050405020304" pitchFamily="18" charset="0"/>
                <a:cs typeface="Times New Roman" panose="02020603050405020304" pitchFamily="18" charset="0"/>
              </a:rPr>
              <a:t> and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marginal tissue and </a:t>
            </a:r>
            <a:r>
              <a:rPr lang="en-US" sz="2400" dirty="0" err="1" smtClean="0">
                <a:latin typeface="Times New Roman" panose="02020603050405020304" pitchFamily="18" charset="0"/>
                <a:cs typeface="Times New Roman" panose="02020603050405020304" pitchFamily="18" charset="0"/>
              </a:rPr>
              <a:t>endotoxins</a:t>
            </a:r>
            <a:r>
              <a:rPr lang="en-US" sz="2400" dirty="0" smtClean="0">
                <a:latin typeface="Times New Roman" panose="02020603050405020304" pitchFamily="18" charset="0"/>
                <a:cs typeface="Times New Roman" panose="02020603050405020304" pitchFamily="18" charset="0"/>
              </a:rPr>
              <a:t> ultimately migrate toward the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root tip of the tooth. As the disease progresses, periodontal</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ligaments that hold the tooth to the jaw bone and the bone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itself becomes damaged.</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643702" y="6215082"/>
            <a:ext cx="200026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Cont.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smtClean="0">
                <a:solidFill>
                  <a:schemeClr val="tx2">
                    <a:lumMod val="60000"/>
                    <a:lumOff val="40000"/>
                  </a:schemeClr>
                </a:solidFill>
              </a:rPr>
              <a:t>Clinical signs</a:t>
            </a:r>
            <a:endParaRPr lang="en-US" dirty="0" smtClean="0">
              <a:solidFill>
                <a:schemeClr val="tx2">
                  <a:lumMod val="60000"/>
                  <a:lumOff val="40000"/>
                </a:schemeClr>
              </a:solidFill>
            </a:endParaRPr>
          </a:p>
        </p:txBody>
      </p:sp>
      <p:sp>
        <p:nvSpPr>
          <p:cNvPr id="3" name="Content Placeholder 2"/>
          <p:cNvSpPr>
            <a:spLocks noGrp="1"/>
          </p:cNvSpPr>
          <p:nvPr>
            <p:ph idx="1"/>
          </p:nvPr>
        </p:nvSpPr>
        <p:spPr>
          <a:xfrm>
            <a:off x="457200" y="1000108"/>
            <a:ext cx="8229600" cy="5126055"/>
          </a:xfrm>
        </p:spPr>
        <p:txBody>
          <a:bodyPr>
            <a:normAutofit fontScale="70000" lnSpcReduction="20000"/>
          </a:bodyPr>
          <a:lstStyle/>
          <a:p>
            <a:pPr lvl="0"/>
            <a:r>
              <a:rPr lang="en-US" dirty="0" smtClean="0"/>
              <a:t>The animals are more reluctant to chew on hard food.</a:t>
            </a:r>
            <a:endParaRPr lang="en-US" dirty="0" smtClean="0"/>
          </a:p>
          <a:p>
            <a:pPr lvl="0"/>
            <a:r>
              <a:rPr lang="en-US" dirty="0" smtClean="0"/>
              <a:t>There is formation of abscess in the gum and jaw bone.</a:t>
            </a:r>
            <a:endParaRPr lang="en-US" dirty="0" smtClean="0"/>
          </a:p>
          <a:p>
            <a:pPr lvl="0"/>
            <a:r>
              <a:rPr lang="en-US" dirty="0" smtClean="0"/>
              <a:t>There may be bleeding and pain sensation.</a:t>
            </a:r>
            <a:endParaRPr lang="en-US" dirty="0" smtClean="0"/>
          </a:p>
          <a:p>
            <a:pPr lvl="0"/>
            <a:r>
              <a:rPr lang="en-US" dirty="0" smtClean="0"/>
              <a:t>There may be sneezing episodes and nasal bleeding.</a:t>
            </a:r>
            <a:endParaRPr lang="en-US" dirty="0" smtClean="0"/>
          </a:p>
          <a:p>
            <a:pPr lvl="0"/>
            <a:r>
              <a:rPr lang="en-US" dirty="0" smtClean="0"/>
              <a:t>In advanced stages, permanent </a:t>
            </a:r>
            <a:r>
              <a:rPr lang="en-US" dirty="0" err="1" smtClean="0"/>
              <a:t>oro</a:t>
            </a:r>
            <a:r>
              <a:rPr lang="en-US" dirty="0" smtClean="0"/>
              <a:t>-nasal fistula may develop if upper fang teeth are affected. </a:t>
            </a:r>
            <a:endParaRPr lang="en-US" dirty="0" smtClean="0"/>
          </a:p>
          <a:p>
            <a:pPr lvl="0"/>
            <a:r>
              <a:rPr lang="en-US" dirty="0" smtClean="0"/>
              <a:t>The animals start to loose weight and avoid having its face or head toughed. </a:t>
            </a:r>
            <a:endParaRPr lang="en-US" dirty="0" smtClean="0"/>
          </a:p>
          <a:p>
            <a:pPr>
              <a:buNone/>
            </a:pPr>
            <a:r>
              <a:rPr lang="en-US" b="1" dirty="0" smtClean="0">
                <a:solidFill>
                  <a:srgbClr val="FF0000"/>
                </a:solidFill>
              </a:rPr>
              <a:t>                                               </a:t>
            </a:r>
            <a:r>
              <a:rPr lang="en-US" sz="4000" b="1" dirty="0" smtClean="0">
                <a:solidFill>
                  <a:srgbClr val="FF0000"/>
                </a:solidFill>
                <a:latin typeface="Times New Roman" panose="02020603050405020304" pitchFamily="18" charset="0"/>
                <a:cs typeface="Times New Roman" panose="02020603050405020304" pitchFamily="18" charset="0"/>
              </a:rPr>
              <a:t>Treatment  </a:t>
            </a:r>
            <a:endParaRPr lang="en-US" b="1" dirty="0" smtClean="0">
              <a:solidFill>
                <a:srgbClr val="FF0000"/>
              </a:solidFill>
              <a:latin typeface="Times New Roman" panose="02020603050405020304" pitchFamily="18" charset="0"/>
              <a:cs typeface="Times New Roman" panose="02020603050405020304" pitchFamily="18" charset="0"/>
            </a:endParaRPr>
          </a:p>
          <a:p>
            <a:r>
              <a:rPr lang="en-US" dirty="0" smtClean="0"/>
              <a:t>Treatment is preceded by dental radiographs not only to determine the degree of bone destruction and disease but also in establishing an appropriate treatment protocol to save the animal's teeth.</a:t>
            </a:r>
            <a:endParaRPr lang="en-US" dirty="0" smtClean="0"/>
          </a:p>
          <a:p>
            <a:r>
              <a:rPr lang="en-US" dirty="0" smtClean="0"/>
              <a:t>The following plans may be adopted for successful treatment.</a:t>
            </a:r>
            <a:endParaRPr lang="en-US" dirty="0" smtClean="0"/>
          </a:p>
          <a:p>
            <a:pPr lvl="0"/>
            <a:r>
              <a:rPr lang="en-US" dirty="0" err="1" smtClean="0"/>
              <a:t>Subgingival</a:t>
            </a:r>
            <a:r>
              <a:rPr lang="en-US" dirty="0" smtClean="0"/>
              <a:t> calculus is to be removed with powered </a:t>
            </a:r>
            <a:r>
              <a:rPr lang="en-US" dirty="0" err="1" smtClean="0"/>
              <a:t>scalers</a:t>
            </a:r>
            <a:r>
              <a:rPr lang="en-US" dirty="0" smtClean="0"/>
              <a:t> or a hand curette.</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a:bodyPr>
          <a:lstStyle/>
          <a:p>
            <a:r>
              <a:rPr lang="en-IN" sz="300" dirty="0" smtClean="0"/>
              <a:t>.</a:t>
            </a:r>
            <a:endParaRPr lang="en-US" sz="300" dirty="0"/>
          </a:p>
        </p:txBody>
      </p:sp>
      <p:sp>
        <p:nvSpPr>
          <p:cNvPr id="3" name="Content Placeholder 2"/>
          <p:cNvSpPr>
            <a:spLocks noGrp="1"/>
          </p:cNvSpPr>
          <p:nvPr>
            <p:ph idx="1"/>
          </p:nvPr>
        </p:nvSpPr>
        <p:spPr>
          <a:xfrm>
            <a:off x="457200" y="857232"/>
            <a:ext cx="8229600" cy="5268931"/>
          </a:xfrm>
        </p:spPr>
        <p:txBody>
          <a:bodyPr>
            <a:normAutofit/>
          </a:bodyPr>
          <a:lstStyle/>
          <a:p>
            <a:pPr lvl="0" algn="just"/>
            <a:r>
              <a:rPr lang="en-US" sz="2400" dirty="0" smtClean="0"/>
              <a:t>The root surface should be smoothed by root planning until it is glassy smooth and hard.</a:t>
            </a:r>
            <a:endParaRPr lang="en-US" sz="2400" dirty="0" smtClean="0"/>
          </a:p>
          <a:p>
            <a:pPr lvl="0" algn="just"/>
            <a:r>
              <a:rPr lang="en-US" sz="2400" dirty="0" smtClean="0"/>
              <a:t>In case of periodontal pocket of more than 4 to 5 mm deep, a periodontal flap procedure should be performed for adequate visualization of tooth row. Subsequently, the cavity should be thoroughly cleaned and a long-acting sustained release antibiotic (</a:t>
            </a:r>
            <a:r>
              <a:rPr lang="en-US" sz="2400" dirty="0" err="1" smtClean="0"/>
              <a:t>doxycycline</a:t>
            </a:r>
            <a:r>
              <a:rPr lang="en-US" sz="2400" dirty="0" smtClean="0"/>
              <a:t>) polymer may be placed.</a:t>
            </a:r>
            <a:endParaRPr lang="en-US" sz="2400" dirty="0" smtClean="0"/>
          </a:p>
          <a:p>
            <a:pPr algn="just"/>
            <a:r>
              <a:rPr lang="en-US" sz="2400" dirty="0" smtClean="0"/>
              <a:t>Finally, flap surgery is the most appropriate procedure to expose the pathology and render care in periodontal disease especially in small animal dentistry</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br>
              <a:rPr lang="en-US" b="1" dirty="0" smtClean="0"/>
            </a:br>
            <a:r>
              <a:rPr lang="en-US" b="1" dirty="0" smtClean="0">
                <a:solidFill>
                  <a:schemeClr val="tx2">
                    <a:lumMod val="60000"/>
                    <a:lumOff val="40000"/>
                  </a:schemeClr>
                </a:solidFill>
              </a:rPr>
              <a:t>Bishoping</a:t>
            </a:r>
            <a:br>
              <a:rPr lang="en-US" dirty="0" smtClean="0"/>
            </a:br>
            <a:endParaRPr lang="en-US" dirty="0"/>
          </a:p>
        </p:txBody>
      </p:sp>
      <p:sp>
        <p:nvSpPr>
          <p:cNvPr id="3" name="Content Placeholder 2"/>
          <p:cNvSpPr>
            <a:spLocks noGrp="1"/>
          </p:cNvSpPr>
          <p:nvPr>
            <p:ph idx="1"/>
          </p:nvPr>
        </p:nvSpPr>
        <p:spPr>
          <a:xfrm>
            <a:off x="457200" y="1071546"/>
            <a:ext cx="8229600" cy="5054617"/>
          </a:xfrm>
        </p:spPr>
        <p:txBody>
          <a:bodyPr>
            <a:normAutofit fontScale="77500" lnSpcReduction="20000"/>
          </a:bodyPr>
          <a:lstStyle/>
          <a:p>
            <a:pPr algn="just">
              <a:buFont typeface="Wingdings" panose="05000000000000000000" pitchFamily="2" charset="2"/>
              <a:buChar char="Ø"/>
            </a:pPr>
            <a:r>
              <a:rPr lang="en-US" sz="2900" dirty="0" smtClean="0">
                <a:latin typeface="Times New Roman" panose="02020603050405020304" pitchFamily="18" charset="0"/>
                <a:cs typeface="Times New Roman" panose="02020603050405020304" pitchFamily="18" charset="0"/>
              </a:rPr>
              <a:t>One of the first objectives in a pre-purchase examination is determining the age of the horse. If the horse is supposed to be seven and the teeth say the horse is eleven, often buyers quit right there. </a:t>
            </a:r>
            <a:endParaRPr lang="en-US" sz="2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900" b="1" dirty="0" smtClean="0">
                <a:solidFill>
                  <a:srgbClr val="FF0000"/>
                </a:solidFill>
                <a:latin typeface="Times New Roman" panose="02020603050405020304" pitchFamily="18" charset="0"/>
                <a:cs typeface="Times New Roman" panose="02020603050405020304" pitchFamily="18" charset="0"/>
              </a:rPr>
              <a:t>Bishoping</a:t>
            </a:r>
            <a:r>
              <a:rPr lang="en-US" sz="2900" dirty="0" smtClean="0">
                <a:solidFill>
                  <a:srgbClr val="FF0000"/>
                </a:solidFill>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is tampering with cups to make the horse appear younger than it is. The artificial marks are made by staining with silver nitrate. The normal infundibulam marks disappear from centrals by six years, laterals by seven years and corners by eight years. The artificial marks are made deeper on lateral in comparison to centrals but less deep than corners. </a:t>
            </a:r>
            <a:endParaRPr lang="en-US" sz="29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900" dirty="0" smtClean="0">
                <a:latin typeface="Times New Roman" panose="02020603050405020304" pitchFamily="18" charset="0"/>
                <a:cs typeface="Times New Roman" panose="02020603050405020304" pitchFamily="18" charset="0"/>
              </a:rPr>
              <a:t>Bishoping can be easily detected by observing the shape of table surface of the tooth. In young horse, table surface is roughly oval side ways, in aged horse, it is triangular and in very old animals, it is oval antero-posteriorly or circular in shape. </a:t>
            </a:r>
            <a:endParaRPr lang="en-US" sz="2900" dirty="0" smtClean="0">
              <a:latin typeface="Times New Roman" panose="02020603050405020304" pitchFamily="18" charset="0"/>
              <a:cs typeface="Times New Roman" panose="02020603050405020304" pitchFamily="18" charset="0"/>
            </a:endParaRPr>
          </a:p>
          <a:p>
            <a:pPr algn="just">
              <a:buNone/>
            </a:pPr>
            <a:r>
              <a:rPr lang="en-US" sz="3400" dirty="0" smtClean="0"/>
              <a:t> </a:t>
            </a:r>
            <a:endParaRPr lang="en-US" sz="3400" dirty="0" smtClean="0"/>
          </a:p>
          <a:p>
            <a:pPr algn="just"/>
            <a:endParaRPr lang="en-US" sz="3400" dirty="0" smtClean="0"/>
          </a:p>
          <a:p>
            <a:endParaRPr lang="en-US" dirty="0"/>
          </a:p>
        </p:txBody>
      </p:sp>
      <p:pic>
        <p:nvPicPr>
          <p:cNvPr id="70658" name="Picture 2" descr="C:\Users\HP\Desktop\fig\imsg8.png"/>
          <p:cNvPicPr>
            <a:picLocks noChangeAspect="1" noChangeArrowheads="1"/>
          </p:cNvPicPr>
          <p:nvPr/>
        </p:nvPicPr>
        <p:blipFill>
          <a:blip r:embed="rId1"/>
          <a:srcRect/>
          <a:stretch>
            <a:fillRect/>
          </a:stretch>
        </p:blipFill>
        <p:spPr bwMode="auto">
          <a:xfrm>
            <a:off x="1142976" y="5000636"/>
            <a:ext cx="2857500" cy="1495425"/>
          </a:xfrm>
          <a:prstGeom prst="rect">
            <a:avLst/>
          </a:prstGeom>
          <a:noFill/>
        </p:spPr>
      </p:pic>
      <p:pic>
        <p:nvPicPr>
          <p:cNvPr id="70660" name="Picture 4" descr="C:\Users\HP\Desktop\fig\gavlenes.jpg"/>
          <p:cNvPicPr>
            <a:picLocks noChangeAspect="1" noChangeArrowheads="1"/>
          </p:cNvPicPr>
          <p:nvPr/>
        </p:nvPicPr>
        <p:blipFill>
          <a:blip r:embed="rId2"/>
          <a:srcRect/>
          <a:stretch>
            <a:fillRect/>
          </a:stretch>
        </p:blipFill>
        <p:spPr bwMode="auto">
          <a:xfrm>
            <a:off x="4214810" y="5000636"/>
            <a:ext cx="3924300" cy="164307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Users\HP\Desktop\fig\images2.jpg"/>
          <p:cNvPicPr>
            <a:picLocks noChangeAspect="1" noChangeArrowheads="1"/>
          </p:cNvPicPr>
          <p:nvPr/>
        </p:nvPicPr>
        <p:blipFill>
          <a:blip r:embed="rId1"/>
          <a:srcRect/>
          <a:stretch>
            <a:fillRect/>
          </a:stretch>
        </p:blipFill>
        <p:spPr bwMode="auto">
          <a:xfrm>
            <a:off x="1142976" y="428604"/>
            <a:ext cx="6715172" cy="45720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p:cNvPicPr>
            <a:picLocks noChangeAspect="1" noChangeArrowheads="1"/>
          </p:cNvPicPr>
          <p:nvPr/>
        </p:nvPicPr>
        <p:blipFill>
          <a:blip r:embed="rId1"/>
          <a:srcRect/>
          <a:stretch>
            <a:fillRect/>
          </a:stretch>
        </p:blipFill>
        <p:spPr bwMode="auto">
          <a:xfrm>
            <a:off x="285720" y="357166"/>
            <a:ext cx="8770998" cy="60722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CONGENITAL AND DEVELOPMENTAL ANOMALIES</a:t>
            </a:r>
            <a:endParaRPr lang="en-MY"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lvl="0" algn="just"/>
            <a:r>
              <a:rPr lang="en-US" b="1" dirty="0">
                <a:latin typeface="Times New Roman" panose="02020603050405020304" pitchFamily="18" charset="0"/>
                <a:cs typeface="Times New Roman" panose="02020603050405020304" pitchFamily="18" charset="0"/>
              </a:rPr>
              <a:t>Over bite (parrot mouth or brachygnathism) </a:t>
            </a:r>
            <a:r>
              <a:rPr lang="en-US" dirty="0">
                <a:latin typeface="Times New Roman" panose="02020603050405020304" pitchFamily="18" charset="0"/>
                <a:cs typeface="Times New Roman" panose="02020603050405020304" pitchFamily="18" charset="0"/>
              </a:rPr>
              <a:t>Occurs when the lower jaw is shorter than the upper. There may a gap between the upper and lower incisors  when the mouth is closed. This type of malocclusion is never considered normal in any breed and is a genetic fault. Generally elongated muzzles types of breed are mostly affected. </a:t>
            </a:r>
            <a:endParaRPr lang="en-MY" dirty="0">
              <a:latin typeface="Times New Roman" panose="02020603050405020304" pitchFamily="18" charset="0"/>
              <a:cs typeface="Times New Roman" panose="02020603050405020304" pitchFamily="18" charset="0"/>
            </a:endParaRPr>
          </a:p>
          <a:p>
            <a:pPr lvl="0" algn="just"/>
            <a:r>
              <a:rPr lang="en-US" b="1" dirty="0">
                <a:latin typeface="Times New Roman" panose="02020603050405020304" pitchFamily="18" charset="0"/>
                <a:cs typeface="Times New Roman" panose="02020603050405020304" pitchFamily="18" charset="0"/>
              </a:rPr>
              <a:t>Under bite (Prognathism or Hog mouth) </a:t>
            </a:r>
            <a:r>
              <a:rPr lang="en-US" dirty="0">
                <a:latin typeface="Times New Roman" panose="02020603050405020304" pitchFamily="18" charset="0"/>
                <a:cs typeface="Times New Roman" panose="02020603050405020304" pitchFamily="18" charset="0"/>
              </a:rPr>
              <a:t>occurs when the lower teeth protrude in front of the upper jaw teeth. The most commonly affected breeds are those with short muzzles although, in medium muzzled breeds it is abnormal.</a:t>
            </a:r>
            <a:endParaRPr lang="en-MY" dirty="0">
              <a:latin typeface="Times New Roman" panose="02020603050405020304" pitchFamily="18" charset="0"/>
              <a:cs typeface="Times New Roman" panose="02020603050405020304" pitchFamily="18" charset="0"/>
            </a:endParaRPr>
          </a:p>
          <a:p>
            <a:pPr algn="just"/>
            <a:endParaRPr lang="en-MY"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dirty="0" smtClean="0"/>
              <a:t>Clinical signs</a:t>
            </a:r>
            <a:endParaRPr lang="en-US" dirty="0"/>
          </a:p>
        </p:txBody>
      </p:sp>
      <p:sp>
        <p:nvSpPr>
          <p:cNvPr id="3" name="Content Placeholder 2"/>
          <p:cNvSpPr>
            <a:spLocks noGrp="1"/>
          </p:cNvSpPr>
          <p:nvPr>
            <p:ph idx="1"/>
          </p:nvPr>
        </p:nvSpPr>
        <p:spPr>
          <a:xfrm>
            <a:off x="457200" y="1071546"/>
            <a:ext cx="8229600" cy="5054617"/>
          </a:xfrm>
        </p:spPr>
        <p:txBody>
          <a:bodyPr>
            <a:normAutofit/>
          </a:bodyPr>
          <a:lstStyle/>
          <a:p>
            <a:pPr algn="just"/>
            <a:r>
              <a:rPr lang="en-US" sz="2400" dirty="0" smtClean="0"/>
              <a:t>include </a:t>
            </a:r>
            <a:r>
              <a:rPr lang="en-US" sz="2400" dirty="0" err="1" smtClean="0"/>
              <a:t>inapetance</a:t>
            </a:r>
            <a:r>
              <a:rPr lang="en-US" sz="2400" dirty="0" smtClean="0"/>
              <a:t>, weight loss, drooling, gagging/retching, bleeding from the mouth, oral pain, halitosis etc. Clinical examination may reveal an obvious mass on the gums. </a:t>
            </a:r>
            <a:endParaRPr lang="en-US" sz="2400" dirty="0" smtClean="0"/>
          </a:p>
          <a:p>
            <a:pPr algn="just">
              <a:buNone/>
            </a:pPr>
            <a:r>
              <a:rPr lang="en-US" sz="2400" dirty="0" smtClean="0">
                <a:solidFill>
                  <a:srgbClr val="FF0000"/>
                </a:solidFill>
              </a:rPr>
              <a:t>                              Treatment</a:t>
            </a:r>
            <a:endParaRPr lang="en-US" sz="2400" dirty="0" smtClean="0">
              <a:solidFill>
                <a:srgbClr val="FF0000"/>
              </a:solidFill>
            </a:endParaRPr>
          </a:p>
          <a:p>
            <a:pPr algn="just"/>
            <a:r>
              <a:rPr lang="en-US" sz="2400" dirty="0" smtClean="0"/>
              <a:t> The growth is best treated by through </a:t>
            </a:r>
            <a:r>
              <a:rPr lang="en-US" sz="2400" b="1" dirty="0" smtClean="0"/>
              <a:t>surgical excision</a:t>
            </a:r>
            <a:r>
              <a:rPr lang="en-US" sz="2400" dirty="0" smtClean="0"/>
              <a:t> under general </a:t>
            </a:r>
            <a:r>
              <a:rPr lang="en-US" sz="2400" dirty="0" err="1" smtClean="0"/>
              <a:t>anaesthesia</a:t>
            </a:r>
            <a:r>
              <a:rPr lang="en-US" sz="2400" dirty="0" smtClean="0"/>
              <a:t>. The diffuse bleeding can be controlled by packing or cauterization with surgical diathermy.</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smtClean="0">
                <a:solidFill>
                  <a:srgbClr val="FF0000"/>
                </a:solidFill>
                <a:latin typeface="Times New Roman" panose="02020603050405020304" pitchFamily="18" charset="0"/>
                <a:cs typeface="Times New Roman" panose="02020603050405020304" pitchFamily="18" charset="0"/>
              </a:rPr>
              <a:t>Dental fistula</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pPr algn="just"/>
            <a:r>
              <a:rPr lang="en-IN" sz="2400" dirty="0" smtClean="0">
                <a:latin typeface="Times New Roman" panose="02020603050405020304" pitchFamily="18" charset="0"/>
                <a:cs typeface="Times New Roman" panose="02020603050405020304" pitchFamily="18" charset="0"/>
              </a:rPr>
              <a:t>Produced by the communication of the root of tooth with out side.</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It may be caused by fracture of mandible.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It may affecting the fourth upper cheek tooth in the dog usually result from alveolar </a:t>
            </a:r>
            <a:r>
              <a:rPr lang="en-IN" sz="2400" dirty="0" err="1" smtClean="0">
                <a:latin typeface="Times New Roman" panose="02020603050405020304" pitchFamily="18" charset="0"/>
                <a:cs typeface="Times New Roman" panose="02020603050405020304" pitchFamily="18" charset="0"/>
              </a:rPr>
              <a:t>periostitis</a:t>
            </a:r>
            <a:r>
              <a:rPr lang="en-IN" sz="2400" dirty="0" smtClean="0">
                <a:latin typeface="Times New Roman" panose="02020603050405020304" pitchFamily="18" charset="0"/>
                <a:cs typeface="Times New Roman" panose="02020603050405020304" pitchFamily="18" charset="0"/>
              </a:rPr>
              <a:t>. This root of this tooth is located in the </a:t>
            </a:r>
            <a:r>
              <a:rPr lang="en-IN" sz="2400" dirty="0" err="1" smtClean="0">
                <a:latin typeface="Times New Roman" panose="02020603050405020304" pitchFamily="18" charset="0"/>
                <a:cs typeface="Times New Roman" panose="02020603050405020304" pitchFamily="18" charset="0"/>
              </a:rPr>
              <a:t>antrum</a:t>
            </a:r>
            <a:r>
              <a:rPr lang="en-IN" sz="2400" dirty="0" smtClean="0">
                <a:latin typeface="Times New Roman" panose="02020603050405020304" pitchFamily="18" charset="0"/>
                <a:cs typeface="Times New Roman" panose="02020603050405020304" pitchFamily="18" charset="0"/>
              </a:rPr>
              <a:t>  </a:t>
            </a:r>
            <a:r>
              <a:rPr lang="en-IN" sz="2400" dirty="0" smtClean="0">
                <a:solidFill>
                  <a:srgbClr val="FF0000"/>
                </a:solidFill>
                <a:latin typeface="Times New Roman" panose="02020603050405020304" pitchFamily="18" charset="0"/>
                <a:cs typeface="Times New Roman" panose="02020603050405020304" pitchFamily="18" charset="0"/>
              </a:rPr>
              <a:t>hence condition is properly called pus in the </a:t>
            </a:r>
            <a:r>
              <a:rPr lang="en-IN" sz="2400" dirty="0" err="1" smtClean="0">
                <a:solidFill>
                  <a:srgbClr val="FF0000"/>
                </a:solidFill>
                <a:latin typeface="Times New Roman" panose="02020603050405020304" pitchFamily="18" charset="0"/>
                <a:cs typeface="Times New Roman" panose="02020603050405020304" pitchFamily="18" charset="0"/>
              </a:rPr>
              <a:t>antrum</a:t>
            </a:r>
            <a:r>
              <a:rPr lang="en-IN" sz="2400" dirty="0" smtClean="0"/>
              <a:t>.</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IN" dirty="0" smtClean="0">
                <a:solidFill>
                  <a:srgbClr val="FF0000"/>
                </a:solidFill>
                <a:latin typeface="Times New Roman" panose="02020603050405020304" pitchFamily="18" charset="0"/>
                <a:cs typeface="Times New Roman" panose="02020603050405020304" pitchFamily="18" charset="0"/>
              </a:rPr>
              <a:t>Treatment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IN" dirty="0" smtClean="0"/>
              <a:t>Removal of the teeth and </a:t>
            </a:r>
            <a:r>
              <a:rPr lang="en-IN" dirty="0" err="1" smtClean="0"/>
              <a:t>necrosed</a:t>
            </a:r>
            <a:r>
              <a:rPr lang="en-IN" dirty="0" smtClean="0"/>
              <a:t> tissue of bone.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n-US" altLang="en-GB" sz="6000" b="1">
                <a:solidFill>
                  <a:srgbClr val="FF0000"/>
                </a:solidFill>
                <a:effectLst>
                  <a:outerShdw blurRad="38100" dist="38100" dir="2700000" algn="tl">
                    <a:srgbClr val="000000">
                      <a:alpha val="43137"/>
                    </a:srgbClr>
                  </a:outerShdw>
                </a:effectLst>
              </a:rPr>
              <a:t>THANK YOU</a:t>
            </a:r>
            <a:endParaRPr lang="en-US" altLang="en-GB" sz="6000" b="1">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200" dirty="0"/>
              <a:t>.</a:t>
            </a:r>
            <a:endParaRPr lang="en-MY" sz="200" dirty="0"/>
          </a:p>
        </p:txBody>
      </p:sp>
      <p:pic>
        <p:nvPicPr>
          <p:cNvPr id="2050" name="Picture 2" descr="Image result for brachygnathism"/>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457200" y="914400"/>
            <a:ext cx="8229600" cy="4808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100" dirty="0"/>
              <a:t>.</a:t>
            </a:r>
            <a:endParaRPr lang="en-MY" sz="100" dirty="0"/>
          </a:p>
        </p:txBody>
      </p:sp>
      <p:sp>
        <p:nvSpPr>
          <p:cNvPr id="3" name="Content Placeholder 2"/>
          <p:cNvSpPr>
            <a:spLocks noGrp="1"/>
          </p:cNvSpPr>
          <p:nvPr>
            <p:ph idx="1"/>
          </p:nvPr>
        </p:nvSpPr>
        <p:spPr>
          <a:xfrm>
            <a:off x="457200" y="274638"/>
            <a:ext cx="8229600" cy="5851525"/>
          </a:xfrm>
        </p:spPr>
        <p:txBody>
          <a:bodyPr>
            <a:normAutofit fontScale="92500" lnSpcReduction="20000"/>
          </a:bodyPr>
          <a:lstStyle/>
          <a:p>
            <a:pPr lvl="0" algn="just"/>
            <a:r>
              <a:rPr lang="en-US" b="1" dirty="0">
                <a:latin typeface="Times New Roman" panose="02020603050405020304" pitchFamily="18" charset="0"/>
                <a:cs typeface="Times New Roman" panose="02020603050405020304" pitchFamily="18" charset="0"/>
              </a:rPr>
              <a:t>Even or level bite</a:t>
            </a:r>
            <a:r>
              <a:rPr lang="en-US" dirty="0">
                <a:latin typeface="Times New Roman" panose="02020603050405020304" pitchFamily="18" charset="0"/>
                <a:cs typeface="Times New Roman" panose="02020603050405020304" pitchFamily="18" charset="0"/>
              </a:rPr>
              <a:t> occurs when </a:t>
            </a:r>
            <a:r>
              <a:rPr lang="en-US" dirty="0">
                <a:solidFill>
                  <a:srgbClr val="FF0000"/>
                </a:solidFill>
                <a:latin typeface="Times New Roman" panose="02020603050405020304" pitchFamily="18" charset="0"/>
                <a:cs typeface="Times New Roman" panose="02020603050405020304" pitchFamily="18" charset="0"/>
              </a:rPr>
              <a:t>the upper and lower incisor teeth meet each other edge to edge.</a:t>
            </a:r>
            <a:r>
              <a:rPr lang="en-US" dirty="0">
                <a:latin typeface="Times New Roman" panose="02020603050405020304" pitchFamily="18" charset="0"/>
                <a:cs typeface="Times New Roman" panose="02020603050405020304" pitchFamily="18" charset="0"/>
              </a:rPr>
              <a:t> This condition is considered normal in some breeds, although it is actually an expression of under bite.</a:t>
            </a:r>
            <a:endParaRPr lang="en-MY" dirty="0">
              <a:latin typeface="Times New Roman" panose="02020603050405020304" pitchFamily="18" charset="0"/>
              <a:cs typeface="Times New Roman" panose="02020603050405020304" pitchFamily="18" charset="0"/>
            </a:endParaRPr>
          </a:p>
          <a:p>
            <a:pPr lvl="0" algn="just"/>
            <a:r>
              <a:rPr lang="en-US" b="1" dirty="0">
                <a:latin typeface="Times New Roman" panose="02020603050405020304" pitchFamily="18" charset="0"/>
                <a:cs typeface="Times New Roman" panose="02020603050405020304" pitchFamily="18" charset="0"/>
              </a:rPr>
              <a:t>Anterior cross bite</a:t>
            </a:r>
            <a:r>
              <a:rPr lang="en-US" dirty="0">
                <a:latin typeface="Times New Roman" panose="02020603050405020304" pitchFamily="18" charset="0"/>
                <a:cs typeface="Times New Roman" panose="02020603050405020304" pitchFamily="18" charset="0"/>
              </a:rPr>
              <a:t> is one of the common malocclusions observed in veterinary dentistry which is not considered a genetic or inherited defect. </a:t>
            </a:r>
            <a:r>
              <a:rPr lang="en-US" dirty="0">
                <a:solidFill>
                  <a:srgbClr val="FF0000"/>
                </a:solidFill>
                <a:latin typeface="Times New Roman" panose="02020603050405020304" pitchFamily="18" charset="0"/>
                <a:cs typeface="Times New Roman" panose="02020603050405020304" pitchFamily="18" charset="0"/>
              </a:rPr>
              <a:t>This condition occurs when canine and premolar teeth on both sides of the mouth occlude normally but one or more of the lower incisors are positioned in front of the upper incisors.</a:t>
            </a:r>
            <a:r>
              <a:rPr lang="en-US" dirty="0">
                <a:latin typeface="Times New Roman" panose="02020603050405020304" pitchFamily="18" charset="0"/>
                <a:cs typeface="Times New Roman" panose="02020603050405020304" pitchFamily="18" charset="0"/>
              </a:rPr>
              <a:t> It can be caused by tug-of-war games, retained primary teeth, or impacted roots.</a:t>
            </a:r>
            <a:endParaRPr lang="en-MY" dirty="0">
              <a:latin typeface="Times New Roman" panose="02020603050405020304" pitchFamily="18" charset="0"/>
              <a:cs typeface="Times New Roman" panose="02020603050405020304" pitchFamily="18" charset="0"/>
            </a:endParaRPr>
          </a:p>
          <a:p>
            <a:endParaRPr lang="en-MY"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100" dirty="0"/>
              <a:t>.</a:t>
            </a:r>
            <a:endParaRPr lang="en-MY" sz="100" dirty="0"/>
          </a:p>
        </p:txBody>
      </p:sp>
      <p:sp>
        <p:nvSpPr>
          <p:cNvPr id="3" name="Content Placeholder 2"/>
          <p:cNvSpPr>
            <a:spLocks noGrp="1"/>
          </p:cNvSpPr>
          <p:nvPr>
            <p:ph idx="1"/>
          </p:nvPr>
        </p:nvSpPr>
        <p:spPr>
          <a:xfrm>
            <a:off x="457200" y="548640"/>
            <a:ext cx="8229600" cy="5577524"/>
          </a:xfrm>
        </p:spPr>
        <p:txBody>
          <a:bodyPr>
            <a:normAutofit fontScale="85000" lnSpcReduction="20000"/>
          </a:bodyPr>
          <a:lstStyle/>
          <a:p>
            <a:pPr lvl="0" algn="just">
              <a:buFont typeface="Wingdings" panose="05000000000000000000" pitchFamily="2" charset="2"/>
              <a:buChar char="Ø"/>
            </a:pPr>
            <a:r>
              <a:rPr lang="en-US" b="1" dirty="0">
                <a:solidFill>
                  <a:srgbClr val="FF0000"/>
                </a:solidFill>
              </a:rPr>
              <a:t>Posterior cross bite </a:t>
            </a:r>
            <a:r>
              <a:rPr lang="en-US" dirty="0">
                <a:solidFill>
                  <a:srgbClr val="FF0000"/>
                </a:solidFill>
              </a:rPr>
              <a:t>         occurs when one or more of the premolar lower jaw teeth overlap the upper jaw teeth.</a:t>
            </a:r>
            <a:r>
              <a:rPr lang="en-US" dirty="0"/>
              <a:t> This is a rare condition that occurs in the longer-nosed dog breeds. Heavy amounts of calculus will accumulate on the buccal surfaces of the lower premolar and molar teeth. Regular tooth brushing is necessary. </a:t>
            </a:r>
            <a:endParaRPr lang="en-US" dirty="0"/>
          </a:p>
          <a:p>
            <a:pPr lvl="0" algn="just"/>
            <a:endParaRPr lang="en-MY" dirty="0"/>
          </a:p>
          <a:p>
            <a:pPr algn="just">
              <a:buFont typeface="Wingdings" panose="05000000000000000000" pitchFamily="2" charset="2"/>
              <a:buChar char="Ø"/>
            </a:pPr>
            <a:r>
              <a:rPr lang="en-US" b="1" dirty="0">
                <a:solidFill>
                  <a:srgbClr val="FF0000"/>
                </a:solidFill>
              </a:rPr>
              <a:t>Wry mouth or wry bite         </a:t>
            </a:r>
            <a:r>
              <a:rPr lang="en-US" dirty="0"/>
              <a:t>occurs when one side of the jaw grows more than the other. </a:t>
            </a:r>
            <a:r>
              <a:rPr lang="en-US" dirty="0">
                <a:solidFill>
                  <a:srgbClr val="FF0000"/>
                </a:solidFill>
              </a:rPr>
              <a:t>Wry bites show as triangular defects in the incisor area where some of the incisors will meet their opposing counterparts, while others will not. </a:t>
            </a:r>
            <a:r>
              <a:rPr lang="en-US" dirty="0"/>
              <a:t>Minor abnormalities may be seen in the midline of the rugae of the hard palate. Wry bite is a severe inherited defect</a:t>
            </a:r>
            <a:endParaRPr lang="en-MY" dirty="0"/>
          </a:p>
        </p:txBody>
      </p:sp>
      <p:sp>
        <p:nvSpPr>
          <p:cNvPr id="4" name="Arrow: Right 3"/>
          <p:cNvSpPr/>
          <p:nvPr/>
        </p:nvSpPr>
        <p:spPr>
          <a:xfrm>
            <a:off x="3886200" y="718084"/>
            <a:ext cx="533400" cy="128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Arrow: Right 4"/>
          <p:cNvSpPr/>
          <p:nvPr/>
        </p:nvSpPr>
        <p:spPr>
          <a:xfrm flipV="1">
            <a:off x="4419600" y="3457135"/>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MY" sz="200" dirty="0"/>
              <a:t>.</a:t>
            </a:r>
            <a:endParaRPr lang="en-MY" sz="200" dirty="0"/>
          </a:p>
        </p:txBody>
      </p:sp>
      <p:sp>
        <p:nvSpPr>
          <p:cNvPr id="3" name="Content Placeholder 2"/>
          <p:cNvSpPr>
            <a:spLocks noGrp="1"/>
          </p:cNvSpPr>
          <p:nvPr>
            <p:ph idx="1"/>
          </p:nvPr>
        </p:nvSpPr>
        <p:spPr>
          <a:xfrm>
            <a:off x="457200" y="274638"/>
            <a:ext cx="8229600" cy="5851525"/>
          </a:xfrm>
        </p:spPr>
        <p:txBody>
          <a:bodyPr>
            <a:normAutofit/>
          </a:bodyPr>
          <a:lstStyle/>
          <a:p>
            <a:pPr lvl="0" algn="just">
              <a:buFont typeface="Wingdings" panose="05000000000000000000" pitchFamily="2" charset="2"/>
              <a:buChar char="Ø"/>
            </a:pPr>
            <a:r>
              <a:rPr lang="en-US" b="1" dirty="0">
                <a:solidFill>
                  <a:srgbClr val="FF0000"/>
                </a:solidFill>
              </a:rPr>
              <a:t>Open bite          </a:t>
            </a:r>
            <a:r>
              <a:rPr lang="en-US" dirty="0"/>
              <a:t>occurs when some </a:t>
            </a:r>
            <a:r>
              <a:rPr lang="en-US" dirty="0">
                <a:solidFill>
                  <a:srgbClr val="FF0000"/>
                </a:solidFill>
              </a:rPr>
              <a:t>incisors are displaced vertically </a:t>
            </a:r>
            <a:r>
              <a:rPr lang="en-US" dirty="0"/>
              <a:t>and do not touch. Often, the tongue will protrude. </a:t>
            </a:r>
            <a:endParaRPr lang="en-MY" dirty="0"/>
          </a:p>
          <a:p>
            <a:pPr lvl="0" algn="just">
              <a:buFont typeface="Wingdings" panose="05000000000000000000" pitchFamily="2" charset="2"/>
              <a:buChar char="Ø"/>
            </a:pPr>
            <a:r>
              <a:rPr lang="en-US" b="1" dirty="0">
                <a:solidFill>
                  <a:srgbClr val="FF0000"/>
                </a:solidFill>
              </a:rPr>
              <a:t>Rotated teeth       </a:t>
            </a:r>
            <a:r>
              <a:rPr lang="en-US" dirty="0"/>
              <a:t>are seen mostly in short muzzled breeds and commonly affect the </a:t>
            </a:r>
            <a:r>
              <a:rPr lang="en-US" dirty="0">
                <a:solidFill>
                  <a:srgbClr val="FF0000"/>
                </a:solidFill>
              </a:rPr>
              <a:t>upper third premolar</a:t>
            </a:r>
            <a:r>
              <a:rPr lang="en-US" dirty="0"/>
              <a:t>. </a:t>
            </a:r>
            <a:r>
              <a:rPr lang="en-US" dirty="0">
                <a:solidFill>
                  <a:srgbClr val="FF0000"/>
                </a:solidFill>
              </a:rPr>
              <a:t>The rotated tooth root closed to the palate</a:t>
            </a:r>
            <a:r>
              <a:rPr lang="en-US" dirty="0"/>
              <a:t> is prone to periodontal disease which need regular tooth brushing to save a rotated tooth but frequently, the tooth cannot be saved. </a:t>
            </a:r>
            <a:endParaRPr lang="en-MY" dirty="0"/>
          </a:p>
          <a:p>
            <a:endParaRPr lang="en-MY" dirty="0"/>
          </a:p>
        </p:txBody>
      </p:sp>
      <p:sp>
        <p:nvSpPr>
          <p:cNvPr id="4" name="Arrow: Right 3"/>
          <p:cNvSpPr/>
          <p:nvPr/>
        </p:nvSpPr>
        <p:spPr>
          <a:xfrm>
            <a:off x="2667000" y="533400"/>
            <a:ext cx="762000" cy="118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Arrow: Right 4"/>
          <p:cNvSpPr/>
          <p:nvPr/>
        </p:nvSpPr>
        <p:spPr>
          <a:xfrm>
            <a:off x="3429000" y="2107669"/>
            <a:ext cx="685800" cy="118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MY" sz="300" dirty="0"/>
              <a:t>.</a:t>
            </a:r>
            <a:endParaRPr lang="en-MY" sz="300" dirty="0"/>
          </a:p>
        </p:txBody>
      </p:sp>
      <p:sp>
        <p:nvSpPr>
          <p:cNvPr id="3" name="Content Placeholder 2"/>
          <p:cNvSpPr>
            <a:spLocks noGrp="1"/>
          </p:cNvSpPr>
          <p:nvPr>
            <p:ph idx="1"/>
          </p:nvPr>
        </p:nvSpPr>
        <p:spPr>
          <a:xfrm>
            <a:off x="457200" y="366714"/>
            <a:ext cx="8229600" cy="5759449"/>
          </a:xfrm>
        </p:spPr>
        <p:txBody>
          <a:bodyPr>
            <a:normAutofit fontScale="92500"/>
          </a:bodyPr>
          <a:lstStyle/>
          <a:p>
            <a:pPr algn="just"/>
            <a:r>
              <a:rPr lang="en-US" sz="2800" b="1" dirty="0">
                <a:solidFill>
                  <a:srgbClr val="FF0000"/>
                </a:solidFill>
              </a:rPr>
              <a:t>Supernumerary teeth (Polyodontia) </a:t>
            </a:r>
            <a:r>
              <a:rPr lang="en-US" sz="2800" dirty="0"/>
              <a:t>Create alignment </a:t>
            </a:r>
            <a:r>
              <a:rPr lang="en-US" sz="2800" dirty="0" err="1"/>
              <a:t>probles</a:t>
            </a:r>
            <a:r>
              <a:rPr lang="en-US" sz="2800" dirty="0"/>
              <a:t> and the development of </a:t>
            </a:r>
            <a:r>
              <a:rPr lang="en-US" sz="2800" dirty="0" smtClean="0"/>
              <a:t>hooks. </a:t>
            </a:r>
            <a:r>
              <a:rPr lang="en-US" sz="2800" dirty="0"/>
              <a:t>The extra teeth are usually premolars or incisors although a supernumerary canine tooth may be seen. </a:t>
            </a:r>
            <a:r>
              <a:rPr lang="en-US" sz="2800" dirty="0">
                <a:solidFill>
                  <a:srgbClr val="FF0000"/>
                </a:solidFill>
              </a:rPr>
              <a:t>Extra </a:t>
            </a:r>
            <a:r>
              <a:rPr lang="en-US" sz="2800" dirty="0" smtClean="0">
                <a:solidFill>
                  <a:srgbClr val="FF0000"/>
                </a:solidFill>
              </a:rPr>
              <a:t>teeth or double row of </a:t>
            </a:r>
            <a:r>
              <a:rPr lang="en-US" sz="2800" dirty="0" err="1" smtClean="0">
                <a:solidFill>
                  <a:srgbClr val="FF0000"/>
                </a:solidFill>
              </a:rPr>
              <a:t>incissor</a:t>
            </a:r>
            <a:r>
              <a:rPr lang="en-US" sz="2800" dirty="0" smtClean="0">
                <a:solidFill>
                  <a:srgbClr val="FF0000"/>
                </a:solidFill>
              </a:rPr>
              <a:t>/molar </a:t>
            </a:r>
            <a:r>
              <a:rPr lang="en-US" sz="2800" dirty="0">
                <a:solidFill>
                  <a:srgbClr val="FF0000"/>
                </a:solidFill>
              </a:rPr>
              <a:t>can cause periodontal disease from over crowding.</a:t>
            </a:r>
            <a:r>
              <a:rPr lang="en-US" sz="2800" dirty="0"/>
              <a:t> It has been reported that 9% of dogs have supernumerary teeth. </a:t>
            </a:r>
            <a:endParaRPr lang="en-MY" sz="2800" dirty="0"/>
          </a:p>
          <a:p>
            <a:pPr algn="just"/>
            <a:r>
              <a:rPr lang="en-US" sz="2800" b="1" dirty="0">
                <a:solidFill>
                  <a:srgbClr val="FF0000"/>
                </a:solidFill>
              </a:rPr>
              <a:t>Missing teeth (</a:t>
            </a:r>
            <a:r>
              <a:rPr lang="en-US" sz="2800" b="1" dirty="0" err="1" smtClean="0">
                <a:solidFill>
                  <a:srgbClr val="FF0000"/>
                </a:solidFill>
              </a:rPr>
              <a:t>Hypodontia</a:t>
            </a:r>
            <a:r>
              <a:rPr lang="en-US" sz="2800" b="1" dirty="0">
                <a:solidFill>
                  <a:srgbClr val="FF0000"/>
                </a:solidFill>
              </a:rPr>
              <a:t>) </a:t>
            </a:r>
            <a:r>
              <a:rPr lang="en-US" sz="2800" dirty="0"/>
              <a:t>usually occurs in the premolar area, but any tooth in the mouth may not erupt and are considered genetic faults. There may be feed packing in the empty socket if it is still open which subsequently get infected. Sometimes the missing tooth is trapped below the gum line. A dental x-ray can be taken to determine the presence of unerupted tooth.</a:t>
            </a:r>
            <a:endParaRPr lang="en-MY" sz="2800" dirty="0"/>
          </a:p>
          <a:p>
            <a:endParaRPr lang="en-MY"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17097</Words>
  <Application>WPS Presentation</Application>
  <PresentationFormat>On-screen Show (4:3)</PresentationFormat>
  <Paragraphs>272</Paragraphs>
  <Slides>43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43</vt:i4>
      </vt:variant>
    </vt:vector>
  </HeadingPairs>
  <TitlesOfParts>
    <vt:vector size="57" baseType="lpstr">
      <vt:lpstr>Arial</vt:lpstr>
      <vt:lpstr>SimSun</vt:lpstr>
      <vt:lpstr>Wingdings</vt:lpstr>
      <vt:lpstr>Times New Roman</vt:lpstr>
      <vt:lpstr>Calibri</vt:lpstr>
      <vt:lpstr>Microsoft YaHei</vt:lpstr>
      <vt:lpstr>Arial Unicode MS</vt:lpstr>
      <vt:lpstr>Georgia</vt:lpstr>
      <vt:lpstr>Bookman Old Style</vt:lpstr>
      <vt:lpstr>Segoe Print</vt:lpstr>
      <vt:lpstr>Monotype Sorts</vt:lpstr>
      <vt:lpstr>Wingdings</vt:lpstr>
      <vt:lpstr>Arial Unicode MS</vt:lpstr>
      <vt:lpstr>Office Theme</vt:lpstr>
      <vt:lpstr>AFFECTIONS OF TEETH AND THEIR  TREATMENT</vt:lpstr>
      <vt:lpstr>Affection of the Teeth and Their Treatment</vt:lpstr>
      <vt:lpstr>.</vt:lpstr>
      <vt:lpstr>CONGENITAL AND DEVELOPMENTAL ANOMALIES</vt:lpstr>
      <vt:lpstr>.</vt:lpstr>
      <vt:lpstr>.</vt:lpstr>
      <vt:lpstr>.</vt:lpstr>
      <vt:lpstr>.</vt:lpstr>
      <vt:lpstr>.</vt:lpstr>
      <vt:lpstr>.</vt:lpstr>
      <vt:lpstr>Some other affections</vt:lpstr>
      <vt:lpstr>.</vt:lpstr>
      <vt:lpstr>Sharp mouth</vt:lpstr>
      <vt:lpstr>Sharp mouth</vt:lpstr>
      <vt:lpstr>.</vt:lpstr>
      <vt:lpstr> Waveform mouth </vt:lpstr>
      <vt:lpstr>.</vt:lpstr>
      <vt:lpstr> Dental tartar </vt:lpstr>
      <vt:lpstr>Dental tarter </vt:lpstr>
      <vt:lpstr> Recommendations for treatment </vt:lpstr>
      <vt:lpstr>Dental scaling by ultrasonic scaler in TVCC Patna </vt:lpstr>
      <vt:lpstr> Dental caries </vt:lpstr>
      <vt:lpstr>.</vt:lpstr>
      <vt:lpstr>Dental plaque</vt:lpstr>
      <vt:lpstr> DENTAL TUMOUR (odontoma)  </vt:lpstr>
      <vt:lpstr>Treatment</vt:lpstr>
      <vt:lpstr>Ameloblastoma</vt:lpstr>
      <vt:lpstr>Treatment</vt:lpstr>
      <vt:lpstr>Epulis</vt:lpstr>
      <vt:lpstr>PERIODONTAL DISEASE</vt:lpstr>
      <vt:lpstr>There are two active phases of periodontal disease</vt:lpstr>
      <vt:lpstr>Gingivitis</vt:lpstr>
      <vt:lpstr>Periodontitis</vt:lpstr>
      <vt:lpstr>PowerPoint 演示文稿</vt:lpstr>
      <vt:lpstr>Clinical signs</vt:lpstr>
      <vt:lpstr>.</vt:lpstr>
      <vt:lpstr> Bishoping </vt:lpstr>
      <vt:lpstr>PowerPoint 演示文稿</vt:lpstr>
      <vt:lpstr>PowerPoint 演示文稿</vt:lpstr>
      <vt:lpstr>Clinical signs</vt:lpstr>
      <vt:lpstr>Dental fistula</vt:lpstr>
      <vt:lpstr>Treatment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Affection of the Teeth and Their Treatment</dc:title>
  <dc:creator>Ravi ranjan</dc:creator>
  <cp:lastModifiedBy>abhishek deep</cp:lastModifiedBy>
  <cp:revision>251</cp:revision>
  <dcterms:created xsi:type="dcterms:W3CDTF">2006-08-16T00:00:00Z</dcterms:created>
  <dcterms:modified xsi:type="dcterms:W3CDTF">2020-04-11T14:05:05Z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2057-11.2.0.9255</vt:lpwstr>
  </property>
</Properties>
</file>