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4" r:id="rId6"/>
    <p:sldId id="265" r:id="rId7"/>
    <p:sldId id="266" r:id="rId8"/>
    <p:sldId id="260" r:id="rId9"/>
    <p:sldId id="267" r:id="rId10"/>
    <p:sldId id="268" r:id="rId11"/>
    <p:sldId id="261" r:id="rId12"/>
    <p:sldId id="269" r:id="rId13"/>
    <p:sldId id="262" r:id="rId14"/>
    <p:sldId id="270" r:id="rId15"/>
    <p:sldId id="2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13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4/19/2020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4/19/2020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609600"/>
          </a:xfrm>
        </p:spPr>
        <p:txBody>
          <a:bodyPr>
            <a:normAutofit/>
          </a:bodyPr>
          <a:lstStyle/>
          <a:p>
            <a:pPr algn="l"/>
            <a:r>
              <a:rPr lang="en-US" sz="3200" dirty="0" smtClean="0">
                <a:solidFill>
                  <a:schemeClr val="bg1"/>
                </a:solidFill>
                <a:effectLst/>
              </a:rPr>
              <a:t>Histology of glandular stomach</a:t>
            </a:r>
            <a:endParaRPr lang="en-US" sz="3200" dirty="0">
              <a:solidFill>
                <a:schemeClr val="bg1"/>
              </a:solidFill>
              <a:effectLst/>
            </a:endParaRPr>
          </a:p>
        </p:txBody>
      </p:sp>
      <p:sp>
        <p:nvSpPr>
          <p:cNvPr id="3" name="Subtitle 2"/>
          <p:cNvSpPr>
            <a:spLocks noGrp="1"/>
          </p:cNvSpPr>
          <p:nvPr>
            <p:ph type="subTitle" idx="1"/>
          </p:nvPr>
        </p:nvSpPr>
        <p:spPr>
          <a:xfrm>
            <a:off x="304800" y="1295400"/>
            <a:ext cx="8382000" cy="5410200"/>
          </a:xfrm>
        </p:spPr>
        <p:txBody>
          <a:bodyPr/>
          <a:lstStyle/>
          <a:p>
            <a:pPr algn="l">
              <a:buFont typeface="Wingdings" pitchFamily="2" charset="2"/>
              <a:buChar char="Ø"/>
            </a:pPr>
            <a:r>
              <a:rPr lang="en-US" dirty="0" err="1" smtClean="0"/>
              <a:t>Laminae</a:t>
            </a:r>
            <a:r>
              <a:rPr lang="en-US" dirty="0" smtClean="0"/>
              <a:t> </a:t>
            </a:r>
            <a:r>
              <a:rPr lang="en-US" dirty="0" err="1" smtClean="0"/>
              <a:t>epithelialis</a:t>
            </a:r>
            <a:r>
              <a:rPr lang="en-US" dirty="0" smtClean="0"/>
              <a:t> is lined with simple columnar epithelium</a:t>
            </a:r>
          </a:p>
          <a:p>
            <a:pPr algn="l">
              <a:buFont typeface="Wingdings" pitchFamily="2" charset="2"/>
              <a:buChar char="Ø"/>
            </a:pPr>
            <a:r>
              <a:rPr lang="en-US" dirty="0" smtClean="0"/>
              <a:t>The surface epithelium consist of  gastric pits which later on differentiates into gastric glands</a:t>
            </a:r>
          </a:p>
          <a:p>
            <a:pPr algn="l">
              <a:buFont typeface="Wingdings" pitchFamily="2" charset="2"/>
              <a:buChar char="Ø"/>
            </a:pPr>
            <a:r>
              <a:rPr lang="en-US" dirty="0" smtClean="0"/>
              <a:t>The gastric pits are dipper in pyloric region than in cardiac and </a:t>
            </a:r>
            <a:r>
              <a:rPr lang="en-US" dirty="0" err="1" smtClean="0"/>
              <a:t>fundic</a:t>
            </a:r>
            <a:r>
              <a:rPr lang="en-US" dirty="0" smtClean="0"/>
              <a:t> region</a:t>
            </a:r>
          </a:p>
          <a:p>
            <a:pPr algn="l">
              <a:buFont typeface="Wingdings" pitchFamily="2" charset="2"/>
              <a:buChar char="Ø"/>
            </a:pPr>
            <a:r>
              <a:rPr lang="en-US" dirty="0" smtClean="0"/>
              <a:t>The </a:t>
            </a:r>
            <a:r>
              <a:rPr lang="en-US" dirty="0" err="1" smtClean="0"/>
              <a:t>laminae</a:t>
            </a:r>
            <a:r>
              <a:rPr lang="en-US" dirty="0" smtClean="0"/>
              <a:t> </a:t>
            </a:r>
            <a:r>
              <a:rPr lang="en-US" dirty="0" err="1" smtClean="0"/>
              <a:t>propria</a:t>
            </a:r>
            <a:r>
              <a:rPr lang="en-US" dirty="0" smtClean="0"/>
              <a:t> consist of tubular gastric glands</a:t>
            </a:r>
          </a:p>
          <a:p>
            <a:pPr algn="l">
              <a:buFont typeface="Wingdings" pitchFamily="2" charset="2"/>
              <a:buChar char="Ø"/>
            </a:pPr>
            <a:r>
              <a:rPr lang="en-US" dirty="0" smtClean="0"/>
              <a:t>The </a:t>
            </a:r>
            <a:r>
              <a:rPr lang="en-US" dirty="0" err="1" smtClean="0"/>
              <a:t>laminae</a:t>
            </a:r>
            <a:r>
              <a:rPr lang="en-US" dirty="0" smtClean="0"/>
              <a:t> </a:t>
            </a:r>
            <a:r>
              <a:rPr lang="en-US" dirty="0" err="1" smtClean="0"/>
              <a:t>propria</a:t>
            </a:r>
            <a:r>
              <a:rPr lang="en-US" dirty="0" smtClean="0"/>
              <a:t> in carnivores consist of a </a:t>
            </a:r>
            <a:r>
              <a:rPr lang="en-US" dirty="0" err="1" smtClean="0"/>
              <a:t>subglandular</a:t>
            </a:r>
            <a:r>
              <a:rPr lang="en-US" dirty="0" smtClean="0"/>
              <a:t> layer which is made up of stratum </a:t>
            </a:r>
            <a:r>
              <a:rPr lang="en-US" dirty="0" err="1" smtClean="0"/>
              <a:t>granulosum</a:t>
            </a:r>
            <a:endParaRPr lang="en-US" dirty="0" smtClean="0"/>
          </a:p>
          <a:p>
            <a:pPr algn="l">
              <a:buFont typeface="Wingdings" pitchFamily="2" charset="2"/>
              <a:buChar char="Ø"/>
            </a:pPr>
            <a:r>
              <a:rPr lang="en-US" dirty="0" err="1" smtClean="0"/>
              <a:t>Laminae</a:t>
            </a:r>
            <a:r>
              <a:rPr lang="en-US" dirty="0" smtClean="0"/>
              <a:t> </a:t>
            </a:r>
            <a:r>
              <a:rPr lang="en-US" dirty="0" err="1" smtClean="0"/>
              <a:t>muscularis</a:t>
            </a:r>
            <a:r>
              <a:rPr lang="en-US" dirty="0" smtClean="0"/>
              <a:t> mucosa is made up of smooth muscles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Section of small intestine</a:t>
            </a:r>
            <a:endParaRPr lang="en-US" sz="2800" dirty="0"/>
          </a:p>
        </p:txBody>
      </p:sp>
      <p:pic>
        <p:nvPicPr>
          <p:cNvPr id="4" name="Content Placeholder 3" descr="upto mm.jpg"/>
          <p:cNvPicPr>
            <a:picLocks noGrp="1" noChangeAspect="1"/>
          </p:cNvPicPr>
          <p:nvPr>
            <p:ph idx="1"/>
          </p:nvPr>
        </p:nvPicPr>
        <p:blipFill>
          <a:blip r:embed="rId2"/>
          <a:stretch>
            <a:fillRect/>
          </a:stretch>
        </p:blipFill>
        <p:spPr>
          <a:xfrm>
            <a:off x="685800" y="2057400"/>
            <a:ext cx="8839200" cy="3779837"/>
          </a:xfrm>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851648" cy="1981200"/>
          </a:xfrm>
        </p:spPr>
        <p:txBody>
          <a:bodyPr>
            <a:normAutofit fontScale="90000"/>
          </a:bodyPr>
          <a:lstStyle/>
          <a:p>
            <a:pPr algn="just">
              <a:buFont typeface="Wingdings" pitchFamily="2" charset="2"/>
              <a:buChar char="Ø"/>
            </a:pPr>
            <a:r>
              <a:rPr lang="en-US" sz="2800" b="0" dirty="0" err="1" smtClean="0">
                <a:solidFill>
                  <a:schemeClr val="bg1"/>
                </a:solidFill>
                <a:effectLst/>
              </a:rPr>
              <a:t>Laminae</a:t>
            </a:r>
            <a:r>
              <a:rPr lang="en-US" sz="2800" b="0" dirty="0" smtClean="0">
                <a:solidFill>
                  <a:schemeClr val="bg1"/>
                </a:solidFill>
                <a:effectLst/>
              </a:rPr>
              <a:t> </a:t>
            </a:r>
            <a:r>
              <a:rPr lang="en-US" sz="2800" b="0" dirty="0" err="1" smtClean="0">
                <a:solidFill>
                  <a:schemeClr val="bg1"/>
                </a:solidFill>
                <a:effectLst/>
              </a:rPr>
              <a:t>propria</a:t>
            </a:r>
            <a:r>
              <a:rPr lang="en-US" sz="2800" b="0" dirty="0" smtClean="0">
                <a:solidFill>
                  <a:schemeClr val="bg1"/>
                </a:solidFill>
                <a:effectLst/>
              </a:rPr>
              <a:t> is made up of loose CT which extends </a:t>
            </a:r>
            <a:r>
              <a:rPr lang="en-US" sz="2800" b="0" dirty="0" err="1" smtClean="0">
                <a:solidFill>
                  <a:schemeClr val="bg1"/>
                </a:solidFill>
                <a:effectLst/>
              </a:rPr>
              <a:t>upto</a:t>
            </a:r>
            <a:r>
              <a:rPr lang="en-US" sz="2800" b="0" dirty="0" smtClean="0">
                <a:solidFill>
                  <a:schemeClr val="bg1"/>
                </a:solidFill>
                <a:effectLst/>
              </a:rPr>
              <a:t> central core of </a:t>
            </a:r>
            <a:r>
              <a:rPr lang="en-US" sz="2800" b="0" dirty="0" err="1" smtClean="0">
                <a:solidFill>
                  <a:schemeClr val="bg1"/>
                </a:solidFill>
                <a:effectLst/>
              </a:rPr>
              <a:t>villi.It</a:t>
            </a:r>
            <a:r>
              <a:rPr lang="en-US" sz="2800" b="0" dirty="0" smtClean="0">
                <a:solidFill>
                  <a:schemeClr val="bg1"/>
                </a:solidFill>
                <a:effectLst/>
              </a:rPr>
              <a:t> also consist of simple straight tubular glands known as mucosal glands of intestine or glands of </a:t>
            </a:r>
            <a:r>
              <a:rPr lang="en-US" sz="2800" b="0" dirty="0" err="1" smtClean="0">
                <a:solidFill>
                  <a:schemeClr val="bg1"/>
                </a:solidFill>
                <a:effectLst/>
              </a:rPr>
              <a:t>Lieberkuhn</a:t>
            </a:r>
            <a:r>
              <a:rPr lang="en-US" sz="2800" b="0" dirty="0" smtClean="0">
                <a:solidFill>
                  <a:schemeClr val="bg1"/>
                </a:solidFill>
                <a:effectLst/>
              </a:rPr>
              <a:t> which opens into the lumen of intestine near the base of intestinal </a:t>
            </a:r>
            <a:r>
              <a:rPr lang="en-US" sz="2800" b="0" dirty="0" err="1" smtClean="0">
                <a:solidFill>
                  <a:schemeClr val="bg1"/>
                </a:solidFill>
                <a:effectLst/>
              </a:rPr>
              <a:t>villi</a:t>
            </a:r>
            <a:endParaRPr lang="en-US" sz="2800" b="0" dirty="0">
              <a:solidFill>
                <a:schemeClr val="bg1"/>
              </a:solidFill>
              <a:effectLst/>
            </a:endParaRPr>
          </a:p>
        </p:txBody>
      </p:sp>
      <p:sp>
        <p:nvSpPr>
          <p:cNvPr id="3" name="Subtitle 2"/>
          <p:cNvSpPr>
            <a:spLocks noGrp="1"/>
          </p:cNvSpPr>
          <p:nvPr>
            <p:ph type="subTitle" idx="1"/>
          </p:nvPr>
        </p:nvSpPr>
        <p:spPr>
          <a:xfrm>
            <a:off x="304800" y="2895600"/>
            <a:ext cx="8458200" cy="3733800"/>
          </a:xfrm>
        </p:spPr>
        <p:txBody>
          <a:bodyPr/>
          <a:lstStyle/>
          <a:p>
            <a:pPr algn="just">
              <a:buFont typeface="Wingdings" pitchFamily="2" charset="2"/>
              <a:buChar char="Ø"/>
            </a:pPr>
            <a:r>
              <a:rPr lang="en-US" dirty="0" smtClean="0"/>
              <a:t>The glands are lined with undifferentiated columnar cells with few goblet </a:t>
            </a:r>
            <a:r>
              <a:rPr lang="en-US" dirty="0" err="1" smtClean="0"/>
              <a:t>cells.At</a:t>
            </a:r>
            <a:r>
              <a:rPr lang="en-US" dirty="0" smtClean="0"/>
              <a:t> the base of these glands in case of horse and ruminants there are few </a:t>
            </a:r>
            <a:r>
              <a:rPr lang="en-US" dirty="0" err="1" smtClean="0"/>
              <a:t>specialised</a:t>
            </a:r>
            <a:r>
              <a:rPr lang="en-US" dirty="0" smtClean="0"/>
              <a:t> pyramidal cells known as </a:t>
            </a:r>
            <a:r>
              <a:rPr lang="en-US" dirty="0" err="1" smtClean="0"/>
              <a:t>Paneth</a:t>
            </a:r>
            <a:r>
              <a:rPr lang="en-US" dirty="0" smtClean="0"/>
              <a:t> cell</a:t>
            </a:r>
          </a:p>
          <a:p>
            <a:pPr algn="just">
              <a:buFont typeface="Wingdings" pitchFamily="2" charset="2"/>
              <a:buChar char="Ø"/>
            </a:pPr>
            <a:r>
              <a:rPr lang="en-US" dirty="0" smtClean="0"/>
              <a:t>The </a:t>
            </a:r>
            <a:r>
              <a:rPr lang="en-US" dirty="0" err="1" smtClean="0"/>
              <a:t>paneth</a:t>
            </a:r>
            <a:r>
              <a:rPr lang="en-US" dirty="0" smtClean="0"/>
              <a:t> cells are </a:t>
            </a:r>
            <a:r>
              <a:rPr lang="en-US" dirty="0" err="1" smtClean="0"/>
              <a:t>bacteriocidal</a:t>
            </a:r>
            <a:r>
              <a:rPr lang="en-US" dirty="0" smtClean="0"/>
              <a:t> and are responsible for production of peptidase and </a:t>
            </a:r>
            <a:r>
              <a:rPr lang="en-US" dirty="0" err="1" smtClean="0"/>
              <a:t>lysozyme</a:t>
            </a:r>
            <a:endParaRPr lang="en-US" dirty="0" smtClean="0"/>
          </a:p>
          <a:p>
            <a:pPr algn="just">
              <a:buFont typeface="Wingdings" pitchFamily="2" charset="2"/>
              <a:buChar char="Ø"/>
            </a:pPr>
            <a:r>
              <a:rPr lang="en-US" dirty="0" err="1" smtClean="0"/>
              <a:t>Laminae</a:t>
            </a:r>
            <a:r>
              <a:rPr lang="en-US" dirty="0" smtClean="0"/>
              <a:t> </a:t>
            </a:r>
            <a:r>
              <a:rPr lang="en-US" dirty="0" err="1" smtClean="0"/>
              <a:t>muscularis</a:t>
            </a:r>
            <a:r>
              <a:rPr lang="en-US" dirty="0" smtClean="0"/>
              <a:t> </a:t>
            </a:r>
            <a:r>
              <a:rPr lang="en-US" dirty="0" err="1" smtClean="0"/>
              <a:t>mucosae</a:t>
            </a:r>
            <a:r>
              <a:rPr lang="en-US" dirty="0" smtClean="0"/>
              <a:t> is made up of smooth muscle arranged in two layers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Section of small intestine</a:t>
            </a:r>
            <a:endParaRPr lang="en-US" sz="2800" dirty="0"/>
          </a:p>
        </p:txBody>
      </p:sp>
      <p:pic>
        <p:nvPicPr>
          <p:cNvPr id="4" name="Content Placeholder 3" descr="cr of lib and brun.jpg"/>
          <p:cNvPicPr>
            <a:picLocks noGrp="1" noChangeAspect="1"/>
          </p:cNvPicPr>
          <p:nvPr>
            <p:ph idx="1"/>
          </p:nvPr>
        </p:nvPicPr>
        <p:blipFill>
          <a:blip r:embed="rId2"/>
          <a:stretch>
            <a:fillRect/>
          </a:stretch>
        </p:blipFill>
        <p:spPr>
          <a:xfrm>
            <a:off x="762000" y="2057400"/>
            <a:ext cx="8818273" cy="4389437"/>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1676400"/>
          </a:xfrm>
        </p:spPr>
        <p:txBody>
          <a:bodyPr>
            <a:normAutofit fontScale="90000"/>
          </a:bodyPr>
          <a:lstStyle/>
          <a:p>
            <a:pPr algn="just">
              <a:buFont typeface="Wingdings" pitchFamily="2" charset="2"/>
              <a:buChar char="Ø"/>
            </a:pPr>
            <a:r>
              <a:rPr lang="en-US" sz="2800" b="0" dirty="0" smtClean="0">
                <a:solidFill>
                  <a:schemeClr val="bg1"/>
                </a:solidFill>
                <a:effectLst/>
              </a:rPr>
              <a:t>The </a:t>
            </a:r>
            <a:r>
              <a:rPr lang="en-US" sz="2800" b="0" dirty="0" err="1" smtClean="0">
                <a:solidFill>
                  <a:schemeClr val="bg1"/>
                </a:solidFill>
                <a:effectLst/>
              </a:rPr>
              <a:t>telasubmucosa</a:t>
            </a:r>
            <a:r>
              <a:rPr lang="en-US" sz="2800" b="0" dirty="0" smtClean="0">
                <a:solidFill>
                  <a:schemeClr val="bg1"/>
                </a:solidFill>
                <a:effectLst/>
              </a:rPr>
              <a:t> in the cranial segment of the intestine consist of simple </a:t>
            </a:r>
            <a:r>
              <a:rPr lang="en-US" sz="2800" b="0" dirty="0" err="1" smtClean="0">
                <a:solidFill>
                  <a:schemeClr val="bg1"/>
                </a:solidFill>
                <a:effectLst/>
              </a:rPr>
              <a:t>tubulo</a:t>
            </a:r>
            <a:r>
              <a:rPr lang="en-US" sz="2800" b="0" dirty="0" smtClean="0">
                <a:solidFill>
                  <a:schemeClr val="bg1"/>
                </a:solidFill>
                <a:effectLst/>
              </a:rPr>
              <a:t> </a:t>
            </a:r>
            <a:r>
              <a:rPr lang="en-US" sz="2800" b="0" dirty="0" err="1" smtClean="0">
                <a:solidFill>
                  <a:schemeClr val="bg1"/>
                </a:solidFill>
                <a:effectLst/>
              </a:rPr>
              <a:t>alviolar</a:t>
            </a:r>
            <a:r>
              <a:rPr lang="en-US" sz="2800" b="0" dirty="0" smtClean="0">
                <a:solidFill>
                  <a:schemeClr val="bg1"/>
                </a:solidFill>
                <a:effectLst/>
              </a:rPr>
              <a:t> glands of </a:t>
            </a:r>
            <a:r>
              <a:rPr lang="en-US" sz="2800" b="0" dirty="0" err="1" smtClean="0">
                <a:solidFill>
                  <a:schemeClr val="bg1"/>
                </a:solidFill>
                <a:effectLst/>
              </a:rPr>
              <a:t>serous,mucous</a:t>
            </a:r>
            <a:r>
              <a:rPr lang="en-US" sz="2800" b="0" dirty="0" smtClean="0">
                <a:solidFill>
                  <a:schemeClr val="bg1"/>
                </a:solidFill>
                <a:effectLst/>
              </a:rPr>
              <a:t> or </a:t>
            </a:r>
            <a:r>
              <a:rPr lang="en-US" sz="2800" b="0" dirty="0" err="1" smtClean="0">
                <a:solidFill>
                  <a:schemeClr val="bg1"/>
                </a:solidFill>
                <a:effectLst/>
              </a:rPr>
              <a:t>seromucous</a:t>
            </a:r>
            <a:r>
              <a:rPr lang="en-US" sz="2800" b="0" dirty="0" smtClean="0">
                <a:solidFill>
                  <a:schemeClr val="bg1"/>
                </a:solidFill>
                <a:effectLst/>
              </a:rPr>
              <a:t> in variety in different animals popularly known as </a:t>
            </a:r>
            <a:r>
              <a:rPr lang="en-US" sz="2800" b="0" dirty="0" err="1" smtClean="0">
                <a:solidFill>
                  <a:schemeClr val="bg1"/>
                </a:solidFill>
                <a:effectLst/>
              </a:rPr>
              <a:t>brunner’s</a:t>
            </a:r>
            <a:r>
              <a:rPr lang="en-US" sz="2800" b="0" dirty="0" smtClean="0">
                <a:solidFill>
                  <a:schemeClr val="bg1"/>
                </a:solidFill>
                <a:effectLst/>
              </a:rPr>
              <a:t> gland</a:t>
            </a:r>
            <a:endParaRPr lang="en-US" sz="2800" b="0" dirty="0">
              <a:solidFill>
                <a:schemeClr val="bg1"/>
              </a:solidFill>
              <a:effectLst/>
            </a:endParaRPr>
          </a:p>
        </p:txBody>
      </p:sp>
      <p:sp>
        <p:nvSpPr>
          <p:cNvPr id="3" name="Subtitle 2"/>
          <p:cNvSpPr>
            <a:spLocks noGrp="1"/>
          </p:cNvSpPr>
          <p:nvPr>
            <p:ph type="subTitle" idx="1"/>
          </p:nvPr>
        </p:nvSpPr>
        <p:spPr>
          <a:xfrm>
            <a:off x="304800" y="2667000"/>
            <a:ext cx="8610600" cy="3810000"/>
          </a:xfrm>
        </p:spPr>
        <p:txBody>
          <a:bodyPr>
            <a:normAutofit lnSpcReduction="10000"/>
          </a:bodyPr>
          <a:lstStyle/>
          <a:p>
            <a:pPr algn="just">
              <a:buFont typeface="Wingdings" pitchFamily="2" charset="2"/>
              <a:buChar char="Ø"/>
            </a:pPr>
            <a:r>
              <a:rPr lang="en-US" dirty="0" smtClean="0"/>
              <a:t>These glands open at the base of intestinal </a:t>
            </a:r>
            <a:r>
              <a:rPr lang="en-US" dirty="0" err="1" smtClean="0"/>
              <a:t>villi.In</a:t>
            </a:r>
            <a:r>
              <a:rPr lang="en-US" dirty="0" smtClean="0"/>
              <a:t> horse the entire duodenum and cranial jejunum consist of Bruner’s gland and in ox it is situated in the cranial part of duodenum</a:t>
            </a:r>
          </a:p>
          <a:p>
            <a:pPr algn="just">
              <a:buFont typeface="Wingdings" pitchFamily="2" charset="2"/>
              <a:buChar char="Ø"/>
            </a:pPr>
            <a:r>
              <a:rPr lang="en-US" dirty="0" smtClean="0"/>
              <a:t>Ileum presents lymph nodules in form of payer’s patches which opens into the lumen of intestine</a:t>
            </a:r>
          </a:p>
          <a:p>
            <a:pPr algn="just">
              <a:buFont typeface="Wingdings" pitchFamily="2" charset="2"/>
              <a:buChar char="Ø"/>
            </a:pPr>
            <a:r>
              <a:rPr lang="en-US" dirty="0" smtClean="0"/>
              <a:t>Tunica </a:t>
            </a:r>
            <a:r>
              <a:rPr lang="en-US" dirty="0" err="1" smtClean="0"/>
              <a:t>muscularis</a:t>
            </a:r>
            <a:r>
              <a:rPr lang="en-US" dirty="0" smtClean="0"/>
              <a:t> is made up of inner circular and outer longitudinal muscles</a:t>
            </a:r>
          </a:p>
          <a:p>
            <a:pPr algn="just">
              <a:buFont typeface="Wingdings" pitchFamily="2" charset="2"/>
              <a:buChar char="Ø"/>
            </a:pPr>
            <a:r>
              <a:rPr lang="en-US" dirty="0" smtClean="0"/>
              <a:t>Tunica </a:t>
            </a:r>
            <a:r>
              <a:rPr lang="en-US" dirty="0" err="1" smtClean="0"/>
              <a:t>serosa</a:t>
            </a:r>
            <a:r>
              <a:rPr lang="en-US" dirty="0" smtClean="0"/>
              <a:t> is lined with </a:t>
            </a:r>
            <a:r>
              <a:rPr lang="en-US" dirty="0" err="1" smtClean="0"/>
              <a:t>mesothelium</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Section of small intestine</a:t>
            </a:r>
            <a:endParaRPr lang="en-US" sz="2800" dirty="0"/>
          </a:p>
        </p:txBody>
      </p:sp>
      <p:pic>
        <p:nvPicPr>
          <p:cNvPr id="4" name="Content Placeholder 3" descr="inner circular.jpg"/>
          <p:cNvPicPr>
            <a:picLocks noGrp="1" noChangeAspect="1"/>
          </p:cNvPicPr>
          <p:nvPr>
            <p:ph idx="1"/>
          </p:nvPr>
        </p:nvPicPr>
        <p:blipFill>
          <a:blip r:embed="rId2"/>
          <a:stretch>
            <a:fillRect/>
          </a:stretch>
        </p:blipFill>
        <p:spPr>
          <a:xfrm>
            <a:off x="0" y="1905000"/>
            <a:ext cx="7495236" cy="5532437"/>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851648" cy="609600"/>
          </a:xfrm>
        </p:spPr>
        <p:txBody>
          <a:bodyPr>
            <a:normAutofit/>
          </a:bodyPr>
          <a:lstStyle/>
          <a:p>
            <a:pPr algn="ctr"/>
            <a:r>
              <a:rPr lang="en-US" sz="2800" b="0" dirty="0" smtClean="0">
                <a:solidFill>
                  <a:schemeClr val="bg1"/>
                </a:solidFill>
                <a:effectLst/>
              </a:rPr>
              <a:t>Large intestine</a:t>
            </a:r>
            <a:endParaRPr lang="en-US" sz="2800" b="0" dirty="0">
              <a:solidFill>
                <a:schemeClr val="bg1"/>
              </a:solidFill>
              <a:effectLst/>
            </a:endParaRPr>
          </a:p>
        </p:txBody>
      </p:sp>
      <p:sp>
        <p:nvSpPr>
          <p:cNvPr id="3" name="Subtitle 2"/>
          <p:cNvSpPr>
            <a:spLocks noGrp="1"/>
          </p:cNvSpPr>
          <p:nvPr>
            <p:ph type="subTitle" idx="1"/>
          </p:nvPr>
        </p:nvSpPr>
        <p:spPr>
          <a:xfrm>
            <a:off x="152400" y="1524000"/>
            <a:ext cx="8763000" cy="4953000"/>
          </a:xfrm>
        </p:spPr>
        <p:txBody>
          <a:bodyPr/>
          <a:lstStyle/>
          <a:p>
            <a:pPr algn="just">
              <a:buFont typeface="Wingdings" pitchFamily="2" charset="2"/>
              <a:buChar char="Ø"/>
            </a:pPr>
            <a:r>
              <a:rPr lang="en-US" dirty="0" smtClean="0"/>
              <a:t>Absence of intestinal </a:t>
            </a:r>
            <a:r>
              <a:rPr lang="en-US" dirty="0" err="1" smtClean="0"/>
              <a:t>villi</a:t>
            </a:r>
            <a:endParaRPr lang="en-US" dirty="0" smtClean="0"/>
          </a:p>
          <a:p>
            <a:pPr algn="just">
              <a:buFont typeface="Wingdings" pitchFamily="2" charset="2"/>
              <a:buChar char="Ø"/>
            </a:pPr>
            <a:r>
              <a:rPr lang="en-US" dirty="0" smtClean="0"/>
              <a:t>Absence of </a:t>
            </a:r>
            <a:r>
              <a:rPr lang="en-US" dirty="0" err="1" smtClean="0"/>
              <a:t>Paneth</a:t>
            </a:r>
            <a:r>
              <a:rPr lang="en-US" dirty="0" smtClean="0"/>
              <a:t> cells</a:t>
            </a:r>
          </a:p>
          <a:p>
            <a:pPr algn="just">
              <a:buFont typeface="Wingdings" pitchFamily="2" charset="2"/>
              <a:buChar char="Ø"/>
            </a:pPr>
            <a:r>
              <a:rPr lang="en-US" dirty="0" smtClean="0"/>
              <a:t>Absence of </a:t>
            </a:r>
            <a:r>
              <a:rPr lang="en-US" dirty="0" err="1" smtClean="0"/>
              <a:t>submucosal</a:t>
            </a:r>
            <a:r>
              <a:rPr lang="en-US" dirty="0" smtClean="0"/>
              <a:t> glands</a:t>
            </a:r>
          </a:p>
          <a:p>
            <a:pPr algn="just">
              <a:buFont typeface="Wingdings" pitchFamily="2" charset="2"/>
              <a:buChar char="Ø"/>
            </a:pPr>
            <a:r>
              <a:rPr lang="en-US" dirty="0" err="1" smtClean="0"/>
              <a:t>Laminae</a:t>
            </a:r>
            <a:r>
              <a:rPr lang="en-US" dirty="0" smtClean="0"/>
              <a:t> </a:t>
            </a:r>
            <a:r>
              <a:rPr lang="en-US" dirty="0" err="1" smtClean="0"/>
              <a:t>muscularis</a:t>
            </a:r>
            <a:r>
              <a:rPr lang="en-US" dirty="0" smtClean="0"/>
              <a:t> mucosa not well developed</a:t>
            </a:r>
          </a:p>
          <a:p>
            <a:pPr algn="just">
              <a:buFont typeface="Wingdings" pitchFamily="2" charset="2"/>
              <a:buChar char="Ø"/>
            </a:pPr>
            <a:r>
              <a:rPr lang="en-US" dirty="0" smtClean="0"/>
              <a:t>Large number of lymph nodules</a:t>
            </a:r>
          </a:p>
          <a:p>
            <a:pPr algn="just">
              <a:buFont typeface="Wingdings" pitchFamily="2" charset="2"/>
              <a:buChar char="Ø"/>
            </a:pPr>
            <a:r>
              <a:rPr lang="en-US" dirty="0" smtClean="0"/>
              <a:t>Higher population of goblet cells</a:t>
            </a:r>
          </a:p>
          <a:p>
            <a:pPr algn="just">
              <a:buFont typeface="Wingdings" pitchFamily="2" charset="2"/>
              <a:buChar char="Ø"/>
            </a:pPr>
            <a:r>
              <a:rPr lang="en-US" dirty="0" smtClean="0"/>
              <a:t>Presence of </a:t>
            </a:r>
            <a:r>
              <a:rPr lang="en-US" dirty="0" err="1" smtClean="0"/>
              <a:t>Taenia</a:t>
            </a:r>
            <a:r>
              <a:rPr lang="en-US" dirty="0" smtClean="0"/>
              <a:t> </a:t>
            </a:r>
            <a:r>
              <a:rPr lang="en-US" dirty="0" err="1" smtClean="0"/>
              <a:t>caeci</a:t>
            </a:r>
            <a:r>
              <a:rPr lang="en-US" dirty="0" smtClean="0"/>
              <a:t> and </a:t>
            </a:r>
            <a:r>
              <a:rPr lang="en-US" dirty="0" err="1" smtClean="0"/>
              <a:t>Taenia</a:t>
            </a:r>
            <a:r>
              <a:rPr lang="en-US" dirty="0" smtClean="0"/>
              <a:t> coli in horse and pig which are formed by condensation of outer longitudinal muscle layer of tunica </a:t>
            </a:r>
            <a:r>
              <a:rPr lang="en-US" dirty="0" err="1" smtClean="0"/>
              <a:t>muscularis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990600"/>
          </a:xfrm>
        </p:spPr>
        <p:txBody>
          <a:bodyPr>
            <a:normAutofit fontScale="90000"/>
          </a:bodyPr>
          <a:lstStyle/>
          <a:p>
            <a:pPr algn="just">
              <a:buFont typeface="Wingdings" pitchFamily="2" charset="2"/>
              <a:buChar char="Ø"/>
            </a:pPr>
            <a:r>
              <a:rPr lang="en-US" sz="3200" b="0" dirty="0" smtClean="0">
                <a:solidFill>
                  <a:schemeClr val="bg1"/>
                </a:solidFill>
                <a:effectLst/>
              </a:rPr>
              <a:t>The glandular part of the stomach is divided into three areas mainly </a:t>
            </a:r>
            <a:r>
              <a:rPr lang="en-US" sz="3200" b="0" dirty="0" err="1" smtClean="0">
                <a:solidFill>
                  <a:schemeClr val="bg1"/>
                </a:solidFill>
                <a:effectLst/>
              </a:rPr>
              <a:t>cardiac,fundic</a:t>
            </a:r>
            <a:r>
              <a:rPr lang="en-US" sz="3200" b="0" dirty="0" smtClean="0">
                <a:solidFill>
                  <a:schemeClr val="bg1"/>
                </a:solidFill>
                <a:effectLst/>
              </a:rPr>
              <a:t> and pyloric</a:t>
            </a:r>
            <a:endParaRPr lang="en-US" sz="3200" b="0" dirty="0">
              <a:solidFill>
                <a:schemeClr val="bg1"/>
              </a:solidFill>
              <a:effectLst/>
            </a:endParaRPr>
          </a:p>
        </p:txBody>
      </p:sp>
      <p:sp>
        <p:nvSpPr>
          <p:cNvPr id="3" name="Subtitle 2"/>
          <p:cNvSpPr>
            <a:spLocks noGrp="1"/>
          </p:cNvSpPr>
          <p:nvPr>
            <p:ph type="subTitle" idx="1"/>
          </p:nvPr>
        </p:nvSpPr>
        <p:spPr>
          <a:xfrm>
            <a:off x="228600" y="1752600"/>
            <a:ext cx="8686800" cy="4724400"/>
          </a:xfrm>
        </p:spPr>
        <p:txBody>
          <a:bodyPr>
            <a:normAutofit lnSpcReduction="10000"/>
          </a:bodyPr>
          <a:lstStyle/>
          <a:p>
            <a:pPr algn="just">
              <a:buFont typeface="Wingdings" pitchFamily="2" charset="2"/>
              <a:buChar char="Ø"/>
            </a:pPr>
            <a:r>
              <a:rPr lang="en-US" dirty="0" smtClean="0"/>
              <a:t>The cardiac area presents cardiac glands distributed in </a:t>
            </a:r>
            <a:r>
              <a:rPr lang="en-US" dirty="0" err="1" smtClean="0"/>
              <a:t>laminae</a:t>
            </a:r>
            <a:r>
              <a:rPr lang="en-US" dirty="0" smtClean="0"/>
              <a:t> </a:t>
            </a:r>
            <a:r>
              <a:rPr lang="en-US" dirty="0" err="1" smtClean="0"/>
              <a:t>propria</a:t>
            </a:r>
            <a:r>
              <a:rPr lang="en-US" dirty="0" smtClean="0"/>
              <a:t> which are simple branched coiled tubular gland of mucous secreting nature</a:t>
            </a:r>
          </a:p>
          <a:p>
            <a:pPr algn="just">
              <a:buFont typeface="Wingdings" pitchFamily="2" charset="2"/>
              <a:buChar char="Ø"/>
            </a:pPr>
            <a:r>
              <a:rPr lang="en-US" dirty="0" smtClean="0"/>
              <a:t>The </a:t>
            </a:r>
            <a:r>
              <a:rPr lang="en-US" dirty="0" err="1" smtClean="0"/>
              <a:t>fundic</a:t>
            </a:r>
            <a:r>
              <a:rPr lang="en-US" dirty="0" smtClean="0"/>
              <a:t> area consist of true gastric glands whose glandular </a:t>
            </a:r>
            <a:r>
              <a:rPr lang="en-US" dirty="0" err="1" smtClean="0"/>
              <a:t>epitheliuum</a:t>
            </a:r>
            <a:r>
              <a:rPr lang="en-US" dirty="0" smtClean="0"/>
              <a:t> is made up of four varieties of cells mainly mucous neck </a:t>
            </a:r>
            <a:r>
              <a:rPr lang="en-US" dirty="0" err="1" smtClean="0"/>
              <a:t>cell,chief</a:t>
            </a:r>
            <a:r>
              <a:rPr lang="en-US" dirty="0" smtClean="0"/>
              <a:t> </a:t>
            </a:r>
            <a:r>
              <a:rPr lang="en-US" dirty="0" err="1" smtClean="0"/>
              <a:t>cells,parietal</a:t>
            </a:r>
            <a:r>
              <a:rPr lang="en-US" dirty="0" smtClean="0"/>
              <a:t> cells and endocrine cells</a:t>
            </a:r>
          </a:p>
          <a:p>
            <a:pPr algn="just">
              <a:buFont typeface="Wingdings" pitchFamily="2" charset="2"/>
              <a:buChar char="Ø"/>
            </a:pPr>
            <a:r>
              <a:rPr lang="en-US" dirty="0" smtClean="0"/>
              <a:t>Mucous neck </a:t>
            </a:r>
            <a:r>
              <a:rPr lang="en-US" dirty="0" err="1" smtClean="0"/>
              <a:t>cells,chief</a:t>
            </a:r>
            <a:r>
              <a:rPr lang="en-US" dirty="0" smtClean="0"/>
              <a:t> cells and parietal cells function like exocrine glands</a:t>
            </a:r>
          </a:p>
          <a:p>
            <a:pPr algn="just">
              <a:buFont typeface="Wingdings" pitchFamily="2" charset="2"/>
              <a:buChar char="Ø"/>
            </a:pPr>
            <a:r>
              <a:rPr lang="en-US" dirty="0" smtClean="0"/>
              <a:t>Mucous neck cells are distributed at the neck and upper part of body of </a:t>
            </a:r>
            <a:r>
              <a:rPr lang="en-US" dirty="0" err="1" smtClean="0"/>
              <a:t>fundic</a:t>
            </a:r>
            <a:r>
              <a:rPr lang="en-US" dirty="0" smtClean="0"/>
              <a:t> gastric glands and in pig they are also distributed at the base of the gland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1905000"/>
          </a:xfrm>
        </p:spPr>
        <p:txBody>
          <a:bodyPr>
            <a:normAutofit fontScale="90000"/>
          </a:bodyPr>
          <a:lstStyle/>
          <a:p>
            <a:pPr algn="just">
              <a:buFont typeface="Wingdings" pitchFamily="2" charset="2"/>
              <a:buChar char="Ø"/>
            </a:pPr>
            <a:r>
              <a:rPr lang="en-US" sz="3200" b="0" dirty="0" smtClean="0">
                <a:solidFill>
                  <a:schemeClr val="bg1"/>
                </a:solidFill>
                <a:effectLst/>
              </a:rPr>
              <a:t>Chief cells are numerous having pyramidal or columnar shape distributed in body and base of the gland and consist of basophilic granules known as </a:t>
            </a:r>
            <a:r>
              <a:rPr lang="en-US" sz="3200" b="0" dirty="0" err="1" smtClean="0">
                <a:solidFill>
                  <a:schemeClr val="bg1"/>
                </a:solidFill>
                <a:effectLst/>
              </a:rPr>
              <a:t>zymogen</a:t>
            </a:r>
            <a:r>
              <a:rPr lang="en-US" sz="3200" b="0" dirty="0" smtClean="0">
                <a:solidFill>
                  <a:schemeClr val="bg1"/>
                </a:solidFill>
                <a:effectLst/>
              </a:rPr>
              <a:t> granules</a:t>
            </a:r>
            <a:endParaRPr lang="en-US" sz="3200" b="0" dirty="0">
              <a:solidFill>
                <a:schemeClr val="bg1"/>
              </a:solidFill>
              <a:effectLst/>
            </a:endParaRPr>
          </a:p>
        </p:txBody>
      </p:sp>
      <p:sp>
        <p:nvSpPr>
          <p:cNvPr id="3" name="Subtitle 2"/>
          <p:cNvSpPr>
            <a:spLocks noGrp="1"/>
          </p:cNvSpPr>
          <p:nvPr>
            <p:ph type="subTitle" idx="1"/>
          </p:nvPr>
        </p:nvSpPr>
        <p:spPr>
          <a:xfrm>
            <a:off x="533400" y="2667000"/>
            <a:ext cx="8305800" cy="3962400"/>
          </a:xfrm>
        </p:spPr>
        <p:txBody>
          <a:bodyPr/>
          <a:lstStyle/>
          <a:p>
            <a:pPr algn="l">
              <a:buFont typeface="Wingdings" pitchFamily="2" charset="2"/>
              <a:buChar char="Ø"/>
            </a:pPr>
            <a:r>
              <a:rPr lang="en-US" dirty="0" smtClean="0"/>
              <a:t>The parietal cells are triangular or polyhedral cells which are placed peripheral to the chief cells</a:t>
            </a:r>
          </a:p>
          <a:p>
            <a:pPr algn="l">
              <a:buFont typeface="Wingdings" pitchFamily="2" charset="2"/>
              <a:buChar char="Ø"/>
            </a:pPr>
            <a:r>
              <a:rPr lang="en-US" dirty="0" smtClean="0"/>
              <a:t>They are known as </a:t>
            </a:r>
            <a:r>
              <a:rPr lang="en-US" dirty="0" err="1" smtClean="0"/>
              <a:t>Hcl</a:t>
            </a:r>
            <a:r>
              <a:rPr lang="en-US" dirty="0" smtClean="0"/>
              <a:t> secreting cells and the nucleus is spherical and is basally placed</a:t>
            </a:r>
          </a:p>
          <a:p>
            <a:pPr algn="l">
              <a:buFont typeface="Wingdings" pitchFamily="2" charset="2"/>
              <a:buChar char="Ø"/>
            </a:pPr>
            <a:r>
              <a:rPr lang="en-US" dirty="0" smtClean="0"/>
              <a:t>The endocrine cells are known as </a:t>
            </a:r>
            <a:r>
              <a:rPr lang="en-US" dirty="0" err="1" smtClean="0"/>
              <a:t>argentaphin</a:t>
            </a:r>
            <a:r>
              <a:rPr lang="en-US" dirty="0" smtClean="0"/>
              <a:t> cells or </a:t>
            </a:r>
            <a:r>
              <a:rPr lang="en-US" dirty="0" err="1" smtClean="0"/>
              <a:t>enterochromaffin</a:t>
            </a:r>
            <a:r>
              <a:rPr lang="en-US" dirty="0" smtClean="0"/>
              <a:t> cells</a:t>
            </a:r>
          </a:p>
          <a:p>
            <a:pPr algn="just">
              <a:buFont typeface="Wingdings" pitchFamily="2" charset="2"/>
              <a:buChar char="Ø"/>
            </a:pPr>
            <a:r>
              <a:rPr lang="en-US" dirty="0" smtClean="0"/>
              <a:t>These cells are responsible for secretion of </a:t>
            </a:r>
            <a:r>
              <a:rPr lang="en-US" dirty="0" err="1" smtClean="0"/>
              <a:t>secretin</a:t>
            </a:r>
            <a:r>
              <a:rPr lang="en-US" dirty="0" smtClean="0"/>
              <a:t>/gastric inhibitory factors which are transported to the underlying vascular channel</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1600200"/>
          </a:xfrm>
        </p:spPr>
        <p:txBody>
          <a:bodyPr>
            <a:normAutofit/>
          </a:bodyPr>
          <a:lstStyle/>
          <a:p>
            <a:pPr algn="just">
              <a:buFont typeface="Wingdings" pitchFamily="2" charset="2"/>
              <a:buChar char="Ø"/>
            </a:pPr>
            <a:r>
              <a:rPr lang="en-US" sz="3200" b="0" dirty="0" smtClean="0">
                <a:solidFill>
                  <a:schemeClr val="bg1"/>
                </a:solidFill>
                <a:effectLst/>
              </a:rPr>
              <a:t>The pyloric part of the stomach is typed as simple coiled branched tubular glands which are lined with mucous secreting cells</a:t>
            </a:r>
            <a:endParaRPr lang="en-US" sz="3200" b="0" dirty="0">
              <a:solidFill>
                <a:schemeClr val="bg1"/>
              </a:solidFill>
              <a:effectLst/>
            </a:endParaRPr>
          </a:p>
        </p:txBody>
      </p:sp>
      <p:sp>
        <p:nvSpPr>
          <p:cNvPr id="3" name="Subtitle 2"/>
          <p:cNvSpPr>
            <a:spLocks noGrp="1"/>
          </p:cNvSpPr>
          <p:nvPr>
            <p:ph type="subTitle" idx="1"/>
          </p:nvPr>
        </p:nvSpPr>
        <p:spPr>
          <a:xfrm>
            <a:off x="304800" y="2286000"/>
            <a:ext cx="8610600" cy="4267200"/>
          </a:xfrm>
        </p:spPr>
        <p:txBody>
          <a:bodyPr/>
          <a:lstStyle/>
          <a:p>
            <a:pPr algn="just">
              <a:buFont typeface="Wingdings" pitchFamily="2" charset="2"/>
              <a:buChar char="Ø"/>
            </a:pPr>
            <a:r>
              <a:rPr lang="en-US" dirty="0" smtClean="0"/>
              <a:t>The </a:t>
            </a:r>
            <a:r>
              <a:rPr lang="en-US" dirty="0" err="1" smtClean="0"/>
              <a:t>tela</a:t>
            </a:r>
            <a:r>
              <a:rPr lang="en-US" dirty="0" smtClean="0"/>
              <a:t> </a:t>
            </a:r>
            <a:r>
              <a:rPr lang="en-US" dirty="0" err="1" smtClean="0"/>
              <a:t>submucosa</a:t>
            </a:r>
            <a:r>
              <a:rPr lang="en-US" dirty="0" smtClean="0"/>
              <a:t> is made up of loose connective tissue containing </a:t>
            </a:r>
            <a:r>
              <a:rPr lang="en-US" dirty="0" err="1" smtClean="0"/>
              <a:t>submucosal</a:t>
            </a:r>
            <a:r>
              <a:rPr lang="en-US" dirty="0" smtClean="0"/>
              <a:t> </a:t>
            </a:r>
            <a:r>
              <a:rPr lang="en-US" dirty="0" err="1" smtClean="0"/>
              <a:t>plexus,blood</a:t>
            </a:r>
            <a:r>
              <a:rPr lang="en-US" dirty="0" smtClean="0"/>
              <a:t> </a:t>
            </a:r>
            <a:r>
              <a:rPr lang="en-US" dirty="0" err="1" smtClean="0"/>
              <a:t>vessels,lymph</a:t>
            </a:r>
            <a:r>
              <a:rPr lang="en-US" dirty="0" smtClean="0"/>
              <a:t> vessels and lymph nodules</a:t>
            </a:r>
          </a:p>
          <a:p>
            <a:pPr algn="just">
              <a:buFont typeface="Wingdings" pitchFamily="2" charset="2"/>
              <a:buChar char="Ø"/>
            </a:pPr>
            <a:r>
              <a:rPr lang="en-US" dirty="0" smtClean="0"/>
              <a:t>Tunica </a:t>
            </a:r>
            <a:r>
              <a:rPr lang="en-US" dirty="0" err="1" smtClean="0"/>
              <a:t>muscularis</a:t>
            </a:r>
            <a:r>
              <a:rPr lang="en-US" dirty="0" smtClean="0"/>
              <a:t> is made up of smooth muscle cells arranged in inner circular and outer longitudinal layer</a:t>
            </a:r>
          </a:p>
          <a:p>
            <a:pPr algn="just">
              <a:buFont typeface="Wingdings" pitchFamily="2" charset="2"/>
              <a:buChar char="Ø"/>
            </a:pPr>
            <a:r>
              <a:rPr lang="en-US" dirty="0" smtClean="0"/>
              <a:t>Tunica </a:t>
            </a:r>
            <a:r>
              <a:rPr lang="en-US" dirty="0" err="1" smtClean="0"/>
              <a:t>serosa</a:t>
            </a:r>
            <a:r>
              <a:rPr lang="en-US" dirty="0" smtClean="0"/>
              <a:t> is lined with </a:t>
            </a:r>
            <a:r>
              <a:rPr lang="en-US" dirty="0" err="1" smtClean="0"/>
              <a:t>mesothelium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Tunica mucosa of glandular stomach</a:t>
            </a:r>
            <a:endParaRPr lang="en-US" sz="2800" dirty="0"/>
          </a:p>
        </p:txBody>
      </p:sp>
      <p:pic>
        <p:nvPicPr>
          <p:cNvPr id="4" name="Content Placeholder 3" descr="mmjmYibF9NxMCs8kx8kTw_Tunica_mucosa.jpg"/>
          <p:cNvPicPr>
            <a:picLocks noGrp="1" noChangeAspect="1"/>
          </p:cNvPicPr>
          <p:nvPr>
            <p:ph idx="1"/>
          </p:nvPr>
        </p:nvPicPr>
        <p:blipFill>
          <a:blip r:embed="rId2"/>
          <a:stretch>
            <a:fillRect/>
          </a:stretch>
        </p:blipFill>
        <p:spPr>
          <a:xfrm>
            <a:off x="381000" y="1935163"/>
            <a:ext cx="8534399" cy="4389437"/>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Tunica </a:t>
            </a:r>
            <a:r>
              <a:rPr lang="en-US" sz="2800" dirty="0" err="1" smtClean="0"/>
              <a:t>submucosa</a:t>
            </a:r>
            <a:r>
              <a:rPr lang="en-US" sz="2800" dirty="0" smtClean="0"/>
              <a:t> of glandular stomach</a:t>
            </a:r>
            <a:endParaRPr lang="en-US" sz="2800" dirty="0"/>
          </a:p>
        </p:txBody>
      </p:sp>
      <p:pic>
        <p:nvPicPr>
          <p:cNvPr id="4" name="Content Placeholder 3" descr="VZEAhuiSUtTVEiSvZza0A_Tunica_submucosa.jpg"/>
          <p:cNvPicPr>
            <a:picLocks noGrp="1" noChangeAspect="1"/>
          </p:cNvPicPr>
          <p:nvPr>
            <p:ph idx="1"/>
          </p:nvPr>
        </p:nvPicPr>
        <p:blipFill>
          <a:blip r:embed="rId2"/>
          <a:stretch>
            <a:fillRect/>
          </a:stretch>
        </p:blipFill>
        <p:spPr>
          <a:xfrm>
            <a:off x="533400" y="1935163"/>
            <a:ext cx="8381999" cy="4389437"/>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Tunica </a:t>
            </a:r>
            <a:r>
              <a:rPr lang="en-US" sz="2800" dirty="0" err="1" smtClean="0"/>
              <a:t>serosa</a:t>
            </a:r>
            <a:r>
              <a:rPr lang="en-US" sz="2800" dirty="0" smtClean="0"/>
              <a:t> of glandular stomach</a:t>
            </a:r>
            <a:endParaRPr lang="en-US" sz="2800" dirty="0"/>
          </a:p>
        </p:txBody>
      </p:sp>
      <p:pic>
        <p:nvPicPr>
          <p:cNvPr id="4" name="Content Placeholder 3" descr="JSajzm8WKMJswJCx9SZrA_Tunica_serosa.jpg"/>
          <p:cNvPicPr>
            <a:picLocks noGrp="1" noChangeAspect="1"/>
          </p:cNvPicPr>
          <p:nvPr>
            <p:ph idx="1"/>
          </p:nvPr>
        </p:nvPicPr>
        <p:blipFill>
          <a:blip r:embed="rId2"/>
          <a:stretch>
            <a:fillRect/>
          </a:stretch>
        </p:blipFill>
        <p:spPr>
          <a:xfrm>
            <a:off x="685800" y="1935163"/>
            <a:ext cx="8229599" cy="4389437"/>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851648" cy="609600"/>
          </a:xfrm>
        </p:spPr>
        <p:txBody>
          <a:bodyPr>
            <a:normAutofit/>
          </a:bodyPr>
          <a:lstStyle/>
          <a:p>
            <a:pPr algn="l"/>
            <a:r>
              <a:rPr lang="en-US" sz="3200" b="0" dirty="0" smtClean="0">
                <a:solidFill>
                  <a:schemeClr val="bg1"/>
                </a:solidFill>
                <a:effectLst/>
              </a:rPr>
              <a:t>Histology of intestine</a:t>
            </a:r>
            <a:endParaRPr lang="en-US" sz="3200" b="0" dirty="0">
              <a:solidFill>
                <a:schemeClr val="bg1"/>
              </a:solidFill>
              <a:effectLst/>
            </a:endParaRPr>
          </a:p>
        </p:txBody>
      </p:sp>
      <p:sp>
        <p:nvSpPr>
          <p:cNvPr id="3" name="Subtitle 2"/>
          <p:cNvSpPr>
            <a:spLocks noGrp="1"/>
          </p:cNvSpPr>
          <p:nvPr>
            <p:ph type="subTitle" idx="1"/>
          </p:nvPr>
        </p:nvSpPr>
        <p:spPr>
          <a:xfrm>
            <a:off x="381000" y="1600200"/>
            <a:ext cx="8458200" cy="4953000"/>
          </a:xfrm>
        </p:spPr>
        <p:txBody>
          <a:bodyPr>
            <a:normAutofit fontScale="92500" lnSpcReduction="20000"/>
          </a:bodyPr>
          <a:lstStyle/>
          <a:p>
            <a:pPr algn="just">
              <a:buFont typeface="Wingdings" pitchFamily="2" charset="2"/>
              <a:buChar char="Ø"/>
            </a:pPr>
            <a:r>
              <a:rPr lang="en-US" dirty="0" smtClean="0"/>
              <a:t>The tunica mucosa is thrown into finger like mucosal folds called intestinal </a:t>
            </a:r>
            <a:r>
              <a:rPr lang="en-US" dirty="0" err="1" smtClean="0"/>
              <a:t>villi</a:t>
            </a:r>
            <a:endParaRPr lang="en-US" dirty="0" smtClean="0"/>
          </a:p>
          <a:p>
            <a:pPr algn="just">
              <a:buFont typeface="Wingdings" pitchFamily="2" charset="2"/>
              <a:buChar char="Ø"/>
            </a:pPr>
            <a:r>
              <a:rPr lang="en-US" dirty="0" smtClean="0"/>
              <a:t>In between the two intestinal </a:t>
            </a:r>
            <a:r>
              <a:rPr lang="en-US" dirty="0" err="1" smtClean="0"/>
              <a:t>villi</a:t>
            </a:r>
            <a:r>
              <a:rPr lang="en-US" dirty="0" smtClean="0"/>
              <a:t> the straight tubular intestinal glands descend in the lamina </a:t>
            </a:r>
            <a:r>
              <a:rPr lang="en-US" dirty="0" err="1" smtClean="0"/>
              <a:t>propria</a:t>
            </a:r>
            <a:r>
              <a:rPr lang="en-US" dirty="0" smtClean="0"/>
              <a:t> popularly known as glands of </a:t>
            </a:r>
            <a:r>
              <a:rPr lang="en-US" dirty="0" err="1" smtClean="0"/>
              <a:t>liberkuhn</a:t>
            </a:r>
            <a:endParaRPr lang="en-US" dirty="0" smtClean="0"/>
          </a:p>
          <a:p>
            <a:pPr algn="just">
              <a:buFont typeface="Wingdings" pitchFamily="2" charset="2"/>
              <a:buChar char="Ø"/>
            </a:pPr>
            <a:r>
              <a:rPr lang="en-US" dirty="0" smtClean="0"/>
              <a:t>The </a:t>
            </a:r>
            <a:r>
              <a:rPr lang="en-US" dirty="0" err="1" smtClean="0"/>
              <a:t>lminae</a:t>
            </a:r>
            <a:r>
              <a:rPr lang="en-US" dirty="0" smtClean="0"/>
              <a:t> </a:t>
            </a:r>
            <a:r>
              <a:rPr lang="en-US" dirty="0" err="1" smtClean="0"/>
              <a:t>epithelialis</a:t>
            </a:r>
            <a:r>
              <a:rPr lang="en-US" dirty="0" smtClean="0"/>
              <a:t> is lined with simple columnar epithelium whose epical border consist of numerous </a:t>
            </a:r>
            <a:r>
              <a:rPr lang="en-US" dirty="0" err="1" smtClean="0"/>
              <a:t>microvilli</a:t>
            </a:r>
            <a:r>
              <a:rPr lang="en-US" dirty="0" smtClean="0"/>
              <a:t> to produce striated border</a:t>
            </a:r>
          </a:p>
          <a:p>
            <a:pPr algn="just">
              <a:buFont typeface="Wingdings" pitchFamily="2" charset="2"/>
              <a:buChar char="Ø"/>
            </a:pPr>
            <a:r>
              <a:rPr lang="en-US" dirty="0" smtClean="0"/>
              <a:t>These are responsible to increase the surface area of absorption</a:t>
            </a:r>
          </a:p>
          <a:p>
            <a:pPr algn="just">
              <a:buFont typeface="Wingdings" pitchFamily="2" charset="2"/>
              <a:buChar char="Ø"/>
            </a:pPr>
            <a:r>
              <a:rPr lang="en-US" dirty="0" smtClean="0"/>
              <a:t>The surface epithelium presents random distribution of goblet cells which are not distributed at the tip of </a:t>
            </a:r>
            <a:r>
              <a:rPr lang="en-US" dirty="0" err="1" smtClean="0"/>
              <a:t>villi</a:t>
            </a:r>
            <a:endParaRPr lang="en-US" dirty="0" smtClean="0"/>
          </a:p>
          <a:p>
            <a:pPr algn="just">
              <a:buFont typeface="Wingdings" pitchFamily="2" charset="2"/>
              <a:buChar char="Ø"/>
            </a:pPr>
            <a:r>
              <a:rPr lang="en-US" dirty="0" smtClean="0"/>
              <a:t>The number of goblet cells increases from cranial to caudal end of small intestine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Diagram of </a:t>
            </a:r>
            <a:r>
              <a:rPr lang="en-US" sz="2800" dirty="0" err="1" smtClean="0"/>
              <a:t>villi</a:t>
            </a:r>
            <a:endParaRPr lang="en-US" sz="2800" dirty="0"/>
          </a:p>
        </p:txBody>
      </p:sp>
      <p:pic>
        <p:nvPicPr>
          <p:cNvPr id="4" name="Content Placeholder 3" descr="villi_diag.gif"/>
          <p:cNvPicPr>
            <a:picLocks noGrp="1" noChangeAspect="1"/>
          </p:cNvPicPr>
          <p:nvPr>
            <p:ph idx="1"/>
          </p:nvPr>
        </p:nvPicPr>
        <p:blipFill>
          <a:blip r:embed="rId2"/>
          <a:stretch>
            <a:fillRect/>
          </a:stretch>
        </p:blipFill>
        <p:spPr>
          <a:xfrm>
            <a:off x="533400" y="1905001"/>
            <a:ext cx="7696200" cy="4953000"/>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TotalTime>
  <Words>712</Words>
  <Application>Microsoft Office PowerPoint</Application>
  <PresentationFormat>On-screen Show (4:3)</PresentationFormat>
  <Paragraphs>52</Paragraphs>
  <Slides>15</Slides>
  <Notes>0</Notes>
  <HiddenSlides>1</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Histology of glandular stomach</vt:lpstr>
      <vt:lpstr>The glandular part of the stomach is divided into three areas mainly cardiac,fundic and pyloric</vt:lpstr>
      <vt:lpstr>Chief cells are numerous having pyramidal or columnar shape distributed in body and base of the gland and consist of basophilic granules known as zymogen granules</vt:lpstr>
      <vt:lpstr>The pyloric part of the stomach is typed as simple coiled branched tubular glands which are lined with mucous secreting cells</vt:lpstr>
      <vt:lpstr>Tunica mucosa of glandular stomach</vt:lpstr>
      <vt:lpstr>Tunica submucosa of glandular stomach</vt:lpstr>
      <vt:lpstr>Tunica serosa of glandular stomach</vt:lpstr>
      <vt:lpstr>Histology of intestine</vt:lpstr>
      <vt:lpstr>Diagram of villi</vt:lpstr>
      <vt:lpstr>Section of small intestine</vt:lpstr>
      <vt:lpstr>Laminae propria is made up of loose CT which extends upto central core of villi.It also consist of simple straight tubular glands known as mucosal glands of intestine or glands of Lieberkuhn which opens into the lumen of intestine near the base of intestinal villi</vt:lpstr>
      <vt:lpstr>Section of small intestine</vt:lpstr>
      <vt:lpstr>The telasubmucosa in the cranial segment of the intestine consist of simple tubulo alviolar glands of serous,mucous or seromucous in variety in different animals popularly known as brunner’s gland</vt:lpstr>
      <vt:lpstr>Section of small intestine</vt:lpstr>
      <vt:lpstr>Large intestine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jjjg</dc:title>
  <dc:creator>user</dc:creator>
  <cp:lastModifiedBy>user</cp:lastModifiedBy>
  <cp:revision>23</cp:revision>
  <dcterms:created xsi:type="dcterms:W3CDTF">2006-08-16T00:00:00Z</dcterms:created>
  <dcterms:modified xsi:type="dcterms:W3CDTF">2020-04-19T12:26:29Z</dcterms:modified>
</cp:coreProperties>
</file>