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3" r:id="rId5"/>
    <p:sldId id="264" r:id="rId6"/>
    <p:sldId id="259" r:id="rId7"/>
    <p:sldId id="260" r:id="rId8"/>
    <p:sldId id="261" r:id="rId9"/>
    <p:sldId id="262"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4/11/2020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4/11/2020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4/11/2020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4/11/2020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4/11/2020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95400"/>
            <a:ext cx="8229600" cy="5562600"/>
          </a:xfrm>
        </p:spPr>
        <p:txBody>
          <a:bodyPr>
            <a:normAutofit fontScale="90000"/>
          </a:bodyPr>
          <a:lstStyle/>
          <a:p>
            <a:pPr>
              <a:buFont typeface="Wingdings" pitchFamily="2" charset="2"/>
              <a:buChar char="Ø"/>
            </a:pPr>
            <a:r>
              <a:rPr lang="en-US" sz="3200" dirty="0" smtClean="0"/>
              <a:t>The epithelium of dorsal surface of tongue is made up of stratified squamous epithelium which may be keratinized or non keratinized depending upon the species</a:t>
            </a:r>
            <a:br>
              <a:rPr lang="en-US" sz="3200" dirty="0" smtClean="0"/>
            </a:br>
            <a:r>
              <a:rPr lang="en-US" sz="3200" dirty="0" smtClean="0"/>
              <a:t/>
            </a:r>
            <a:br>
              <a:rPr lang="en-US" sz="3200" dirty="0" smtClean="0"/>
            </a:br>
            <a:r>
              <a:rPr lang="en-US" sz="3200" dirty="0" smtClean="0"/>
              <a:t>The epithelium of ventral side of tongue is made up of stratified squamous epithelium which is keratinized in all species</a:t>
            </a:r>
            <a:br>
              <a:rPr lang="en-US" sz="3200" dirty="0" smtClean="0"/>
            </a:br>
            <a:r>
              <a:rPr lang="en-US" sz="3200" dirty="0" smtClean="0"/>
              <a:t>The dorsal surface of the tongue consist of papillae which are grouped  under gustatory and </a:t>
            </a:r>
            <a:r>
              <a:rPr lang="en-US" sz="3200" dirty="0" err="1" smtClean="0"/>
              <a:t>masticatory</a:t>
            </a:r>
            <a:r>
              <a:rPr lang="en-US" sz="3200" dirty="0" smtClean="0"/>
              <a:t> papillae</a:t>
            </a:r>
            <a:br>
              <a:rPr lang="en-US" sz="3200" dirty="0" smtClean="0"/>
            </a:br>
            <a:endParaRPr lang="en-US" sz="3200" dirty="0"/>
          </a:p>
        </p:txBody>
      </p:sp>
      <p:sp>
        <p:nvSpPr>
          <p:cNvPr id="3" name="Subtitle 2"/>
          <p:cNvSpPr>
            <a:spLocks noGrp="1"/>
          </p:cNvSpPr>
          <p:nvPr>
            <p:ph type="subTitle" idx="1"/>
          </p:nvPr>
        </p:nvSpPr>
        <p:spPr>
          <a:xfrm>
            <a:off x="914400" y="457200"/>
            <a:ext cx="7772400" cy="762000"/>
          </a:xfrm>
        </p:spPr>
        <p:txBody>
          <a:bodyPr>
            <a:normAutofit/>
          </a:bodyPr>
          <a:lstStyle/>
          <a:p>
            <a:r>
              <a:rPr lang="en-US" sz="4000" dirty="0" smtClean="0"/>
              <a:t>Histology of tongue</a:t>
            </a:r>
            <a:endParaRPr lang="en-US"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tooth</a:t>
            </a:r>
            <a:endParaRPr lang="en-US" dirty="0"/>
          </a:p>
        </p:txBody>
      </p:sp>
      <p:sp>
        <p:nvSpPr>
          <p:cNvPr id="3" name="Text Placeholder 2"/>
          <p:cNvSpPr>
            <a:spLocks noGrp="1"/>
          </p:cNvSpPr>
          <p:nvPr>
            <p:ph type="body" idx="2"/>
          </p:nvPr>
        </p:nvSpPr>
        <p:spPr/>
        <p:txBody>
          <a:bodyPr/>
          <a:lstStyle/>
          <a:p>
            <a:endParaRPr lang="en-US"/>
          </a:p>
        </p:txBody>
      </p:sp>
      <p:pic>
        <p:nvPicPr>
          <p:cNvPr id="5" name="Content Placeholder 4" descr="GW595H811.jpg"/>
          <p:cNvPicPr>
            <a:picLocks noGrp="1" noChangeAspect="1"/>
          </p:cNvPicPr>
          <p:nvPr>
            <p:ph sz="half" idx="1"/>
          </p:nvPr>
        </p:nvPicPr>
        <p:blipFill>
          <a:blip r:embed="rId2"/>
          <a:stretch>
            <a:fillRect/>
          </a:stretch>
        </p:blipFill>
        <p:spPr>
          <a:xfrm>
            <a:off x="457200" y="1447801"/>
            <a:ext cx="7239000" cy="45720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554502"/>
          </a:xfrm>
        </p:spPr>
        <p:txBody>
          <a:bodyPr>
            <a:normAutofit/>
          </a:bodyPr>
          <a:lstStyle/>
          <a:p>
            <a:r>
              <a:rPr lang="en-US" sz="2800" b="1" dirty="0" err="1" smtClean="0"/>
              <a:t>Filiform</a:t>
            </a:r>
            <a:r>
              <a:rPr lang="en-US" sz="2800" b="1" dirty="0" smtClean="0"/>
              <a:t> papillae</a:t>
            </a:r>
            <a:endParaRPr lang="en-US" sz="2800" b="1" dirty="0"/>
          </a:p>
        </p:txBody>
      </p:sp>
      <p:sp>
        <p:nvSpPr>
          <p:cNvPr id="3" name="Subtitle 2"/>
          <p:cNvSpPr>
            <a:spLocks noGrp="1"/>
          </p:cNvSpPr>
          <p:nvPr>
            <p:ph type="subTitle" idx="1"/>
          </p:nvPr>
        </p:nvSpPr>
        <p:spPr>
          <a:xfrm>
            <a:off x="1143000" y="990600"/>
            <a:ext cx="7696200" cy="5410200"/>
          </a:xfrm>
        </p:spPr>
        <p:txBody>
          <a:bodyPr>
            <a:normAutofit lnSpcReduction="10000"/>
          </a:bodyPr>
          <a:lstStyle/>
          <a:p>
            <a:pPr algn="just">
              <a:buFont typeface="Wingdings" pitchFamily="2" charset="2"/>
              <a:buChar char="Ø"/>
            </a:pPr>
            <a:r>
              <a:rPr lang="en-US" dirty="0" smtClean="0"/>
              <a:t>It is </a:t>
            </a:r>
            <a:r>
              <a:rPr lang="en-US" dirty="0" err="1" smtClean="0"/>
              <a:t>ment</a:t>
            </a:r>
            <a:r>
              <a:rPr lang="en-US" dirty="0" smtClean="0"/>
              <a:t> for mechanical function and is lined with keratinized layer of SSE having central core of connective tissue extended up to tip in most animals</a:t>
            </a:r>
          </a:p>
          <a:p>
            <a:pPr algn="just">
              <a:buFont typeface="Wingdings" pitchFamily="2" charset="2"/>
              <a:buChar char="Ø"/>
            </a:pPr>
            <a:r>
              <a:rPr lang="en-US" dirty="0" smtClean="0"/>
              <a:t>In horses most of the papillae is formed by the epithelial prolongation with a small basal core of connective tissue</a:t>
            </a:r>
          </a:p>
          <a:p>
            <a:pPr algn="just">
              <a:buFont typeface="Wingdings" pitchFamily="2" charset="2"/>
              <a:buChar char="Ø"/>
            </a:pPr>
            <a:r>
              <a:rPr lang="en-US" b="1" dirty="0" err="1" smtClean="0"/>
              <a:t>Lenticular</a:t>
            </a:r>
            <a:r>
              <a:rPr lang="en-US" b="1" dirty="0" smtClean="0"/>
              <a:t> papillae</a:t>
            </a:r>
            <a:endParaRPr lang="en-US" dirty="0" smtClean="0"/>
          </a:p>
          <a:p>
            <a:pPr algn="just">
              <a:buFont typeface="Wingdings" pitchFamily="2" charset="2"/>
              <a:buChar char="Ø"/>
            </a:pPr>
            <a:r>
              <a:rPr lang="en-US" dirty="0" smtClean="0"/>
              <a:t>They are found on torus linguae of ruminants and is made up of SSE which is keratinized. The central core of connective tissue presents secondary branching.</a:t>
            </a:r>
          </a:p>
          <a:p>
            <a:pPr algn="just">
              <a:buFont typeface="Wingdings" pitchFamily="2" charset="2"/>
              <a:buChar char="Ø"/>
            </a:pPr>
            <a:r>
              <a:rPr lang="en-US" b="1" dirty="0" smtClean="0"/>
              <a:t>Conical papillae </a:t>
            </a:r>
            <a:endParaRPr lang="en-US" dirty="0" smtClean="0"/>
          </a:p>
          <a:p>
            <a:pPr algn="just">
              <a:buFont typeface="Wingdings" pitchFamily="2" charset="2"/>
              <a:buChar char="Ø"/>
            </a:pPr>
            <a:r>
              <a:rPr lang="en-US" dirty="0" smtClean="0"/>
              <a:t>They are similar to the conical papillae of the cheek but have less degree of keratinization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554502"/>
          </a:xfrm>
        </p:spPr>
        <p:txBody>
          <a:bodyPr>
            <a:normAutofit/>
          </a:bodyPr>
          <a:lstStyle/>
          <a:p>
            <a:r>
              <a:rPr lang="en-US" sz="2800" b="1" dirty="0" err="1" smtClean="0">
                <a:effectLst/>
              </a:rPr>
              <a:t>Fungiform</a:t>
            </a:r>
            <a:r>
              <a:rPr lang="en-US" sz="2800" b="1" dirty="0" smtClean="0">
                <a:effectLst/>
              </a:rPr>
              <a:t> papillae</a:t>
            </a:r>
            <a:endParaRPr lang="en-US" sz="2800" b="1" dirty="0">
              <a:effectLst/>
            </a:endParaRPr>
          </a:p>
        </p:txBody>
      </p:sp>
      <p:sp>
        <p:nvSpPr>
          <p:cNvPr id="3" name="Subtitle 2"/>
          <p:cNvSpPr>
            <a:spLocks noGrp="1"/>
          </p:cNvSpPr>
          <p:nvPr>
            <p:ph type="subTitle" idx="1"/>
          </p:nvPr>
        </p:nvSpPr>
        <p:spPr>
          <a:xfrm>
            <a:off x="1066800" y="990600"/>
            <a:ext cx="7848600" cy="5334000"/>
          </a:xfrm>
        </p:spPr>
        <p:txBody>
          <a:bodyPr/>
          <a:lstStyle/>
          <a:p>
            <a:pPr algn="just">
              <a:buFont typeface="Wingdings" pitchFamily="2" charset="2"/>
              <a:buChar char="Ø"/>
            </a:pPr>
            <a:r>
              <a:rPr lang="en-US" dirty="0" smtClean="0"/>
              <a:t>They are mushroom like papillae and are distributed over the dorsal surface and lined with SSE which is non keratinized</a:t>
            </a:r>
          </a:p>
          <a:p>
            <a:pPr algn="just">
              <a:buFont typeface="Wingdings" pitchFamily="2" charset="2"/>
              <a:buChar char="Ø"/>
            </a:pPr>
            <a:r>
              <a:rPr lang="en-US" dirty="0" smtClean="0"/>
              <a:t>It presents taste buds and the central core of connective tissue may show secondary branching with numerous nerve fibers</a:t>
            </a:r>
          </a:p>
          <a:p>
            <a:pPr algn="just">
              <a:buFont typeface="Wingdings" pitchFamily="2" charset="2"/>
              <a:buChar char="Ø"/>
            </a:pPr>
            <a:r>
              <a:rPr lang="en-US" b="1" dirty="0" err="1" smtClean="0"/>
              <a:t>Vallate</a:t>
            </a:r>
            <a:r>
              <a:rPr lang="en-US" b="1" dirty="0" smtClean="0"/>
              <a:t> papillae</a:t>
            </a:r>
          </a:p>
          <a:p>
            <a:pPr algn="just">
              <a:buFont typeface="Wingdings" pitchFamily="2" charset="2"/>
              <a:buChar char="Ø"/>
            </a:pPr>
            <a:r>
              <a:rPr lang="en-US" dirty="0" smtClean="0"/>
              <a:t>They are normally not extended over the dorsum linguae. They are surrounded by circular trench or moat. The surface epithelium consist of SSE which is non keratinized. Numerous taste buds are situated near the moat. They are classified under gustatory papillae.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Filiform</a:t>
            </a:r>
            <a:r>
              <a:rPr lang="en-US" dirty="0" smtClean="0"/>
              <a:t> and </a:t>
            </a:r>
            <a:r>
              <a:rPr lang="en-US" dirty="0" err="1" smtClean="0"/>
              <a:t>fungiform</a:t>
            </a:r>
            <a:r>
              <a:rPr lang="en-US" dirty="0" smtClean="0"/>
              <a:t> papillae</a:t>
            </a:r>
            <a:endParaRPr lang="en-US" dirty="0"/>
          </a:p>
        </p:txBody>
      </p:sp>
      <p:sp>
        <p:nvSpPr>
          <p:cNvPr id="3" name="Text Placeholder 2"/>
          <p:cNvSpPr>
            <a:spLocks noGrp="1"/>
          </p:cNvSpPr>
          <p:nvPr>
            <p:ph type="body" idx="2"/>
          </p:nvPr>
        </p:nvSpPr>
        <p:spPr/>
        <p:txBody>
          <a:bodyPr/>
          <a:lstStyle/>
          <a:p>
            <a:endParaRPr lang="en-US"/>
          </a:p>
        </p:txBody>
      </p:sp>
      <p:pic>
        <p:nvPicPr>
          <p:cNvPr id="5" name="Content Placeholder 4" descr="histology-of-the-tongue-and-salivary-gland-6-638.jpg"/>
          <p:cNvPicPr>
            <a:picLocks noGrp="1" noChangeAspect="1"/>
          </p:cNvPicPr>
          <p:nvPr>
            <p:ph sz="half" idx="1"/>
          </p:nvPr>
        </p:nvPicPr>
        <p:blipFill>
          <a:blip r:embed="rId2"/>
          <a:stretch>
            <a:fillRect/>
          </a:stretch>
        </p:blipFill>
        <p:spPr>
          <a:xfrm>
            <a:off x="304800" y="1447800"/>
            <a:ext cx="8077199" cy="48006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Circumvallate</a:t>
            </a:r>
            <a:r>
              <a:rPr lang="en-US" dirty="0" smtClean="0"/>
              <a:t> papillae</a:t>
            </a:r>
            <a:endParaRPr lang="en-US" dirty="0"/>
          </a:p>
        </p:txBody>
      </p:sp>
      <p:sp>
        <p:nvSpPr>
          <p:cNvPr id="3" name="Text Placeholder 2"/>
          <p:cNvSpPr>
            <a:spLocks noGrp="1"/>
          </p:cNvSpPr>
          <p:nvPr>
            <p:ph type="body" idx="2"/>
          </p:nvPr>
        </p:nvSpPr>
        <p:spPr/>
        <p:txBody>
          <a:bodyPr/>
          <a:lstStyle/>
          <a:p>
            <a:endParaRPr lang="en-US"/>
          </a:p>
        </p:txBody>
      </p:sp>
      <p:pic>
        <p:nvPicPr>
          <p:cNvPr id="5" name="Content Placeholder 4" descr="histology-of-the-tongue-and-salivary-gland-7-638.jpg"/>
          <p:cNvPicPr>
            <a:picLocks noGrp="1" noChangeAspect="1"/>
          </p:cNvPicPr>
          <p:nvPr>
            <p:ph sz="half" idx="1"/>
          </p:nvPr>
        </p:nvPicPr>
        <p:blipFill>
          <a:blip r:embed="rId2"/>
          <a:stretch>
            <a:fillRect/>
          </a:stretch>
        </p:blipFill>
        <p:spPr>
          <a:xfrm>
            <a:off x="457200" y="1371600"/>
            <a:ext cx="8000999" cy="4754563"/>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554502"/>
          </a:xfrm>
        </p:spPr>
        <p:txBody>
          <a:bodyPr>
            <a:normAutofit/>
          </a:bodyPr>
          <a:lstStyle/>
          <a:p>
            <a:r>
              <a:rPr lang="en-US" sz="2800" b="1" dirty="0" smtClean="0">
                <a:effectLst/>
              </a:rPr>
              <a:t>Foliate papillae</a:t>
            </a:r>
            <a:endParaRPr lang="en-US" sz="2800" b="1" dirty="0">
              <a:effectLst/>
            </a:endParaRPr>
          </a:p>
        </p:txBody>
      </p:sp>
      <p:sp>
        <p:nvSpPr>
          <p:cNvPr id="3" name="Subtitle 2"/>
          <p:cNvSpPr>
            <a:spLocks noGrp="1"/>
          </p:cNvSpPr>
          <p:nvPr>
            <p:ph type="subTitle" idx="1"/>
          </p:nvPr>
        </p:nvSpPr>
        <p:spPr>
          <a:xfrm>
            <a:off x="1143000" y="914400"/>
            <a:ext cx="7696200" cy="5638800"/>
          </a:xfrm>
        </p:spPr>
        <p:txBody>
          <a:bodyPr>
            <a:normAutofit fontScale="92500"/>
          </a:bodyPr>
          <a:lstStyle/>
          <a:p>
            <a:pPr algn="just">
              <a:buFont typeface="Wingdings" pitchFamily="2" charset="2"/>
              <a:buChar char="Ø"/>
            </a:pPr>
            <a:r>
              <a:rPr lang="en-US" dirty="0" smtClean="0"/>
              <a:t>They are situated towards </a:t>
            </a:r>
            <a:r>
              <a:rPr lang="en-US" dirty="0" err="1" smtClean="0"/>
              <a:t>palatoglossal</a:t>
            </a:r>
            <a:r>
              <a:rPr lang="en-US" dirty="0" smtClean="0"/>
              <a:t> </a:t>
            </a:r>
            <a:r>
              <a:rPr lang="en-US" dirty="0" err="1" smtClean="0"/>
              <a:t>arch.They</a:t>
            </a:r>
            <a:r>
              <a:rPr lang="en-US" dirty="0" smtClean="0"/>
              <a:t> are leaf like arranged in several rows and the gap between two row is known as gustatory furrow. They are lined with SSE of non keratinized variety. The taste buds are distributed along the epithelium of the sides facing the gustatory furrow</a:t>
            </a:r>
          </a:p>
          <a:p>
            <a:pPr algn="just">
              <a:buFont typeface="Wingdings" pitchFamily="2" charset="2"/>
              <a:buChar char="Ø"/>
            </a:pPr>
            <a:r>
              <a:rPr lang="en-US" b="1" dirty="0" smtClean="0"/>
              <a:t>Muscles of tongue</a:t>
            </a:r>
            <a:endParaRPr lang="en-US" dirty="0" smtClean="0"/>
          </a:p>
          <a:p>
            <a:pPr algn="just">
              <a:buFont typeface="Wingdings" pitchFamily="2" charset="2"/>
              <a:buChar char="Ø"/>
            </a:pPr>
            <a:r>
              <a:rPr lang="en-US" dirty="0" smtClean="0"/>
              <a:t>As per the orientation the intrinsic muscles are of three variety and classified as longitudinal, vertical and transverse which are responsible for high mobility of tongue</a:t>
            </a:r>
          </a:p>
          <a:p>
            <a:pPr algn="just">
              <a:buFont typeface="Wingdings" pitchFamily="2" charset="2"/>
              <a:buChar char="Ø"/>
            </a:pPr>
            <a:r>
              <a:rPr lang="en-US" b="1" dirty="0" smtClean="0"/>
              <a:t>Taste buds</a:t>
            </a:r>
          </a:p>
          <a:p>
            <a:pPr algn="just">
              <a:buFont typeface="Wingdings" pitchFamily="2" charset="2"/>
              <a:buChar char="Ø"/>
            </a:pPr>
            <a:r>
              <a:rPr lang="en-US" dirty="0" smtClean="0"/>
              <a:t>They are oval or elliptical in shape and are distributed along the epithelium of gustatory papillae. The free end consist of a taste pore. Their are three types of cells present mainly taste hair cells,sustentacular cells and basal cells.</a:t>
            </a:r>
          </a:p>
          <a:p>
            <a:pPr>
              <a:buFont typeface="Wingdings" pitchFamily="2" charset="2"/>
              <a:buChar char="Ø"/>
            </a:pPr>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just"/>
            <a:r>
              <a:rPr lang="en-US" sz="2800" dirty="0" smtClean="0">
                <a:effectLst/>
              </a:rPr>
              <a:t>Taste hair cells are elongated and faces the taste pore and consist of fine hair like cytoplasmic processes</a:t>
            </a:r>
            <a:endParaRPr lang="en-US" sz="2800" dirty="0">
              <a:effectLst/>
            </a:endParaRPr>
          </a:p>
        </p:txBody>
      </p:sp>
      <p:sp>
        <p:nvSpPr>
          <p:cNvPr id="3" name="Subtitle 2"/>
          <p:cNvSpPr>
            <a:spLocks noGrp="1"/>
          </p:cNvSpPr>
          <p:nvPr>
            <p:ph type="subTitle" idx="1"/>
          </p:nvPr>
        </p:nvSpPr>
        <p:spPr>
          <a:xfrm>
            <a:off x="1066800" y="1850064"/>
            <a:ext cx="7772400" cy="4398336"/>
          </a:xfrm>
        </p:spPr>
        <p:txBody>
          <a:bodyPr/>
          <a:lstStyle/>
          <a:p>
            <a:pPr algn="just">
              <a:buFont typeface="Wingdings" pitchFamily="2" charset="2"/>
              <a:buChar char="Ø"/>
            </a:pPr>
            <a:r>
              <a:rPr lang="en-US" dirty="0" smtClean="0"/>
              <a:t>The basal end is blunt and are associated with sensory nerve fibers which extend along the central core of papillae. They are responsible for carrying the sensation of taste</a:t>
            </a:r>
          </a:p>
          <a:p>
            <a:pPr algn="just">
              <a:buFont typeface="Wingdings" pitchFamily="2" charset="2"/>
              <a:buChar char="Ø"/>
            </a:pPr>
            <a:r>
              <a:rPr lang="en-US" dirty="0" smtClean="0"/>
              <a:t>The supporting cells are responsible for protection of taste hair cells.</a:t>
            </a:r>
          </a:p>
          <a:p>
            <a:pPr algn="just">
              <a:buFont typeface="Wingdings" pitchFamily="2" charset="2"/>
              <a:buChar char="Ø"/>
            </a:pPr>
            <a:r>
              <a:rPr lang="en-US" dirty="0" smtClean="0"/>
              <a:t>The basal cells are oval or polyhedral and are situated at the base of taste buds and are supposed to be progenitor of other two cell types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478302"/>
          </a:xfrm>
        </p:spPr>
        <p:txBody>
          <a:bodyPr>
            <a:normAutofit fontScale="90000"/>
          </a:bodyPr>
          <a:lstStyle/>
          <a:p>
            <a:r>
              <a:rPr lang="en-US" sz="2800" dirty="0" err="1" smtClean="0">
                <a:effectLst/>
              </a:rPr>
              <a:t>Lyssa</a:t>
            </a:r>
            <a:endParaRPr lang="en-US" sz="2800" dirty="0">
              <a:effectLst/>
            </a:endParaRPr>
          </a:p>
        </p:txBody>
      </p:sp>
      <p:sp>
        <p:nvSpPr>
          <p:cNvPr id="3" name="Subtitle 2"/>
          <p:cNvSpPr>
            <a:spLocks noGrp="1"/>
          </p:cNvSpPr>
          <p:nvPr>
            <p:ph type="subTitle" idx="1"/>
          </p:nvPr>
        </p:nvSpPr>
        <p:spPr>
          <a:xfrm>
            <a:off x="1143000" y="762000"/>
            <a:ext cx="7696200" cy="5486400"/>
          </a:xfrm>
        </p:spPr>
        <p:txBody>
          <a:bodyPr>
            <a:normAutofit fontScale="92500" lnSpcReduction="10000"/>
          </a:bodyPr>
          <a:lstStyle/>
          <a:p>
            <a:pPr algn="just">
              <a:buFont typeface="Wingdings" pitchFamily="2" charset="2"/>
              <a:buChar char="Ø"/>
            </a:pPr>
            <a:r>
              <a:rPr lang="en-US" dirty="0" smtClean="0"/>
              <a:t>It is a cord like structure formed by congregation of connective tissue, skeletal muscles and fat and the term is used in case of dog</a:t>
            </a:r>
          </a:p>
          <a:p>
            <a:pPr algn="just">
              <a:buFont typeface="Wingdings" pitchFamily="2" charset="2"/>
              <a:buChar char="Ø"/>
            </a:pPr>
            <a:r>
              <a:rPr lang="en-US" dirty="0" smtClean="0"/>
              <a:t>In cat similar structure is found and is predominantly filled with adipose tissue</a:t>
            </a:r>
          </a:p>
          <a:p>
            <a:pPr algn="just">
              <a:buFont typeface="Wingdings" pitchFamily="2" charset="2"/>
              <a:buChar char="Ø"/>
            </a:pPr>
            <a:r>
              <a:rPr lang="en-US" dirty="0" smtClean="0"/>
              <a:t>In case of pig a cord like structure is present at the sub epithelial layer of dorsum linguae and mainly consist of hyaline cartilage</a:t>
            </a:r>
          </a:p>
          <a:p>
            <a:pPr algn="just">
              <a:buFont typeface="Wingdings" pitchFamily="2" charset="2"/>
              <a:buChar char="Ø"/>
            </a:pPr>
            <a:r>
              <a:rPr lang="en-US" b="1" dirty="0" smtClean="0"/>
              <a:t>Teeth</a:t>
            </a:r>
            <a:endParaRPr lang="en-US" dirty="0" smtClean="0"/>
          </a:p>
          <a:p>
            <a:pPr algn="just">
              <a:buFont typeface="Wingdings" pitchFamily="2" charset="2"/>
              <a:buChar char="Ø"/>
            </a:pPr>
            <a:r>
              <a:rPr lang="en-US" dirty="0" smtClean="0"/>
              <a:t>It consist of enamel,dentine,cementum and pulp</a:t>
            </a:r>
          </a:p>
          <a:p>
            <a:pPr algn="just">
              <a:buFont typeface="Wingdings" pitchFamily="2" charset="2"/>
              <a:buChar char="Ø"/>
            </a:pPr>
            <a:r>
              <a:rPr lang="en-US" dirty="0" smtClean="0"/>
              <a:t>Enamel is derived from ectoderm and the cells involved in its formation are called ameloblast cells</a:t>
            </a:r>
          </a:p>
          <a:p>
            <a:pPr algn="just">
              <a:buFont typeface="Wingdings" pitchFamily="2" charset="2"/>
              <a:buChar char="Ø"/>
            </a:pPr>
            <a:r>
              <a:rPr lang="en-US" dirty="0" smtClean="0"/>
              <a:t>Dentine is formed by the cells of </a:t>
            </a:r>
            <a:r>
              <a:rPr lang="en-US" dirty="0" err="1" smtClean="0"/>
              <a:t>mesodermal</a:t>
            </a:r>
            <a:r>
              <a:rPr lang="en-US" dirty="0" smtClean="0"/>
              <a:t> origin which are known as </a:t>
            </a:r>
            <a:r>
              <a:rPr lang="en-US" dirty="0" err="1" smtClean="0"/>
              <a:t>odontoblast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935502"/>
          </a:xfrm>
        </p:spPr>
        <p:txBody>
          <a:bodyPr>
            <a:normAutofit fontScale="90000"/>
          </a:bodyPr>
          <a:lstStyle/>
          <a:p>
            <a:r>
              <a:rPr lang="en-US" sz="2800" dirty="0" smtClean="0">
                <a:effectLst/>
              </a:rPr>
              <a:t>The </a:t>
            </a:r>
            <a:r>
              <a:rPr lang="en-US" sz="2800" dirty="0" err="1" smtClean="0">
                <a:effectLst/>
              </a:rPr>
              <a:t>odontoblast</a:t>
            </a:r>
            <a:r>
              <a:rPr lang="en-US" sz="2800" dirty="0" smtClean="0">
                <a:effectLst/>
              </a:rPr>
              <a:t> are arranged along the inner margin of dentine at the junction of pulp cavity.</a:t>
            </a:r>
            <a:endParaRPr lang="en-US" sz="2800" dirty="0">
              <a:effectLst/>
            </a:endParaRPr>
          </a:p>
        </p:txBody>
      </p:sp>
      <p:sp>
        <p:nvSpPr>
          <p:cNvPr id="3" name="Subtitle 2"/>
          <p:cNvSpPr>
            <a:spLocks noGrp="1"/>
          </p:cNvSpPr>
          <p:nvPr>
            <p:ph type="subTitle" idx="1"/>
          </p:nvPr>
        </p:nvSpPr>
        <p:spPr>
          <a:xfrm>
            <a:off x="1066800" y="1447800"/>
            <a:ext cx="7772400" cy="5105400"/>
          </a:xfrm>
        </p:spPr>
        <p:txBody>
          <a:bodyPr/>
          <a:lstStyle/>
          <a:p>
            <a:pPr algn="just">
              <a:buFont typeface="Wingdings" pitchFamily="2" charset="2"/>
              <a:buChar char="Ø"/>
            </a:pPr>
            <a:r>
              <a:rPr lang="en-US" dirty="0" smtClean="0"/>
              <a:t>During mineralization some of the areas of dentine remains unmineralized throughout life and these areas constitute the </a:t>
            </a:r>
            <a:r>
              <a:rPr lang="en-US" dirty="0" err="1" smtClean="0"/>
              <a:t>interglobular</a:t>
            </a:r>
            <a:r>
              <a:rPr lang="en-US" dirty="0" smtClean="0"/>
              <a:t> spaces of </a:t>
            </a:r>
            <a:r>
              <a:rPr lang="en-US" dirty="0" err="1" smtClean="0"/>
              <a:t>owen</a:t>
            </a:r>
            <a:endParaRPr lang="en-US" dirty="0" smtClean="0"/>
          </a:p>
          <a:p>
            <a:pPr algn="just">
              <a:buFont typeface="Wingdings" pitchFamily="2" charset="2"/>
              <a:buChar char="Ø"/>
            </a:pPr>
            <a:r>
              <a:rPr lang="en-US" dirty="0" smtClean="0"/>
              <a:t>The </a:t>
            </a:r>
            <a:r>
              <a:rPr lang="en-US" dirty="0" err="1" smtClean="0"/>
              <a:t>cementum</a:t>
            </a:r>
            <a:r>
              <a:rPr lang="en-US" dirty="0" smtClean="0"/>
              <a:t> is formed by </a:t>
            </a:r>
            <a:r>
              <a:rPr lang="en-US" dirty="0" err="1" smtClean="0"/>
              <a:t>mesodermal</a:t>
            </a:r>
            <a:r>
              <a:rPr lang="en-US" dirty="0" smtClean="0"/>
              <a:t> cells identified as </a:t>
            </a:r>
            <a:r>
              <a:rPr lang="en-US" dirty="0" err="1" smtClean="0"/>
              <a:t>cementoblast</a:t>
            </a:r>
            <a:r>
              <a:rPr lang="en-US" dirty="0" smtClean="0"/>
              <a:t> which is very much similar to </a:t>
            </a:r>
            <a:r>
              <a:rPr lang="en-US" dirty="0" err="1" smtClean="0"/>
              <a:t>osteoblast</a:t>
            </a:r>
            <a:r>
              <a:rPr lang="en-US" dirty="0" smtClean="0"/>
              <a:t> and as such it appears like that of osseous tissue. It is covered from outside by thick layer of connective tissue known as periodontal membrane consisting mainly of collagen fibers</a:t>
            </a:r>
          </a:p>
          <a:p>
            <a:pPr algn="just">
              <a:buFont typeface="Wingdings" pitchFamily="2" charset="2"/>
              <a:buChar char="Ø"/>
            </a:pPr>
            <a:r>
              <a:rPr lang="en-US" dirty="0" smtClean="0"/>
              <a:t>Pulp is the central cavity of the tooth surrounded by dentine and is formed by loosely packed </a:t>
            </a:r>
            <a:r>
              <a:rPr lang="en-US" dirty="0" err="1" smtClean="0"/>
              <a:t>mesenchymal</a:t>
            </a:r>
            <a:r>
              <a:rPr lang="en-US" dirty="0" smtClean="0"/>
              <a:t> cells along with nerve filaments and blood vessels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119</TotalTime>
  <Words>649</Words>
  <Application>Microsoft Office PowerPoint</Application>
  <PresentationFormat>On-screen Show (4:3)</PresentationFormat>
  <Paragraphs>39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The epithelium of dorsal surface of tongue is made up of stratified squamous epithelium which may be keratinized or non keratinized depending upon the species  The epithelium of ventral side of tongue is made up of stratified squamous epithelium which is keratinized in all species The dorsal surface of the tongue consist of papillae which are grouped  under gustatory and masticatory papillae </vt:lpstr>
      <vt:lpstr>Filiform papillae</vt:lpstr>
      <vt:lpstr>Fungiform papillae</vt:lpstr>
      <vt:lpstr>Filiform and fungiform papillae</vt:lpstr>
      <vt:lpstr>Circumvallate papillae</vt:lpstr>
      <vt:lpstr>Foliate papillae</vt:lpstr>
      <vt:lpstr>Taste hair cells are elongated and faces the taste pore and consist of fine hair like cytoplasmic processes</vt:lpstr>
      <vt:lpstr>Lyssa</vt:lpstr>
      <vt:lpstr>The odontoblast are arranged along the inner margin of dentine at the junction of pulp cavity.</vt:lpstr>
      <vt:lpstr>Structure of tooth</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epithelium of dorsal surface of tongue is made up of stratified squamous epithelium which may be keratinized or non keratinized depending upon the species The epithelium of ventral side of tongue is made up of </dc:title>
  <dc:creator>user</dc:creator>
  <cp:lastModifiedBy>user</cp:lastModifiedBy>
  <cp:revision>18</cp:revision>
  <dcterms:created xsi:type="dcterms:W3CDTF">2006-08-16T00:00:00Z</dcterms:created>
  <dcterms:modified xsi:type="dcterms:W3CDTF">2020-04-11T07:00:30Z</dcterms:modified>
</cp:coreProperties>
</file>