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324" r:id="rId4"/>
    <p:sldId id="260" r:id="rId5"/>
    <p:sldId id="326" r:id="rId6"/>
    <p:sldId id="261" r:id="rId7"/>
    <p:sldId id="327" r:id="rId8"/>
    <p:sldId id="325" r:id="rId9"/>
    <p:sldId id="332" r:id="rId10"/>
    <p:sldId id="338" r:id="rId11"/>
    <p:sldId id="336" r:id="rId12"/>
    <p:sldId id="335" r:id="rId13"/>
    <p:sldId id="339" r:id="rId14"/>
    <p:sldId id="262" r:id="rId15"/>
    <p:sldId id="292" r:id="rId16"/>
    <p:sldId id="328" r:id="rId17"/>
    <p:sldId id="263" r:id="rId18"/>
    <p:sldId id="305" r:id="rId19"/>
    <p:sldId id="293" r:id="rId20"/>
    <p:sldId id="307" r:id="rId21"/>
    <p:sldId id="285" r:id="rId22"/>
    <p:sldId id="323" r:id="rId23"/>
    <p:sldId id="267" r:id="rId24"/>
    <p:sldId id="313" r:id="rId25"/>
    <p:sldId id="312" r:id="rId26"/>
    <p:sldId id="314" r:id="rId27"/>
    <p:sldId id="308" r:id="rId28"/>
    <p:sldId id="315" r:id="rId29"/>
    <p:sldId id="288" r:id="rId30"/>
    <p:sldId id="289" r:id="rId31"/>
    <p:sldId id="290" r:id="rId32"/>
    <p:sldId id="271" r:id="rId33"/>
    <p:sldId id="316" r:id="rId34"/>
    <p:sldId id="317" r:id="rId35"/>
    <p:sldId id="298" r:id="rId36"/>
    <p:sldId id="318" r:id="rId37"/>
    <p:sldId id="299" r:id="rId38"/>
    <p:sldId id="275" r:id="rId39"/>
    <p:sldId id="319" r:id="rId40"/>
    <p:sldId id="320" r:id="rId41"/>
    <p:sldId id="321" r:id="rId42"/>
    <p:sldId id="300" r:id="rId43"/>
    <p:sldId id="301" r:id="rId44"/>
    <p:sldId id="302" r:id="rId45"/>
    <p:sldId id="279" r:id="rId46"/>
    <p:sldId id="280" r:id="rId47"/>
    <p:sldId id="322" r:id="rId48"/>
    <p:sldId id="303" r:id="rId49"/>
    <p:sldId id="282" r:id="rId50"/>
    <p:sldId id="329" r:id="rId51"/>
    <p:sldId id="330" r:id="rId52"/>
    <p:sldId id="283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2" y="5105400"/>
            <a:ext cx="7854696" cy="13716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C00000"/>
                </a:solidFill>
              </a:rPr>
              <a:t>Dr. SANJIV KUMAR</a:t>
            </a:r>
          </a:p>
          <a:p>
            <a:pPr algn="l"/>
            <a:r>
              <a:rPr lang="en-US" sz="2400" dirty="0" smtClean="0">
                <a:solidFill>
                  <a:srgbClr val="C00000"/>
                </a:solidFill>
              </a:rPr>
              <a:t>DEPARTMENT OF PATHOLOGY</a:t>
            </a:r>
          </a:p>
          <a:p>
            <a:pPr algn="l"/>
            <a:r>
              <a:rPr lang="en-US" sz="2400" dirty="0" smtClean="0">
                <a:solidFill>
                  <a:srgbClr val="C00000"/>
                </a:solidFill>
              </a:rPr>
              <a:t>BVC, PATNA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228601"/>
            <a:ext cx="6076950" cy="358139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72913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77850"/>
            <a:ext cx="8675688" cy="669925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smtClean="0"/>
              <a:t>COMPLEMENT SYSTEM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28600" y="1219200"/>
            <a:ext cx="8675688" cy="69850"/>
          </a:xfrm>
          <a:prstGeom prst="rect">
            <a:avLst/>
          </a:prstGeom>
          <a:solidFill>
            <a:srgbClr val="064C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27013" y="1420813"/>
            <a:ext cx="8678862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381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3810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3810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3810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500">
                <a:solidFill>
                  <a:srgbClr val="93708A"/>
                </a:solidFill>
                <a:latin typeface="Comic Sans MS" pitchFamily="66" charset="0"/>
              </a:rPr>
              <a:t>And Inflammation 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66700" y="2003425"/>
            <a:ext cx="6007100" cy="336708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mtClean="0"/>
              <a:t>C5b-9 membrane attack complex</a:t>
            </a:r>
          </a:p>
          <a:p>
            <a:pPr lvl="1" defTabSz="381000" eaLnBrk="1" hangingPunct="1"/>
            <a:r>
              <a:rPr lang="en-US" smtClean="0"/>
              <a:t>Lyses cells</a:t>
            </a:r>
          </a:p>
          <a:p>
            <a:pPr lvl="1" defTabSz="381000" eaLnBrk="1" hangingPunct="1"/>
            <a:r>
              <a:rPr lang="en-US" smtClean="0"/>
              <a:t>Stimulates arachidonic acid metabolism</a:t>
            </a:r>
          </a:p>
          <a:p>
            <a:pPr lvl="1" defTabSz="381000" eaLnBrk="1" hangingPunct="1"/>
            <a:r>
              <a:rPr lang="en-US" smtClean="0"/>
              <a:t>Produces reactive oxygen metabolites</a:t>
            </a:r>
          </a:p>
        </p:txBody>
      </p:sp>
    </p:spTree>
    <p:extLst>
      <p:ext uri="{BB962C8B-B14F-4D97-AF65-F5344CB8AC3E}">
        <p14:creationId xmlns:p14="http://schemas.microsoft.com/office/powerpoint/2010/main" val="3414611558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99031"/>
            <a:ext cx="8675688" cy="369332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2400" b="1" dirty="0" smtClean="0">
                <a:solidFill>
                  <a:srgbClr val="FF0000"/>
                </a:solidFill>
              </a:rPr>
              <a:t>COMPLEMENT SYSTEM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28600" y="914400"/>
            <a:ext cx="8675688" cy="69850"/>
          </a:xfrm>
          <a:prstGeom prst="rect">
            <a:avLst/>
          </a:prstGeom>
          <a:solidFill>
            <a:srgbClr val="064C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28600" y="1066800"/>
            <a:ext cx="86788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381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3810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3810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3810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500">
                <a:solidFill>
                  <a:srgbClr val="93708A"/>
                </a:solidFill>
                <a:latin typeface="Comic Sans MS" pitchFamily="66" charset="0"/>
              </a:rPr>
              <a:t>Few reminders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19063" y="1714500"/>
            <a:ext cx="8677275" cy="146501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2800" dirty="0" smtClean="0"/>
              <a:t>Classical pathway</a:t>
            </a:r>
          </a:p>
          <a:p>
            <a:pPr defTabSz="381000" eaLnBrk="1" hangingPunct="1"/>
            <a:r>
              <a:rPr lang="en-US" sz="2800" dirty="0" smtClean="0"/>
              <a:t>Alternate pathway</a:t>
            </a:r>
          </a:p>
          <a:p>
            <a:pPr defTabSz="381000" eaLnBrk="1" hangingPunct="1"/>
            <a:r>
              <a:rPr lang="en-US" sz="2800" dirty="0" smtClean="0"/>
              <a:t>Common pathway</a:t>
            </a:r>
          </a:p>
        </p:txBody>
      </p:sp>
    </p:spTree>
    <p:extLst>
      <p:ext uri="{BB962C8B-B14F-4D97-AF65-F5344CB8AC3E}">
        <p14:creationId xmlns:p14="http://schemas.microsoft.com/office/powerpoint/2010/main" val="2992075053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486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68175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967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702274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4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1" y="304800"/>
            <a:ext cx="8960909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13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304800"/>
            <a:ext cx="9144000" cy="64008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Types of hypersensitivity reactions </a:t>
            </a:r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Type	Alternate name	</a:t>
            </a:r>
            <a:r>
              <a:rPr lang="en-US" dirty="0" smtClean="0">
                <a:solidFill>
                  <a:srgbClr val="00B050"/>
                </a:solidFill>
              </a:rPr>
              <a:t>                      Examples</a:t>
            </a:r>
            <a:r>
              <a:rPr lang="en-US" dirty="0">
                <a:solidFill>
                  <a:srgbClr val="00B050"/>
                </a:solidFill>
              </a:rPr>
              <a:t>	</a:t>
            </a:r>
            <a:r>
              <a:rPr lang="en-US" dirty="0" smtClean="0">
                <a:solidFill>
                  <a:srgbClr val="00B050"/>
                </a:solidFill>
              </a:rPr>
              <a:t>                                    Mediators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smtClean="0"/>
              <a:t>I	Allergy (immediate)	      </a:t>
            </a:r>
            <a:r>
              <a:rPr lang="en-US" dirty="0" err="1" smtClean="0"/>
              <a:t>Atopy</a:t>
            </a:r>
            <a:r>
              <a:rPr lang="en-US" dirty="0" smtClean="0"/>
              <a:t>                                                         </a:t>
            </a:r>
            <a:r>
              <a:rPr lang="en-US" dirty="0" err="1" smtClean="0"/>
              <a:t>IgE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                                                  Anaphylaxis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                                              Asthma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II	Cytotoxic, antibody-dependent	</a:t>
            </a:r>
            <a:r>
              <a:rPr lang="en-US" dirty="0" err="1" smtClean="0"/>
              <a:t>Erythroblastosis</a:t>
            </a:r>
            <a:r>
              <a:rPr lang="en-US" dirty="0" smtClean="0"/>
              <a:t> </a:t>
            </a:r>
            <a:r>
              <a:rPr lang="en-US" dirty="0" err="1" smtClean="0"/>
              <a:t>fetalis</a:t>
            </a:r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IgG</a:t>
            </a:r>
            <a:r>
              <a:rPr lang="en-US" dirty="0"/>
              <a:t>, </a:t>
            </a:r>
            <a:r>
              <a:rPr lang="en-US" dirty="0" err="1"/>
              <a:t>IgM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                                                            </a:t>
            </a:r>
            <a:r>
              <a:rPr lang="en-US" dirty="0" err="1" smtClean="0"/>
              <a:t>Goodpasture</a:t>
            </a:r>
            <a:r>
              <a:rPr lang="en-US" dirty="0" smtClean="0"/>
              <a:t> </a:t>
            </a:r>
            <a:r>
              <a:rPr lang="en-US" dirty="0"/>
              <a:t>syndrome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     </a:t>
            </a:r>
            <a:r>
              <a:rPr lang="en-US" dirty="0" err="1" smtClean="0"/>
              <a:t>Trnasfusion</a:t>
            </a:r>
            <a:r>
              <a:rPr lang="en-US" dirty="0" smtClean="0"/>
              <a:t> reaction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r>
              <a:rPr lang="en-US" dirty="0"/>
              <a:t>III	Immune complex disease	</a:t>
            </a:r>
            <a:r>
              <a:rPr lang="en-US" dirty="0" smtClean="0"/>
              <a:t>               SLE                                                </a:t>
            </a:r>
            <a:r>
              <a:rPr lang="en-US" dirty="0" err="1" smtClean="0"/>
              <a:t>IgG</a:t>
            </a:r>
            <a:r>
              <a:rPr lang="en-US" dirty="0"/>
              <a:t>, </a:t>
            </a:r>
            <a:r>
              <a:rPr lang="en-US" dirty="0" err="1" smtClean="0"/>
              <a:t>IgM</a:t>
            </a:r>
            <a:r>
              <a:rPr lang="en-US" dirty="0" smtClean="0"/>
              <a:t> and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                                                  Serum sickness                               Complements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 Reactive </a:t>
            </a:r>
            <a:r>
              <a:rPr lang="en-US" dirty="0"/>
              <a:t>arthritis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</a:t>
            </a:r>
            <a:r>
              <a:rPr lang="en-US" dirty="0" err="1" smtClean="0"/>
              <a:t>Arthrus</a:t>
            </a:r>
            <a:r>
              <a:rPr lang="en-US" dirty="0" smtClean="0"/>
              <a:t> </a:t>
            </a:r>
            <a:r>
              <a:rPr lang="en-US" dirty="0"/>
              <a:t>reaction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IV	Delayed-type hypersensitivity,  </a:t>
            </a:r>
            <a:r>
              <a:rPr lang="en-US" dirty="0" smtClean="0"/>
              <a:t>     Tuberculosis                                            T </a:t>
            </a:r>
            <a:r>
              <a:rPr lang="en-US" dirty="0"/>
              <a:t>cells</a:t>
            </a:r>
          </a:p>
          <a:p>
            <a:pPr marL="0" indent="0">
              <a:buNone/>
            </a:pPr>
            <a:r>
              <a:rPr lang="en-US" dirty="0" smtClean="0"/>
              <a:t>                cell-mediated</a:t>
            </a:r>
            <a:r>
              <a:rPr lang="en-US" dirty="0"/>
              <a:t>, </a:t>
            </a:r>
            <a:r>
              <a:rPr lang="en-US" dirty="0" smtClean="0"/>
              <a:t>                                Transplant </a:t>
            </a:r>
            <a:r>
              <a:rPr lang="en-US" dirty="0"/>
              <a:t>rejection	</a:t>
            </a:r>
            <a:r>
              <a:rPr lang="en-US" dirty="0" smtClean="0"/>
              <a:t>                   Macrophages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antibody-independent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       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43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14" y="259926"/>
            <a:ext cx="8423086" cy="636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48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2" y="304800"/>
            <a:ext cx="8879968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6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682"/>
            <a:ext cx="8910109" cy="661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3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" y="304800"/>
            <a:ext cx="9108567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59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1" y="-457200"/>
            <a:ext cx="8859309" cy="868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77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457200"/>
            <a:ext cx="9524999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48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51367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81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057661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00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1" y="304800"/>
            <a:ext cx="8808509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32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26" y="304800"/>
            <a:ext cx="8549874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82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1" y="-609600"/>
            <a:ext cx="9011709" cy="845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42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32" y="304800"/>
            <a:ext cx="8803768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68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91" y="0"/>
            <a:ext cx="845290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4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533400"/>
            <a:ext cx="8727017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7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00642" y="10365"/>
            <a:ext cx="3953005" cy="1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04723" rIns="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INNATE IMMUNITY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811338"/>
            <a:ext cx="8305800" cy="5818062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    BARRIER	                                                                 MECHANISM</a:t>
            </a:r>
          </a:p>
          <a:p>
            <a:pPr marL="68580" indent="0"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Anatomic</a:t>
            </a:r>
          </a:p>
          <a:p>
            <a:pPr marL="68580" indent="0" algn="just">
              <a:buNone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Skin	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Mechanical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barrier </a:t>
            </a:r>
          </a:p>
          <a:p>
            <a:pPr marL="68580" indent="0" algn="just"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Acidic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environment (pH 3–5)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                               retards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growth of microbes</a:t>
            </a:r>
          </a:p>
          <a:p>
            <a:pPr marL="68580" indent="0" algn="just">
              <a:buNone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Mucous membrane	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Mucous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entraps foreign microbes</a:t>
            </a:r>
          </a:p>
          <a:p>
            <a:pPr marL="68580" indent="0" algn="just"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Cilia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propel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microbes out of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body</a:t>
            </a:r>
          </a:p>
          <a:p>
            <a:pPr marL="68580" indent="0" algn="just">
              <a:buNone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Physiologic</a:t>
            </a:r>
          </a:p>
          <a:p>
            <a:pPr marL="68580" indent="0">
              <a:buNone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Temperature	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inhibits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growth of some pathogens</a:t>
            </a:r>
          </a:p>
          <a:p>
            <a:pPr marL="68580" indent="0">
              <a:buNone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Low pH	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kills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most undigested microbes</a:t>
            </a:r>
          </a:p>
          <a:p>
            <a:pPr marL="68580" indent="0">
              <a:buNone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Chemical mediators	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i. Interferon - antiviral defenses in uninfected cells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ii.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Lysozyme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- cleaves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bacterial cell wall</a:t>
            </a:r>
          </a:p>
          <a:p>
            <a:pPr marL="68580" indent="0"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iii. Complement - lyses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microbes or facilitates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phagocytosis</a:t>
            </a:r>
          </a:p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Phagocytic/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endocytic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barriers</a:t>
            </a:r>
          </a:p>
          <a:p>
            <a:pPr marL="68580" indent="0" algn="r">
              <a:buNone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Specialized cells (blood monocytes, neutrophils, tissue macrophages)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354330" indent="-285750">
              <a:buFont typeface="Wingdings" pitchFamily="2" charset="2"/>
              <a:buChar char="§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Inflammatory barriers</a:t>
            </a:r>
          </a:p>
          <a:p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03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91" y="-457200"/>
            <a:ext cx="8300509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66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609600"/>
            <a:ext cx="11277599" cy="861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51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26" y="304800"/>
            <a:ext cx="8702274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03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51368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91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14" y="304800"/>
            <a:ext cx="8346886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9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" y="152400"/>
            <a:ext cx="8960909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0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533400"/>
            <a:ext cx="97536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79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1" y="0"/>
            <a:ext cx="8783109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07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4987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58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829061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15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08567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4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71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26" y="304800"/>
            <a:ext cx="8397474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77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1" y="304800"/>
            <a:ext cx="8783109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55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1" y="0"/>
            <a:ext cx="8706909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81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1" y="-228600"/>
            <a:ext cx="9011709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09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2" y="304800"/>
            <a:ext cx="8879968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04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0" y="304800"/>
            <a:ext cx="852458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15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8486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762000"/>
            <a:ext cx="8686800" cy="746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57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76200"/>
            <a:ext cx="84582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84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76200"/>
            <a:ext cx="8229600" cy="66294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 cells require the action of APCs (usually dendritic cells, but also macrophages, B cells, fibroblasts and epithelial cells) to recognize a specific antigen.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surfaces of APCs express a group of proteins known as the major histocompatibility complex (MHC). MHC are classified as either class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I,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which are found on all nucleated cells, or class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II, which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are found only on certain cells of the immune system, including macrophages, dendritic cells and B cells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Class 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MHC molecules present endogenous (intracellular) peptides,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while class II molecules on APCs present exogenous (extracellular) peptides to T cells. 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/>
              <a:t>The MHC-antigen complex activates the TCR </a:t>
            </a:r>
            <a:r>
              <a:rPr lang="en-US" sz="2000" dirty="0" smtClean="0"/>
              <a:t>and this </a:t>
            </a:r>
            <a:r>
              <a:rPr lang="en-US" sz="2000" dirty="0"/>
              <a:t>antigen presentation process stimulates T cells to differentiate primarily into either cytotoxic T cells (CD8+ cells) or T-helper (</a:t>
            </a:r>
            <a:r>
              <a:rPr lang="en-US" sz="2000" dirty="0" err="1"/>
              <a:t>Th</a:t>
            </a:r>
            <a:r>
              <a:rPr lang="en-US" sz="2000" dirty="0"/>
              <a:t>) cells (CD4+ cells) 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2418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Autoimmunity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dirty="0" smtClean="0"/>
              <a:t>Autoimmunity </a:t>
            </a:r>
            <a:r>
              <a:rPr lang="en-US" sz="2400" dirty="0"/>
              <a:t>involves the loss of normal immune homeostasis such that the organism produces an abnormal response to its own tissue. The hallmark of autoimmunity is the presence of self-reactive T cells, auto-antibodies, and inflammation. Prominent examples of autoimmune diseases include: Celiac disease, type 1 diabetes mellitus, Addison’s disease and Graves’ </a:t>
            </a:r>
            <a:r>
              <a:rPr lang="en-US" sz="2400" dirty="0" smtClean="0"/>
              <a:t>disease.</a:t>
            </a:r>
            <a:r>
              <a:rPr lang="en-US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390126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FF0000"/>
                </a:solidFill>
              </a:rPr>
              <a:t>IMMUNODEFICIENCY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4102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Immunodeficiency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refers to a state in which the immune system’s ability to fight infectious disease is compromised or entirely absent.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Immunodeficiency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disorders may result from a primary genetic defect (primary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immunodeficiency) or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it may be acquired from a secondary cause (secondary immunodeficiency), such as viral or bacterial infections, malnutrition, autoimmunity or treatment with drugs that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induce.</a:t>
            </a:r>
          </a:p>
          <a:p>
            <a:pPr marL="0" indent="0" algn="just"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397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8763" y="1935163"/>
            <a:ext cx="5846473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55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4800"/>
            <a:ext cx="9017487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39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MAJOR FUNCTIONS OF ANTIBODIES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91600" cy="6096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u="sng" dirty="0" smtClean="0">
                <a:solidFill>
                  <a:srgbClr val="FFC000"/>
                </a:solidFill>
              </a:rPr>
              <a:t>ANTIBODY	                                         FUNCTION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IgM</a:t>
            </a:r>
            <a:r>
              <a:rPr lang="en-US" dirty="0"/>
              <a:t>	</a:t>
            </a:r>
            <a:r>
              <a:rPr lang="en-US" dirty="0" smtClean="0"/>
              <a:t>                                  Primary response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                      Opsonizing  antigen </a:t>
            </a:r>
            <a:r>
              <a:rPr lang="en-US" dirty="0"/>
              <a:t>for destruction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    Complement fixation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IgG</a:t>
            </a:r>
            <a:r>
              <a:rPr lang="en-US" dirty="0"/>
              <a:t>	</a:t>
            </a:r>
            <a:r>
              <a:rPr lang="en-US" dirty="0" smtClean="0"/>
              <a:t>                                       secondary </a:t>
            </a:r>
            <a:r>
              <a:rPr lang="en-US" dirty="0"/>
              <a:t>immune response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 capable </a:t>
            </a:r>
            <a:r>
              <a:rPr lang="en-US" dirty="0"/>
              <a:t>of crossing the placental barrier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Neutralization </a:t>
            </a:r>
            <a:r>
              <a:rPr lang="en-US" dirty="0"/>
              <a:t>of toxins and viruses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Opsonizing </a:t>
            </a:r>
            <a:r>
              <a:rPr lang="en-US" dirty="0"/>
              <a:t>(coating) antigen for destruction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         Complement fixation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IgD</a:t>
            </a:r>
            <a:r>
              <a:rPr lang="en-US" dirty="0"/>
              <a:t>	 </a:t>
            </a:r>
            <a:r>
              <a:rPr lang="en-US" dirty="0" smtClean="0"/>
              <a:t>               Function </a:t>
            </a:r>
            <a:r>
              <a:rPr lang="en-US" dirty="0"/>
              <a:t>unclear; appears to be involved in </a:t>
            </a:r>
            <a:r>
              <a:rPr lang="en-US" dirty="0" smtClean="0"/>
              <a:t>homeostasis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IgA	</a:t>
            </a:r>
            <a:r>
              <a:rPr lang="en-US" dirty="0" smtClean="0"/>
              <a:t>           protects </a:t>
            </a:r>
            <a:r>
              <a:rPr lang="en-US" dirty="0"/>
              <a:t>mucosal surfaces from toxins, viruses and bacteria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IgE</a:t>
            </a:r>
            <a:r>
              <a:rPr lang="en-US" dirty="0"/>
              <a:t>	</a:t>
            </a:r>
            <a:r>
              <a:rPr lang="en-US" dirty="0" smtClean="0"/>
              <a:t>                   </a:t>
            </a:r>
            <a:r>
              <a:rPr lang="en-US" dirty="0"/>
              <a:t>Associated with hypersensitivity and allergic reactions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</a:t>
            </a:r>
            <a:r>
              <a:rPr lang="en-US" dirty="0"/>
              <a:t>Plays a role in immune response to parasites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4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9792"/>
            <a:ext cx="8610600" cy="670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233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258088"/>
            <a:ext cx="8675688" cy="430887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2800" b="1" dirty="0" smtClean="0">
                <a:solidFill>
                  <a:srgbClr val="FF0000"/>
                </a:solidFill>
              </a:rPr>
              <a:t>COMPLEMENT SYSTEM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66700" y="661988"/>
            <a:ext cx="8675688" cy="68262"/>
          </a:xfrm>
          <a:prstGeom prst="rect">
            <a:avLst/>
          </a:prstGeom>
          <a:solidFill>
            <a:srgbClr val="064C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6229398"/>
          </a:xfrm>
          <a:noFill/>
        </p:spPr>
        <p:txBody>
          <a:bodyPr wrap="square" lIns="0" tIns="0" rIns="0" bIns="0">
            <a:spAutoFit/>
          </a:bodyPr>
          <a:lstStyle/>
          <a:p>
            <a:pPr defTabSz="381000" eaLnBrk="1" hangingPunct="1"/>
            <a:r>
              <a:rPr lang="en-US" sz="2800" dirty="0" smtClean="0"/>
              <a:t>Plasma proteins - act against microbial agents</a:t>
            </a:r>
          </a:p>
          <a:p>
            <a:pPr defTabSz="381000" eaLnBrk="1" hangingPunct="1"/>
            <a:r>
              <a:rPr lang="en-US" sz="2800" dirty="0" smtClean="0"/>
              <a:t>Products of activated complement</a:t>
            </a:r>
          </a:p>
          <a:p>
            <a:pPr lvl="1" defTabSz="381000" eaLnBrk="1" hangingPunct="1"/>
            <a:r>
              <a:rPr lang="en-US" sz="2400" dirty="0" smtClean="0"/>
              <a:t>Vascular permeability</a:t>
            </a:r>
          </a:p>
          <a:p>
            <a:pPr lvl="1" defTabSz="381000" eaLnBrk="1" hangingPunct="1"/>
            <a:r>
              <a:rPr lang="en-US" sz="2400" dirty="0" err="1" smtClean="0"/>
              <a:t>Chemotaxis</a:t>
            </a:r>
            <a:endParaRPr lang="en-US" sz="2400" dirty="0" smtClean="0"/>
          </a:p>
          <a:p>
            <a:pPr lvl="1" defTabSz="381000" eaLnBrk="1" hangingPunct="1"/>
            <a:r>
              <a:rPr lang="en-US" sz="2400" dirty="0" err="1" smtClean="0"/>
              <a:t>Opsonization</a:t>
            </a:r>
            <a:endParaRPr lang="en-US" sz="2400" dirty="0" smtClean="0"/>
          </a:p>
          <a:p>
            <a:pPr marL="0" indent="0" defTabSz="381000">
              <a:buNone/>
            </a:pPr>
            <a:r>
              <a:rPr lang="en-US" sz="2400" dirty="0" smtClean="0"/>
              <a:t>          </a:t>
            </a:r>
            <a:r>
              <a:rPr lang="en-US" sz="2400" dirty="0" err="1" smtClean="0"/>
              <a:t>Lysis</a:t>
            </a:r>
            <a:r>
              <a:rPr lang="en-US" sz="2400" dirty="0" smtClean="0"/>
              <a:t>     </a:t>
            </a:r>
          </a:p>
          <a:p>
            <a:pPr defTabSz="381000"/>
            <a:r>
              <a:rPr lang="en-US" sz="2800" dirty="0" smtClean="0"/>
              <a:t>Important </a:t>
            </a:r>
            <a:r>
              <a:rPr lang="en-US" sz="2800" dirty="0"/>
              <a:t>inflammatory mediators</a:t>
            </a:r>
          </a:p>
          <a:p>
            <a:pPr lvl="1" defTabSz="381000"/>
            <a:r>
              <a:rPr lang="en-US" dirty="0"/>
              <a:t>C3a and C5a (</a:t>
            </a:r>
            <a:r>
              <a:rPr lang="en-US" dirty="0" err="1"/>
              <a:t>anaphylatoxins</a:t>
            </a:r>
            <a:r>
              <a:rPr lang="en-US" dirty="0"/>
              <a:t>)</a:t>
            </a:r>
          </a:p>
          <a:p>
            <a:pPr marL="506413" lvl="2" indent="254000" defTabSz="381000">
              <a:buFont typeface="Arial" charset="0"/>
              <a:buChar char="–"/>
            </a:pPr>
            <a:r>
              <a:rPr lang="en-US" sz="1800" dirty="0"/>
              <a:t>Cause release of histamine from mast cells</a:t>
            </a:r>
          </a:p>
          <a:p>
            <a:pPr marL="506413" lvl="2" indent="254000" defTabSz="381000">
              <a:buFont typeface="Arial" charset="0"/>
              <a:buChar char="–"/>
            </a:pPr>
            <a:r>
              <a:rPr lang="en-US" sz="1800" dirty="0"/>
              <a:t>Lysosomal enzyme release in inflammatory cells</a:t>
            </a:r>
          </a:p>
          <a:p>
            <a:pPr lvl="1" defTabSz="381000"/>
            <a:r>
              <a:rPr lang="en-US" dirty="0"/>
              <a:t>C5a</a:t>
            </a:r>
          </a:p>
          <a:p>
            <a:pPr marL="506413" lvl="2" indent="254000" defTabSz="381000">
              <a:buFont typeface="Arial" charset="0"/>
              <a:buChar char="–"/>
            </a:pPr>
            <a:r>
              <a:rPr lang="en-US" sz="1800" dirty="0"/>
              <a:t>Activates </a:t>
            </a:r>
            <a:r>
              <a:rPr lang="en-US" sz="1800" dirty="0" err="1"/>
              <a:t>lipoxygenase</a:t>
            </a:r>
            <a:r>
              <a:rPr lang="en-US" sz="1800" dirty="0"/>
              <a:t> pathway</a:t>
            </a:r>
          </a:p>
          <a:p>
            <a:pPr marL="506413" lvl="2" indent="254000" defTabSz="381000">
              <a:buFont typeface="Arial" charset="0"/>
              <a:buChar char="–"/>
            </a:pPr>
            <a:r>
              <a:rPr lang="en-US" sz="1800" dirty="0"/>
              <a:t>Chemotactic many inflammatory cells</a:t>
            </a:r>
          </a:p>
          <a:p>
            <a:pPr marL="506413" lvl="2" indent="254000" defTabSz="381000">
              <a:buFont typeface="Arial" charset="0"/>
              <a:buChar char="–"/>
            </a:pPr>
            <a:r>
              <a:rPr lang="en-US" sz="1800" dirty="0"/>
              <a:t>Increases adhesion of leukocytes</a:t>
            </a:r>
          </a:p>
          <a:p>
            <a:pPr marL="393192" lvl="1" indent="0" defTabSz="381000" eaLnBrk="1" hangingPunct="1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578147546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178</TotalTime>
  <Words>349</Words>
  <Application>Microsoft Office PowerPoint</Application>
  <PresentationFormat>On-screen Show (4:3)</PresentationFormat>
  <Paragraphs>99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FUNCTIONS OF ANTIBODIES</vt:lpstr>
      <vt:lpstr>PowerPoint Presentation</vt:lpstr>
      <vt:lpstr>COMPLEMENT SYSTEM</vt:lpstr>
      <vt:lpstr>COMPLEMENT SYSTEM</vt:lpstr>
      <vt:lpstr>COMPLEMENT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Autoimmunity</vt:lpstr>
      <vt:lpstr>IMMUNODEFICIENCY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30</cp:revision>
  <dcterms:created xsi:type="dcterms:W3CDTF">2006-08-16T00:00:00Z</dcterms:created>
  <dcterms:modified xsi:type="dcterms:W3CDTF">2020-04-23T04:45:07Z</dcterms:modified>
</cp:coreProperties>
</file>