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58" r:id="rId5"/>
    <p:sldId id="260" r:id="rId6"/>
    <p:sldId id="259" r:id="rId7"/>
    <p:sldId id="264" r:id="rId8"/>
    <p:sldId id="268" r:id="rId9"/>
    <p:sldId id="269" r:id="rId10"/>
    <p:sldId id="262" r:id="rId11"/>
    <p:sldId id="263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Lecture - 02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 smtClean="0">
                <a:solidFill>
                  <a:srgbClr val="003300"/>
                </a:solidFill>
              </a:rPr>
              <a:t>Topics covered</a:t>
            </a:r>
          </a:p>
          <a:p>
            <a:pPr>
              <a:buNone/>
            </a:pPr>
            <a:endParaRPr lang="en-US" b="1" i="1" dirty="0" smtClean="0">
              <a:solidFill>
                <a:srgbClr val="0033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Implantation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Placentation</a:t>
            </a:r>
            <a:r>
              <a:rPr lang="en-US" sz="2400" dirty="0" smtClean="0"/>
              <a:t> – classification &amp; function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>
                <a:solidFill>
                  <a:srgbClr val="0070C0"/>
                </a:solidFill>
              </a:rPr>
              <a:t>Superfecundation</a:t>
            </a:r>
            <a:endParaRPr lang="en-US" sz="2400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Superfetation</a:t>
            </a:r>
            <a:endParaRPr lang="en-US" sz="2400" dirty="0" smtClean="0"/>
          </a:p>
          <a:p>
            <a:pPr lvl="1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					</a:t>
            </a:r>
          </a:p>
          <a:p>
            <a:pPr lvl="1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					</a:t>
            </a:r>
            <a:r>
              <a:rPr lang="en-US" sz="2000" b="1" dirty="0" smtClean="0">
                <a:solidFill>
                  <a:srgbClr val="002060"/>
                </a:solidFill>
              </a:rPr>
              <a:t>Dr Alok Kumar</a:t>
            </a:r>
          </a:p>
          <a:p>
            <a:pPr lvl="1"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					Veterinary Gynaecology and Obstetrics</a:t>
            </a:r>
          </a:p>
          <a:p>
            <a:pPr lvl="1"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					alok9alright@gmail.com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3200" dirty="0" smtClean="0"/>
              <a:t> </a:t>
            </a:r>
            <a:r>
              <a:rPr lang="en-US" sz="3200" b="1" dirty="0" smtClean="0">
                <a:solidFill>
                  <a:srgbClr val="003300"/>
                </a:solidFill>
              </a:rPr>
              <a:t>Grosser’s </a:t>
            </a:r>
            <a:r>
              <a:rPr lang="en-US" sz="3200" b="1" dirty="0" smtClean="0">
                <a:solidFill>
                  <a:prstClr val="black"/>
                </a:solidFill>
              </a:rPr>
              <a:t>classification of Placenta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r>
              <a:rPr lang="en-US" sz="2000" i="1" dirty="0" smtClean="0">
                <a:solidFill>
                  <a:srgbClr val="FF0000"/>
                </a:solidFill>
              </a:rPr>
              <a:t>Classification based on histological structure </a:t>
            </a:r>
            <a:r>
              <a:rPr lang="en-US" sz="2000" dirty="0" smtClean="0"/>
              <a:t>– </a:t>
            </a:r>
            <a:r>
              <a:rPr lang="en-US" sz="2000" b="1" dirty="0" smtClean="0">
                <a:solidFill>
                  <a:srgbClr val="003300"/>
                </a:solidFill>
              </a:rPr>
              <a:t>Grosser’s classification</a:t>
            </a:r>
          </a:p>
          <a:p>
            <a:r>
              <a:rPr lang="en-US" sz="2000" dirty="0" smtClean="0"/>
              <a:t>Based on the histological relationship established between the fetal layers and maternal layers (</a:t>
            </a:r>
            <a:r>
              <a:rPr lang="en-US" sz="2000" b="1" dirty="0" smtClean="0">
                <a:solidFill>
                  <a:srgbClr val="003300"/>
                </a:solidFill>
              </a:rPr>
              <a:t>No. of maternal layers retained</a:t>
            </a:r>
            <a:r>
              <a:rPr lang="en-US" sz="2000" dirty="0" smtClean="0"/>
              <a:t>)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b="1" dirty="0" smtClean="0">
                <a:solidFill>
                  <a:srgbClr val="C00000"/>
                </a:solidFill>
              </a:rPr>
              <a:t>The fetal layers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Endothelial lining allantoic capillaries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Connective tissue of </a:t>
            </a:r>
            <a:r>
              <a:rPr lang="en-US" sz="2000" dirty="0" err="1" smtClean="0"/>
              <a:t>chorioallantoic</a:t>
            </a:r>
            <a:r>
              <a:rPr lang="en-US" sz="2000" dirty="0" smtClean="0"/>
              <a:t> mesoderm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Chorionic epithelium (</a:t>
            </a:r>
            <a:r>
              <a:rPr lang="en-US" sz="2000" dirty="0" err="1" smtClean="0"/>
              <a:t>trophoblast</a:t>
            </a:r>
            <a:r>
              <a:rPr lang="en-US" sz="2000" dirty="0" smtClean="0"/>
              <a:t> derived outermost layer of fetal membranes)</a:t>
            </a:r>
          </a:p>
          <a:p>
            <a:pPr marL="457200" indent="-457200">
              <a:buNone/>
            </a:pPr>
            <a:endParaRPr lang="en-US" sz="2000" dirty="0" smtClean="0"/>
          </a:p>
          <a:p>
            <a:r>
              <a:rPr lang="en-US" sz="2000" b="1" dirty="0" smtClean="0">
                <a:solidFill>
                  <a:srgbClr val="C00000"/>
                </a:solidFill>
              </a:rPr>
              <a:t>The maternal layers</a:t>
            </a:r>
          </a:p>
          <a:p>
            <a:r>
              <a:rPr lang="en-US" sz="2000" dirty="0" smtClean="0"/>
              <a:t>Endothelial lining of blood vessels in endometrium</a:t>
            </a:r>
          </a:p>
          <a:p>
            <a:r>
              <a:rPr lang="en-US" sz="2000" dirty="0" smtClean="0"/>
              <a:t>Connective tissue of the endometrium</a:t>
            </a:r>
          </a:p>
          <a:p>
            <a:r>
              <a:rPr lang="en-US" sz="2000" dirty="0" smtClean="0"/>
              <a:t>Epithelial cells of endometrium</a:t>
            </a:r>
          </a:p>
          <a:p>
            <a:endParaRPr lang="en-US" sz="2000" b="1" dirty="0" smtClean="0">
              <a:solidFill>
                <a:srgbClr val="C00000"/>
              </a:solidFill>
            </a:endParaRP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563562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</a:rPr>
              <a:t>Classification of Placenta</a:t>
            </a:r>
            <a:endParaRPr lang="en-US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2133600"/>
          <a:ext cx="8229600" cy="3571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09800"/>
                <a:gridCol w="1447800"/>
                <a:gridCol w="1371600"/>
                <a:gridCol w="16764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Type of Placenta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800" kern="1200" dirty="0" smtClean="0"/>
                        <a:t>Maternal Layers intact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/>
                        <a:t>Endometrial </a:t>
                      </a:r>
                    </a:p>
                    <a:p>
                      <a:r>
                        <a:rPr lang="en-US" sz="1800" kern="1200" baseline="0" dirty="0" smtClean="0"/>
                        <a:t>Epithelium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/>
                        <a:t>Connective</a:t>
                      </a:r>
                    </a:p>
                    <a:p>
                      <a:r>
                        <a:rPr lang="en-US" sz="1800" kern="1200" baseline="0" dirty="0" smtClean="0"/>
                        <a:t>Tissue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/>
                        <a:t>Uterine</a:t>
                      </a:r>
                    </a:p>
                    <a:p>
                      <a:r>
                        <a:rPr lang="en-US" sz="1800" kern="1200" baseline="0" dirty="0" smtClean="0"/>
                        <a:t>Endothelium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err="1" smtClean="0"/>
                        <a:t>Epitheliochorial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dirty="0" smtClean="0"/>
                        <a:t>√</a:t>
                      </a:r>
                      <a:endParaRPr lang="en-US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√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√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Equine</a:t>
                      </a:r>
                    </a:p>
                    <a:p>
                      <a:r>
                        <a:rPr lang="en-US" dirty="0" smtClean="0"/>
                        <a:t>Swine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err="1" smtClean="0"/>
                        <a:t>Synepitheliochorial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√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√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√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Ruminants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Endotheliochorial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×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√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Canine</a:t>
                      </a:r>
                    </a:p>
                    <a:p>
                      <a:r>
                        <a:rPr lang="en-US" dirty="0" smtClean="0"/>
                        <a:t>Feline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Hemochorial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×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×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×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Humans</a:t>
                      </a:r>
                    </a:p>
                    <a:p>
                      <a:r>
                        <a:rPr lang="en-US" dirty="0" smtClean="0"/>
                        <a:t>Rodents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457200" y="1371600"/>
            <a:ext cx="3999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Based on involvement of maternal layers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PLACENTAL FUNCTIONS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lphaUcParenBoth"/>
            </a:pPr>
            <a:r>
              <a:rPr lang="en-US" sz="2000" b="1" dirty="0" smtClean="0">
                <a:solidFill>
                  <a:srgbClr val="003300"/>
                </a:solidFill>
              </a:rPr>
              <a:t>Exchange of substances</a:t>
            </a:r>
          </a:p>
          <a:p>
            <a:pPr marL="514350" indent="-514350">
              <a:buNone/>
            </a:pPr>
            <a:endParaRPr lang="en-US" sz="2000" dirty="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dirty="0" smtClean="0"/>
              <a:t>The placental regulates variety of substances between dam and fetus. 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sz="2000" dirty="0" smtClean="0"/>
              <a:t>Transfer includes following process</a:t>
            </a:r>
          </a:p>
          <a:p>
            <a:pPr marL="514350" indent="-514350">
              <a:buNone/>
            </a:pPr>
            <a:endParaRPr lang="en-US" sz="2000" dirty="0" smtClean="0"/>
          </a:p>
          <a:p>
            <a:pPr marL="514350" indent="-514350">
              <a:buNone/>
            </a:pPr>
            <a:r>
              <a:rPr lang="en-US" sz="2000" dirty="0" smtClean="0"/>
              <a:t>	</a:t>
            </a:r>
            <a:r>
              <a:rPr lang="en-US" sz="2000" b="1" dirty="0" smtClean="0">
                <a:solidFill>
                  <a:srgbClr val="00B0F0"/>
                </a:solidFill>
              </a:rPr>
              <a:t>• Simple diffusion</a:t>
            </a:r>
          </a:p>
          <a:p>
            <a:pPr marL="514350" indent="-514350">
              <a:buNone/>
            </a:pPr>
            <a:r>
              <a:rPr lang="en-US" sz="2000" dirty="0" smtClean="0"/>
              <a:t>	•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Active transport </a:t>
            </a:r>
            <a:r>
              <a:rPr lang="en-US" sz="2000" dirty="0" smtClean="0"/>
              <a:t>– Most significant way of transfer</a:t>
            </a:r>
          </a:p>
          <a:p>
            <a:pPr marL="514350" indent="-514350">
              <a:buNone/>
            </a:pPr>
            <a:endParaRPr lang="en-US" sz="2000" dirty="0" smtClean="0"/>
          </a:p>
          <a:p>
            <a:pPr marL="514350" indent="-514350">
              <a:buNone/>
            </a:pPr>
            <a:r>
              <a:rPr lang="en-US" sz="2000" dirty="0" smtClean="0"/>
              <a:t>A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. </a:t>
            </a:r>
            <a:r>
              <a:rPr lang="en-US" sz="2000" b="1" dirty="0" smtClean="0">
                <a:solidFill>
                  <a:srgbClr val="002060"/>
                </a:solidFill>
              </a:rPr>
              <a:t>Gaseous exchange </a:t>
            </a:r>
            <a:r>
              <a:rPr lang="en-US" sz="2000" dirty="0" smtClean="0"/>
              <a:t>-  placenta acts as fetal lung,  exchange occurs via  		             following ways</a:t>
            </a:r>
          </a:p>
          <a:p>
            <a:pPr marL="514350" indent="-514350">
              <a:buAutoNum type="arabicPeriod"/>
            </a:pPr>
            <a:r>
              <a:rPr lang="pt-BR" sz="2000" dirty="0" smtClean="0">
                <a:solidFill>
                  <a:srgbClr val="FF0000"/>
                </a:solidFill>
              </a:rPr>
              <a:t>Countercurrent – </a:t>
            </a:r>
            <a:r>
              <a:rPr lang="pt-BR" sz="2000" dirty="0" smtClean="0"/>
              <a:t>Most efficiant in oxygen transfer</a:t>
            </a:r>
          </a:p>
          <a:p>
            <a:pPr marL="514350" indent="-514350">
              <a:buAutoNum type="arabicPeriod"/>
            </a:pPr>
            <a:r>
              <a:rPr lang="pt-BR" sz="2000" dirty="0" smtClean="0">
                <a:solidFill>
                  <a:srgbClr val="FF0000"/>
                </a:solidFill>
              </a:rPr>
              <a:t> Multivillous - </a:t>
            </a:r>
            <a:r>
              <a:rPr lang="pt-BR" sz="2000" dirty="0" smtClean="0"/>
              <a:t>Moderate</a:t>
            </a:r>
          </a:p>
          <a:p>
            <a:pPr marL="514350" indent="-514350">
              <a:buAutoNum type="arabicPeriod"/>
            </a:pPr>
            <a:r>
              <a:rPr lang="pt-BR" sz="2000" dirty="0" smtClean="0">
                <a:solidFill>
                  <a:srgbClr val="FF0000"/>
                </a:solidFill>
              </a:rPr>
              <a:t> Pool – </a:t>
            </a:r>
            <a:r>
              <a:rPr lang="pt-BR" sz="2000" dirty="0" smtClean="0"/>
              <a:t>Less than multivillous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pt-BR" sz="2000" dirty="0" smtClean="0">
                <a:solidFill>
                  <a:srgbClr val="FF0000"/>
                </a:solidFill>
              </a:rPr>
              <a:t>Concurrent – </a:t>
            </a:r>
            <a:r>
              <a:rPr lang="pt-BR" sz="2000" dirty="0" smtClean="0"/>
              <a:t>Least efficiant</a:t>
            </a:r>
          </a:p>
          <a:p>
            <a:pPr marL="514350" indent="-514350">
              <a:buAutoNum type="arabicPeriod"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PLACENTAL FUNCTIONS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A</a:t>
            </a:r>
            <a:r>
              <a:rPr lang="en-US" sz="20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2000" b="1" dirty="0" smtClean="0">
                <a:solidFill>
                  <a:srgbClr val="002060"/>
                </a:solidFill>
              </a:rPr>
              <a:t>.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Water exchange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More than 75% water is readily absorbed by fetus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Water molecule moves from dam to fetus against osmotic gradient which is facilitated via reduced plasma protein concentration</a:t>
            </a:r>
          </a:p>
          <a:p>
            <a:pPr>
              <a:buFont typeface="Wingdings" pitchFamily="2" charset="2"/>
              <a:buChar char="v"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.     A</a:t>
            </a:r>
            <a:r>
              <a:rPr lang="en-US" sz="20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2000" b="1" dirty="0" smtClean="0">
                <a:solidFill>
                  <a:srgbClr val="002060"/>
                </a:solidFill>
              </a:rPr>
              <a:t>.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Transport of nutrients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dirty="0" smtClean="0"/>
              <a:t>Transport of macro minerals i.e. calcium, phosphorus, sodium and 	iron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dirty="0" smtClean="0"/>
              <a:t>Transport of trace minerals i.e. copper etc.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dirty="0" smtClean="0"/>
              <a:t>Transport of glucose/fructose, fatty acids, glycerol</a:t>
            </a:r>
          </a:p>
          <a:p>
            <a:pPr>
              <a:buNone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	A</a:t>
            </a:r>
            <a:r>
              <a:rPr lang="en-US" sz="2000" b="1" baseline="-25000" dirty="0" smtClean="0">
                <a:solidFill>
                  <a:srgbClr val="002060"/>
                </a:solidFill>
              </a:rPr>
              <a:t>4.</a:t>
            </a:r>
            <a:r>
              <a:rPr lang="en-US" sz="2000" b="1" dirty="0" smtClean="0">
                <a:solidFill>
                  <a:srgbClr val="002060"/>
                </a:solidFill>
              </a:rPr>
              <a:t> Transport of  Hormones – </a:t>
            </a:r>
            <a:r>
              <a:rPr lang="en-US" sz="2000" dirty="0" err="1" smtClean="0"/>
              <a:t>eg</a:t>
            </a:r>
            <a:r>
              <a:rPr lang="en-US" sz="2000" dirty="0" smtClean="0"/>
              <a:t>. </a:t>
            </a:r>
            <a:r>
              <a:rPr lang="en-US" sz="2000" dirty="0" err="1" smtClean="0"/>
              <a:t>Gonadotrophins</a:t>
            </a:r>
            <a:r>
              <a:rPr lang="en-US" sz="2000" dirty="0" smtClean="0"/>
              <a:t> and steroid hormones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2060"/>
                </a:solidFill>
              </a:rPr>
              <a:t>A</a:t>
            </a:r>
            <a:r>
              <a:rPr lang="en-US" sz="2000" b="1" baseline="-25000" dirty="0" smtClean="0">
                <a:solidFill>
                  <a:srgbClr val="002060"/>
                </a:solidFill>
              </a:rPr>
              <a:t>5</a:t>
            </a:r>
            <a:r>
              <a:rPr lang="en-US" sz="2000" b="1" dirty="0" smtClean="0">
                <a:solidFill>
                  <a:srgbClr val="002060"/>
                </a:solidFill>
              </a:rPr>
              <a:t>.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Exchange of metabolic waste products – </a:t>
            </a:r>
            <a:r>
              <a:rPr lang="en-US" sz="2000" dirty="0" smtClean="0"/>
              <a:t>Kidney like function</a:t>
            </a:r>
          </a:p>
          <a:p>
            <a:pPr>
              <a:buFont typeface="Wingdings" pitchFamily="2" charset="2"/>
              <a:buChar char="v"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solidFill>
                  <a:srgbClr val="0070C0"/>
                </a:solidFill>
              </a:rPr>
              <a:t>Superfecundation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Superfecundation</a:t>
            </a:r>
            <a:r>
              <a:rPr lang="en-US" sz="2000" dirty="0" smtClean="0"/>
              <a:t> is the condition in which </a:t>
            </a:r>
            <a:r>
              <a:rPr lang="en-US" sz="2000" b="1" dirty="0" smtClean="0">
                <a:solidFill>
                  <a:srgbClr val="002060"/>
                </a:solidFill>
              </a:rPr>
              <a:t>offspring from two sires </a:t>
            </a:r>
            <a:r>
              <a:rPr lang="en-US" sz="2000" dirty="0" smtClean="0"/>
              <a:t>are conceived contemporaneously.</a:t>
            </a:r>
          </a:p>
          <a:p>
            <a:pPr>
              <a:buNone/>
            </a:pPr>
            <a:r>
              <a:rPr lang="en-US" sz="2000" dirty="0" smtClean="0"/>
              <a:t>				(</a:t>
            </a:r>
            <a:r>
              <a:rPr lang="en-US" sz="2000" i="1" dirty="0" smtClean="0"/>
              <a:t>Veterinary Reproduction and Obstetrics., 9</a:t>
            </a:r>
            <a:r>
              <a:rPr lang="en-US" sz="2000" i="1" baseline="30000" dirty="0" smtClean="0"/>
              <a:t>th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ed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r>
              <a:rPr lang="en-US" sz="2000" dirty="0" smtClean="0"/>
              <a:t>Condition is more common in dogs due to following reason</a:t>
            </a:r>
          </a:p>
          <a:p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FF0000"/>
                </a:solidFill>
              </a:rPr>
              <a:t>Longer estrous period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FF0000"/>
                </a:solidFill>
              </a:rPr>
              <a:t>More no of ova/estrous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FF0000"/>
                </a:solidFill>
              </a:rPr>
              <a:t>Higher longevity of ova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FF0000"/>
                </a:solidFill>
              </a:rPr>
              <a:t>promiscuous mating behavior in bitches</a:t>
            </a: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Condition can be identified by </a:t>
            </a:r>
            <a:r>
              <a:rPr lang="en-US" sz="2000" b="1" dirty="0" smtClean="0">
                <a:solidFill>
                  <a:srgbClr val="7030A0"/>
                </a:solidFill>
              </a:rPr>
              <a:t>different colour</a:t>
            </a:r>
            <a:r>
              <a:rPr lang="en-US" sz="2000" dirty="0" smtClean="0"/>
              <a:t>, </a:t>
            </a:r>
            <a:r>
              <a:rPr lang="en-US" sz="2000" b="1" dirty="0" smtClean="0">
                <a:solidFill>
                  <a:srgbClr val="003300"/>
                </a:solidFill>
              </a:rPr>
              <a:t>conformation </a:t>
            </a:r>
            <a:r>
              <a:rPr lang="en-US" sz="2000" dirty="0" smtClean="0"/>
              <a:t>and </a:t>
            </a:r>
            <a:r>
              <a:rPr lang="en-US" sz="2000" b="1" dirty="0" smtClean="0">
                <a:solidFill>
                  <a:srgbClr val="00B050"/>
                </a:solidFill>
              </a:rPr>
              <a:t>sizes of fetus</a:t>
            </a:r>
            <a:r>
              <a:rPr lang="en-US" sz="2000" dirty="0" smtClean="0"/>
              <a:t>, however , </a:t>
            </a:r>
            <a:r>
              <a:rPr lang="en-US" sz="2000" b="1" i="1" dirty="0" smtClean="0">
                <a:solidFill>
                  <a:srgbClr val="002060"/>
                </a:solidFill>
              </a:rPr>
              <a:t>it only happens when both sires were pure breed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Superfetation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dirty="0" err="1" smtClean="0"/>
              <a:t>Superfetation</a:t>
            </a:r>
            <a:r>
              <a:rPr lang="en-US" sz="2000" dirty="0" smtClean="0"/>
              <a:t> is the condition that arises when </a:t>
            </a:r>
            <a:r>
              <a:rPr lang="en-US" sz="2000" b="1" dirty="0" smtClean="0">
                <a:solidFill>
                  <a:srgbClr val="FF0000"/>
                </a:solidFill>
              </a:rPr>
              <a:t>an animal already pregnant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3300"/>
                </a:solidFill>
              </a:rPr>
              <a:t>mates</a:t>
            </a:r>
            <a:r>
              <a:rPr lang="en-US" sz="2000" dirty="0" smtClean="0"/>
              <a:t>,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ovulates</a:t>
            </a:r>
            <a:r>
              <a:rPr lang="en-US" sz="2000" dirty="0" smtClean="0"/>
              <a:t> and </a:t>
            </a:r>
            <a:r>
              <a:rPr lang="en-US" sz="2000" b="1" dirty="0" smtClean="0">
                <a:solidFill>
                  <a:srgbClr val="002060"/>
                </a:solidFill>
              </a:rPr>
              <a:t>conceives a second fetus or second litter</a:t>
            </a:r>
            <a:r>
              <a:rPr lang="en-US" sz="2000" dirty="0" smtClean="0"/>
              <a:t>. 	</a:t>
            </a:r>
          </a:p>
          <a:p>
            <a:pPr>
              <a:buNone/>
            </a:pPr>
            <a:r>
              <a:rPr lang="en-US" sz="2000" dirty="0" smtClean="0"/>
              <a:t>				(</a:t>
            </a:r>
            <a:r>
              <a:rPr lang="en-US" sz="2000" i="1" dirty="0" smtClean="0"/>
              <a:t>Veterinary Reproduction and Obstetrics., 9</a:t>
            </a:r>
            <a:r>
              <a:rPr lang="en-US" sz="2000" i="1" baseline="30000" dirty="0" smtClean="0"/>
              <a:t>th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ed</a:t>
            </a:r>
            <a:r>
              <a:rPr lang="en-US" sz="2000" dirty="0" smtClean="0"/>
              <a:t>)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i="1" dirty="0" err="1" smtClean="0">
                <a:solidFill>
                  <a:srgbClr val="002060"/>
                </a:solidFill>
              </a:rPr>
              <a:t>Superfetation</a:t>
            </a:r>
            <a:r>
              <a:rPr lang="en-US" sz="2000" i="1" dirty="0" smtClean="0">
                <a:solidFill>
                  <a:srgbClr val="002060"/>
                </a:solidFill>
              </a:rPr>
              <a:t> can be expected with following condition </a:t>
            </a:r>
          </a:p>
          <a:p>
            <a:endParaRPr lang="en-US" sz="2000" i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Fetuses of significantly different size are born together.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If two fetuses are born at widely separated times.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If litters are born at widely separated times.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i="1" dirty="0" smtClean="0">
                <a:solidFill>
                  <a:srgbClr val="0070C0"/>
                </a:solidFill>
              </a:rPr>
              <a:t>Condition  can be seen in dogs and cats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i="1" dirty="0" smtClean="0">
                <a:solidFill>
                  <a:srgbClr val="0070C0"/>
                </a:solidFill>
              </a:rPr>
              <a:t>IMPLANTATION</a:t>
            </a:r>
            <a:endParaRPr lang="en-US" sz="3200" b="1" i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00B050"/>
                </a:solidFill>
              </a:rPr>
              <a:t>Implantation</a:t>
            </a:r>
            <a:r>
              <a:rPr lang="en-US" sz="2000" dirty="0" smtClean="0"/>
              <a:t> in mammals refers to a </a:t>
            </a:r>
            <a:r>
              <a:rPr lang="en-US" sz="2000" dirty="0" smtClean="0">
                <a:solidFill>
                  <a:srgbClr val="FF0000"/>
                </a:solidFill>
              </a:rPr>
              <a:t>series of highly coordinated interactions </a:t>
            </a:r>
            <a:r>
              <a:rPr lang="en-US" sz="2000" dirty="0" smtClean="0"/>
              <a:t>that begin with intimate contact between </a:t>
            </a:r>
            <a:r>
              <a:rPr lang="en-US" sz="2000" b="1" dirty="0" smtClean="0">
                <a:solidFill>
                  <a:srgbClr val="00B050"/>
                </a:solidFill>
              </a:rPr>
              <a:t>apical plasma membranes of the conceptus </a:t>
            </a:r>
            <a:r>
              <a:rPr lang="en-US" sz="2000" b="1" dirty="0" err="1" smtClean="0">
                <a:solidFill>
                  <a:srgbClr val="00B050"/>
                </a:solidFill>
              </a:rPr>
              <a:t>trophectoderm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smtClean="0"/>
              <a:t>and the </a:t>
            </a:r>
            <a:r>
              <a:rPr lang="en-US" sz="2000" b="1" dirty="0" smtClean="0">
                <a:solidFill>
                  <a:srgbClr val="002060"/>
                </a:solidFill>
              </a:rPr>
              <a:t>uterine luminal epithelium</a:t>
            </a:r>
            <a:r>
              <a:rPr lang="en-US" sz="2000" dirty="0" smtClean="0"/>
              <a:t> and concludes with the formation of a placenta as a means to support embryonic/fetal development throughout pregnancy.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91400" cy="944562"/>
          </a:xfrm>
        </p:spPr>
        <p:txBody>
          <a:bodyPr/>
          <a:lstStyle/>
          <a:p>
            <a:r>
              <a:rPr lang="en-US" sz="3200" b="1" i="1" dirty="0" smtClean="0">
                <a:solidFill>
                  <a:srgbClr val="0070C0"/>
                </a:solidFill>
              </a:rPr>
              <a:t>IMPLANTATION</a:t>
            </a:r>
            <a:endParaRPr lang="en-US" sz="3200" b="1" i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Classification</a:t>
            </a:r>
          </a:p>
          <a:p>
            <a:r>
              <a:rPr lang="en-US" sz="2000" dirty="0" smtClean="0"/>
              <a:t>1</a:t>
            </a:r>
            <a:r>
              <a:rPr lang="en-US" sz="2000" i="1" dirty="0" smtClean="0">
                <a:solidFill>
                  <a:srgbClr val="0070C0"/>
                </a:solidFill>
              </a:rPr>
              <a:t>. based on the position the </a:t>
            </a:r>
            <a:r>
              <a:rPr lang="en-US" sz="2000" i="1" dirty="0" err="1" smtClean="0">
                <a:solidFill>
                  <a:srgbClr val="0070C0"/>
                </a:solidFill>
              </a:rPr>
              <a:t>blastocyst</a:t>
            </a:r>
            <a:r>
              <a:rPr lang="en-US" sz="2000" i="1" dirty="0" smtClean="0">
                <a:solidFill>
                  <a:srgbClr val="0070C0"/>
                </a:solidFill>
              </a:rPr>
              <a:t>  in the uterus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Centric</a:t>
            </a:r>
            <a:r>
              <a:rPr lang="en-US" sz="2000" dirty="0" smtClean="0"/>
              <a:t>: the </a:t>
            </a:r>
            <a:r>
              <a:rPr lang="en-US" sz="2000" dirty="0" err="1" smtClean="0"/>
              <a:t>blastocyst</a:t>
            </a:r>
            <a:r>
              <a:rPr lang="en-US" sz="2000" dirty="0" smtClean="0"/>
              <a:t> enlarges in size before implantation and remains in the center of the uterus. </a:t>
            </a:r>
            <a:r>
              <a:rPr lang="en-US" sz="2000" i="1" dirty="0" smtClean="0"/>
              <a:t>(</a:t>
            </a:r>
            <a:r>
              <a:rPr lang="en-US" sz="2000" i="1" dirty="0" err="1" smtClean="0"/>
              <a:t>eg</a:t>
            </a:r>
            <a:r>
              <a:rPr lang="en-US" sz="2000" i="1" dirty="0" smtClean="0"/>
              <a:t>. carnivores, ruminants, horses, and pigs.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7030A0"/>
                </a:solidFill>
              </a:rPr>
              <a:t>Eccentric</a:t>
            </a:r>
            <a:r>
              <a:rPr lang="en-US" sz="2000" dirty="0" smtClean="0"/>
              <a:t>: The </a:t>
            </a:r>
            <a:r>
              <a:rPr lang="en-US" sz="2000" dirty="0" err="1" smtClean="0"/>
              <a:t>blastocyst</a:t>
            </a:r>
            <a:r>
              <a:rPr lang="en-US" sz="2000" dirty="0" smtClean="0"/>
              <a:t> remains small and implants within the endometrium. </a:t>
            </a:r>
            <a:r>
              <a:rPr lang="en-US" sz="2000" i="1" dirty="0" smtClean="0"/>
              <a:t>(</a:t>
            </a:r>
            <a:r>
              <a:rPr lang="en-US" sz="2000" i="1" dirty="0" err="1" smtClean="0"/>
              <a:t>eg</a:t>
            </a:r>
            <a:r>
              <a:rPr lang="en-US" sz="2000" i="1" dirty="0" smtClean="0"/>
              <a:t>. Rodents)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Interstitial</a:t>
            </a:r>
            <a:r>
              <a:rPr lang="en-US" sz="2000" dirty="0" smtClean="0"/>
              <a:t>: The </a:t>
            </a:r>
            <a:r>
              <a:rPr lang="en-US" sz="2000" dirty="0" err="1" smtClean="0"/>
              <a:t>blastocyst</a:t>
            </a:r>
            <a:r>
              <a:rPr lang="en-US" sz="2000" dirty="0" smtClean="0"/>
              <a:t> remains small and erodes through endometrial epithelium into </a:t>
            </a:r>
            <a:r>
              <a:rPr lang="en-US" sz="2000" dirty="0" err="1" smtClean="0"/>
              <a:t>subepithelial</a:t>
            </a:r>
            <a:r>
              <a:rPr lang="en-US" sz="2000" dirty="0" smtClean="0"/>
              <a:t> connective tissue.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Interstitial</a:t>
            </a:r>
            <a:r>
              <a:rPr lang="en-US" sz="2000" b="1" dirty="0" smtClean="0"/>
              <a:t> </a:t>
            </a:r>
            <a:r>
              <a:rPr lang="en-US" sz="2000" dirty="0" smtClean="0"/>
              <a:t>implantation is sometimes termed as </a:t>
            </a:r>
            <a:r>
              <a:rPr lang="en-US" sz="2000" b="1" dirty="0" err="1" smtClean="0">
                <a:solidFill>
                  <a:srgbClr val="002060"/>
                </a:solidFill>
              </a:rPr>
              <a:t>Nidation</a:t>
            </a:r>
            <a:r>
              <a:rPr lang="en-US" sz="2000" dirty="0" smtClean="0"/>
              <a:t> (</a:t>
            </a:r>
            <a:r>
              <a:rPr lang="en-US" sz="2000" dirty="0" err="1" smtClean="0"/>
              <a:t>nestmaking</a:t>
            </a:r>
            <a:r>
              <a:rPr lang="en-US" sz="2000" dirty="0" smtClean="0"/>
              <a:t>). </a:t>
            </a:r>
            <a:r>
              <a:rPr lang="en-US" sz="2000" i="1" dirty="0" err="1" smtClean="0"/>
              <a:t>eg</a:t>
            </a:r>
            <a:r>
              <a:rPr lang="en-US" sz="2000" i="1" dirty="0" smtClean="0"/>
              <a:t>,. primates, including humans, and guinea pigs.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0070C0"/>
                </a:solidFill>
              </a:rPr>
              <a:t>IMPLANTATION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2. </a:t>
            </a:r>
            <a:r>
              <a:rPr lang="en-US" sz="2000" i="1" dirty="0" smtClean="0">
                <a:solidFill>
                  <a:srgbClr val="0070C0"/>
                </a:solidFill>
              </a:rPr>
              <a:t>based on the degree  of uterine invasion by embryo.</a:t>
            </a:r>
          </a:p>
          <a:p>
            <a:pPr>
              <a:lnSpc>
                <a:spcPct val="150000"/>
              </a:lnSpc>
            </a:pPr>
            <a:endParaRPr lang="en-US" sz="2000" i="1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b="1" i="1" dirty="0" smtClean="0">
                <a:solidFill>
                  <a:srgbClr val="C00000"/>
                </a:solidFill>
              </a:rPr>
              <a:t>INVASIVE</a:t>
            </a:r>
            <a:r>
              <a:rPr lang="en-US" sz="2000" i="1" dirty="0" smtClean="0">
                <a:solidFill>
                  <a:srgbClr val="0070C0"/>
                </a:solidFill>
              </a:rPr>
              <a:t> – </a:t>
            </a:r>
            <a:r>
              <a:rPr lang="en-US" sz="2000" dirty="0" err="1" smtClean="0"/>
              <a:t>Blastocyst</a:t>
            </a:r>
            <a:r>
              <a:rPr lang="en-US" sz="2000" dirty="0" smtClean="0"/>
              <a:t> penetrates uterine mucosa and reaches uterine </a:t>
            </a:r>
            <a:r>
              <a:rPr lang="en-US" sz="2000" dirty="0" err="1" smtClean="0"/>
              <a:t>stroma</a:t>
            </a:r>
            <a:r>
              <a:rPr lang="en-US" sz="2000" dirty="0" smtClean="0"/>
              <a:t> by the process of </a:t>
            </a:r>
            <a:r>
              <a:rPr lang="en-US" sz="2000" b="1" dirty="0" err="1" smtClean="0">
                <a:solidFill>
                  <a:srgbClr val="002060"/>
                </a:solidFill>
              </a:rPr>
              <a:t>phagocytosis</a:t>
            </a:r>
            <a:r>
              <a:rPr lang="en-US" sz="2000" dirty="0" smtClean="0"/>
              <a:t> and </a:t>
            </a:r>
            <a:r>
              <a:rPr lang="en-US" sz="2000" dirty="0" smtClean="0">
                <a:solidFill>
                  <a:srgbClr val="FF0000"/>
                </a:solidFill>
              </a:rPr>
              <a:t>digestion of uterine luminal epithelium</a:t>
            </a:r>
            <a:r>
              <a:rPr lang="en-US" sz="2000" dirty="0" smtClean="0"/>
              <a:t>. Now the embryo remains encapsulated under uterine luminal surface.</a:t>
            </a:r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b="1" dirty="0" err="1" smtClean="0">
                <a:solidFill>
                  <a:srgbClr val="0070C0"/>
                </a:solidFill>
              </a:rPr>
              <a:t>Decidualization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/>
              <a:t>(proliferation and transformation of uterine </a:t>
            </a:r>
            <a:r>
              <a:rPr lang="en-US" sz="2000" dirty="0" err="1" smtClean="0"/>
              <a:t>stromal</a:t>
            </a:r>
            <a:r>
              <a:rPr lang="en-US" sz="2000" dirty="0" smtClean="0"/>
              <a:t> cells) facilitates invasive process in vicinity of developing embryo</a:t>
            </a:r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                                                                        </a:t>
            </a:r>
            <a:r>
              <a:rPr lang="en-US" sz="2000" dirty="0" err="1" smtClean="0"/>
              <a:t>Eg</a:t>
            </a:r>
            <a:r>
              <a:rPr lang="en-US" sz="2000" dirty="0" smtClean="0"/>
              <a:t>. – </a:t>
            </a:r>
            <a:r>
              <a:rPr lang="en-US" sz="2000" b="1" dirty="0" smtClean="0">
                <a:solidFill>
                  <a:srgbClr val="002060"/>
                </a:solidFill>
              </a:rPr>
              <a:t>Rodents and Primates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5200" cy="1143000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0070C0"/>
                </a:solidFill>
              </a:rPr>
              <a:t>IMPLANTATION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b="1" i="1" dirty="0" smtClean="0">
                <a:solidFill>
                  <a:srgbClr val="003300"/>
                </a:solidFill>
              </a:rPr>
              <a:t>NON-INVASIVE – </a:t>
            </a:r>
            <a:r>
              <a:rPr lang="en-US" sz="2000" dirty="0" smtClean="0"/>
              <a:t>Superficial and non penetrating type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Involves, </a:t>
            </a:r>
            <a:r>
              <a:rPr lang="en-US" sz="2000" dirty="0" err="1" smtClean="0"/>
              <a:t>trophoblast</a:t>
            </a:r>
            <a:r>
              <a:rPr lang="en-US" sz="2000" dirty="0" smtClean="0"/>
              <a:t> – uterine epithelial cell apposition and adhesion.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Eg</a:t>
            </a:r>
            <a:r>
              <a:rPr lang="en-US" sz="2000" dirty="0" smtClean="0"/>
              <a:t> – Ruminants, pig </a:t>
            </a:r>
          </a:p>
          <a:p>
            <a:endParaRPr lang="en-US" dirty="0"/>
          </a:p>
        </p:txBody>
      </p:sp>
      <p:pic>
        <p:nvPicPr>
          <p:cNvPr id="1026" name="Picture 2" descr="C:\Users\unisys\Desktop\Obstetrics\for website\for website\Farm-Animals-Picture.jpg"/>
          <p:cNvPicPr>
            <a:picLocks noChangeAspect="1" noChangeArrowheads="1"/>
          </p:cNvPicPr>
          <p:nvPr/>
        </p:nvPicPr>
        <p:blipFill>
          <a:blip r:embed="rId2"/>
          <a:srcRect t="10000" r="98" b="35000"/>
          <a:stretch>
            <a:fillRect/>
          </a:stretch>
        </p:blipFill>
        <p:spPr bwMode="auto">
          <a:xfrm>
            <a:off x="1676400" y="3271800"/>
            <a:ext cx="6521336" cy="28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Placentation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The placenta is an </a:t>
            </a:r>
            <a:r>
              <a:rPr lang="en-US" sz="2000" b="1" dirty="0" smtClean="0">
                <a:solidFill>
                  <a:srgbClr val="002060"/>
                </a:solidFill>
              </a:rPr>
              <a:t>apposition</a:t>
            </a:r>
            <a:r>
              <a:rPr lang="en-US" sz="2000" dirty="0" smtClean="0"/>
              <a:t> or </a:t>
            </a:r>
            <a:r>
              <a:rPr lang="en-US" sz="2000" b="1" dirty="0" smtClean="0">
                <a:solidFill>
                  <a:srgbClr val="003300"/>
                </a:solidFill>
              </a:rPr>
              <a:t>fusion of fetal membranes </a:t>
            </a:r>
            <a:r>
              <a:rPr lang="en-US" sz="2000" dirty="0" smtClean="0"/>
              <a:t>to the </a:t>
            </a:r>
            <a:r>
              <a:rPr lang="en-US" sz="2000" b="1" dirty="0" smtClean="0">
                <a:solidFill>
                  <a:srgbClr val="C00000"/>
                </a:solidFill>
              </a:rPr>
              <a:t>endometrium</a:t>
            </a:r>
            <a:r>
              <a:rPr lang="en-US" sz="2000" dirty="0" smtClean="0"/>
              <a:t> to permit physiological exchange between fetus and mother. (Hafez and Hafez. 2006)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b="1" dirty="0" smtClean="0">
                <a:solidFill>
                  <a:srgbClr val="002060"/>
                </a:solidFill>
              </a:rPr>
              <a:t>Development of placenta – consist of two basic structures</a:t>
            </a: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3300"/>
                </a:solidFill>
              </a:rPr>
              <a:t>1. Fetal membrane 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These membranes participate in placental development with or without combination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Yolk sac, Amnion, Allantois and chorion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b="1" dirty="0" smtClean="0">
                <a:solidFill>
                  <a:srgbClr val="C00000"/>
                </a:solidFill>
              </a:rPr>
              <a:t>2. Chorionic Villi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Fingerlike projections over chorion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Structure consist of vascular mesenchymal cones covered by cuboidal trophoblastic cells and giant binucleate cells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Primary function of villi is facilitate close proximity of allantoic (fetal) with endometrial (maternal) blood supply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4572000" cy="6731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i="1" dirty="0" smtClean="0">
                <a:solidFill>
                  <a:srgbClr val="00B0F0"/>
                </a:solidFill>
              </a:rPr>
              <a:t>Morphological classification of placenta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4648200" cy="5410200"/>
          </a:xfrm>
        </p:spPr>
        <p:txBody>
          <a:bodyPr>
            <a:normAutofit/>
          </a:bodyPr>
          <a:lstStyle/>
          <a:p>
            <a:pPr algn="just">
              <a:lnSpc>
                <a:spcPct val="170000"/>
              </a:lnSpc>
            </a:pPr>
            <a:r>
              <a:rPr lang="en-US" sz="2000" b="1" dirty="0" smtClean="0"/>
              <a:t>Diffuse</a:t>
            </a:r>
            <a:r>
              <a:rPr lang="en-US" sz="2000" dirty="0" smtClean="0"/>
              <a:t>: </a:t>
            </a:r>
          </a:p>
          <a:p>
            <a:pPr algn="just">
              <a:lnSpc>
                <a:spcPct val="170000"/>
              </a:lnSpc>
            </a:pPr>
            <a:endParaRPr lang="en-US" sz="2000" dirty="0" smtClean="0"/>
          </a:p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r>
              <a:rPr lang="en-US" sz="2000" dirty="0" smtClean="0"/>
              <a:t>Approximately entire surface of the </a:t>
            </a:r>
            <a:r>
              <a:rPr lang="en-US" sz="2000" dirty="0" err="1" smtClean="0"/>
              <a:t>allantochorion</a:t>
            </a:r>
            <a:r>
              <a:rPr lang="en-US" sz="2000" dirty="0" smtClean="0"/>
              <a:t> participates in development of placenta.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endParaRPr lang="en-US" sz="2000" dirty="0" smtClean="0"/>
          </a:p>
          <a:p>
            <a:pPr algn="just">
              <a:lnSpc>
                <a:spcPct val="170000"/>
              </a:lnSpc>
            </a:pPr>
            <a:endParaRPr lang="en-US" sz="2000" dirty="0" smtClean="0"/>
          </a:p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endParaRPr lang="en-US" sz="2000" dirty="0" smtClean="0"/>
          </a:p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r>
              <a:rPr lang="en-US" sz="2000" dirty="0" smtClean="0"/>
              <a:t> </a:t>
            </a:r>
            <a:r>
              <a:rPr lang="en-US" sz="2000" dirty="0" err="1" smtClean="0"/>
              <a:t>Eg</a:t>
            </a:r>
            <a:r>
              <a:rPr lang="en-US" sz="2000" dirty="0" smtClean="0"/>
              <a:t>.  </a:t>
            </a:r>
            <a:r>
              <a:rPr lang="en-US" sz="2000" b="1" dirty="0" smtClean="0"/>
              <a:t>Equine and swine</a:t>
            </a:r>
          </a:p>
          <a:p>
            <a:endParaRPr lang="en-US" sz="4000" dirty="0" smtClean="0"/>
          </a:p>
          <a:p>
            <a:endParaRPr lang="en-US" sz="4000" dirty="0"/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12078"/>
          <a:stretch>
            <a:fillRect/>
          </a:stretch>
        </p:blipFill>
        <p:spPr bwMode="auto">
          <a:xfrm>
            <a:off x="5410200" y="1143000"/>
            <a:ext cx="3429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410200" y="5638800"/>
            <a:ext cx="3259290" cy="563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r>
              <a:rPr lang="en-US" dirty="0" smtClean="0"/>
              <a:t>Source – Furukawa et al.,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6400800" cy="673100"/>
          </a:xfrm>
        </p:spPr>
        <p:txBody>
          <a:bodyPr/>
          <a:lstStyle/>
          <a:p>
            <a:r>
              <a:rPr lang="en-US" i="1" dirty="0" smtClean="0">
                <a:solidFill>
                  <a:srgbClr val="00B0F0"/>
                </a:solidFill>
              </a:rPr>
              <a:t>Morphological classification of placenta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90600"/>
            <a:ext cx="4572000" cy="5135563"/>
          </a:xfrm>
        </p:spPr>
        <p:txBody>
          <a:bodyPr>
            <a:normAutofit fontScale="92500"/>
          </a:bodyPr>
          <a:lstStyle/>
          <a:p>
            <a:pPr algn="just">
              <a:lnSpc>
                <a:spcPct val="170000"/>
              </a:lnSpc>
            </a:pPr>
            <a:r>
              <a:rPr lang="en-US" sz="2000" b="1" dirty="0" err="1" smtClean="0"/>
              <a:t>Cotyledonary</a:t>
            </a:r>
            <a:r>
              <a:rPr lang="en-US" sz="2000" dirty="0" smtClean="0"/>
              <a:t>: 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en-US" sz="2000" dirty="0" smtClean="0"/>
              <a:t> Characterized by presence of several round and raised area called as </a:t>
            </a:r>
            <a:r>
              <a:rPr lang="en-US" sz="2000" b="1" dirty="0" smtClean="0">
                <a:solidFill>
                  <a:srgbClr val="FF0000"/>
                </a:solidFill>
              </a:rPr>
              <a:t>placentomes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en-US" sz="2000" dirty="0" smtClean="0"/>
              <a:t> placentomes facilitates attachment between fetus and dam 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en-US" sz="2000" dirty="0" smtClean="0"/>
              <a:t>Placentomes are formed by union of The </a:t>
            </a:r>
            <a:r>
              <a:rPr lang="en-US" sz="2000" b="1" dirty="0" smtClean="0">
                <a:solidFill>
                  <a:srgbClr val="003300"/>
                </a:solidFill>
              </a:rPr>
              <a:t>fetal structure (cotyledons) </a:t>
            </a:r>
            <a:r>
              <a:rPr lang="en-US" sz="2000" dirty="0" smtClean="0"/>
              <a:t>with </a:t>
            </a:r>
            <a:r>
              <a:rPr lang="en-US" sz="2000" b="1" dirty="0" smtClean="0">
                <a:solidFill>
                  <a:srgbClr val="C00000"/>
                </a:solidFill>
              </a:rPr>
              <a:t>maternal contact sites (caruncles)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dirty="0" err="1" smtClean="0"/>
              <a:t>Eg</a:t>
            </a:r>
            <a:r>
              <a:rPr lang="en-US" sz="2000" dirty="0" smtClean="0"/>
              <a:t>. Ruminants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10200" y="5638800"/>
            <a:ext cx="3023905" cy="563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r>
              <a:rPr lang="en-US" dirty="0" smtClean="0"/>
              <a:t>Source – </a:t>
            </a:r>
            <a:r>
              <a:rPr lang="en-US" dirty="0" smtClean="0"/>
              <a:t>personal collection</a:t>
            </a:r>
            <a:endParaRPr lang="en-US" dirty="0" smtClean="0"/>
          </a:p>
        </p:txBody>
      </p:sp>
      <p:pic>
        <p:nvPicPr>
          <p:cNvPr id="11" name="Content Placeholder 10" descr="SAVE_20200331_2108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57800" y="914400"/>
            <a:ext cx="3505200" cy="46784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4038600" cy="901700"/>
          </a:xfrm>
        </p:spPr>
        <p:txBody>
          <a:bodyPr/>
          <a:lstStyle/>
          <a:p>
            <a:r>
              <a:rPr lang="en-US" i="1" dirty="0" smtClean="0">
                <a:solidFill>
                  <a:srgbClr val="00B0F0"/>
                </a:solidFill>
              </a:rPr>
              <a:t>Morphological classification of placenta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4267200" cy="47545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 smtClean="0"/>
              <a:t>Zonary</a:t>
            </a:r>
            <a:r>
              <a:rPr lang="en-US" sz="2000" dirty="0" smtClean="0"/>
              <a:t>: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characterized by a complete or incomplete band of tissue surrounding the fetus.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 </a:t>
            </a:r>
            <a:r>
              <a:rPr lang="en-US" sz="2000" dirty="0" err="1" smtClean="0"/>
              <a:t>eg</a:t>
            </a:r>
            <a:r>
              <a:rPr lang="en-US" sz="2000" dirty="0" smtClean="0"/>
              <a:t>. Dog, Cat, seals, bears, and elephants.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Discoid</a:t>
            </a:r>
            <a:r>
              <a:rPr lang="en-US" sz="2000" dirty="0" smtClean="0"/>
              <a:t>: 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Entire placenta remains in disc shape.  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eg</a:t>
            </a:r>
            <a:r>
              <a:rPr lang="en-US" sz="2000" dirty="0" smtClean="0"/>
              <a:t>. primates and rodents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540" t="12257" r="4472" b="12215"/>
          <a:stretch>
            <a:fillRect/>
          </a:stretch>
        </p:blipFill>
        <p:spPr bwMode="auto">
          <a:xfrm>
            <a:off x="4876800" y="609600"/>
            <a:ext cx="4038600" cy="2790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886200"/>
            <a:ext cx="3752330" cy="235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105400" y="6096000"/>
            <a:ext cx="3259290" cy="563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r>
              <a:rPr lang="en-US" dirty="0" smtClean="0"/>
              <a:t>Source – Furukawa et al., 2014</a:t>
            </a:r>
          </a:p>
        </p:txBody>
      </p:sp>
      <p:sp>
        <p:nvSpPr>
          <p:cNvPr id="7" name="Rectangle 6"/>
          <p:cNvSpPr/>
          <p:nvPr/>
        </p:nvSpPr>
        <p:spPr>
          <a:xfrm>
            <a:off x="4953000" y="3352800"/>
            <a:ext cx="4419600" cy="506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v"/>
            </a:pPr>
            <a:r>
              <a:rPr lang="en-US" dirty="0" smtClean="0"/>
              <a:t>Source – Personal collection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728</Words>
  <Application>Microsoft Office PowerPoint</Application>
  <PresentationFormat>On-screen Show (4:3)</PresentationFormat>
  <Paragraphs>168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Lecture - 02</vt:lpstr>
      <vt:lpstr>IMPLANTATION</vt:lpstr>
      <vt:lpstr>IMPLANTATION</vt:lpstr>
      <vt:lpstr>IMPLANTATION</vt:lpstr>
      <vt:lpstr>IMPLANTATION</vt:lpstr>
      <vt:lpstr>Placentation</vt:lpstr>
      <vt:lpstr> Morphological classification of placenta</vt:lpstr>
      <vt:lpstr>Morphological classification of placenta</vt:lpstr>
      <vt:lpstr>Morphological classification of placenta</vt:lpstr>
      <vt:lpstr> Grosser’s classification of Placenta</vt:lpstr>
      <vt:lpstr>Classification of Placenta</vt:lpstr>
      <vt:lpstr>PLACENTAL FUNCTIONS</vt:lpstr>
      <vt:lpstr>PLACENTAL FUNCTIONS</vt:lpstr>
      <vt:lpstr>Superfecundation</vt:lpstr>
      <vt:lpstr>Superfetation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IMPLANTATION</dc:title>
  <dc:creator>dr alok shukla</dc:creator>
  <cp:lastModifiedBy>Rishab Sharma</cp:lastModifiedBy>
  <cp:revision>71</cp:revision>
  <dcterms:created xsi:type="dcterms:W3CDTF">2006-08-16T00:00:00Z</dcterms:created>
  <dcterms:modified xsi:type="dcterms:W3CDTF">2020-03-31T15:45:31Z</dcterms:modified>
</cp:coreProperties>
</file>