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8AAE6-536D-4DD6-B316-2689766B997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CD0FB-D91B-4BD3-94DE-914BE9CFD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262678-E396-4418-AA76-5225ABD1DC6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F68E36-3514-48DE-BEEE-B8EC806E8B69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A0398F-6F86-4EE8-93CA-21B047A5A09C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6714FB-E7F0-472E-A137-0E6A5034F503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F87BA2-E95E-42EF-86B4-5D5C7ACEF2F4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060B01-53C7-457A-8598-8A84FBBE9E5A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BB0CBA-5FD0-496D-AFA7-FCEF2B3C18F1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B26373-4EC3-465A-A027-32FE95961F86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6047F1-23CA-4F60-923F-6069632CC3E9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6D2A1D-E57F-4A1C-97A8-693A0A9B614D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7E340-632F-4900-A142-DFBB9494276F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40D2-9646-4B8D-B89C-01FA576E9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7E340-632F-4900-A142-DFBB9494276F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40D2-9646-4B8D-B89C-01FA576E9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7E340-632F-4900-A142-DFBB9494276F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40D2-9646-4B8D-B89C-01FA576E9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7E340-632F-4900-A142-DFBB9494276F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40D2-9646-4B8D-B89C-01FA576E9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7E340-632F-4900-A142-DFBB9494276F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40D2-9646-4B8D-B89C-01FA576E9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7E340-632F-4900-A142-DFBB9494276F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40D2-9646-4B8D-B89C-01FA576E9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7E340-632F-4900-A142-DFBB9494276F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40D2-9646-4B8D-B89C-01FA576E9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7E340-632F-4900-A142-DFBB9494276F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40D2-9646-4B8D-B89C-01FA576E9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7E340-632F-4900-A142-DFBB9494276F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40D2-9646-4B8D-B89C-01FA576E9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7E340-632F-4900-A142-DFBB9494276F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40D2-9646-4B8D-B89C-01FA576E9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7E340-632F-4900-A142-DFBB9494276F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40D2-9646-4B8D-B89C-01FA576E9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7E340-632F-4900-A142-DFBB9494276F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140D2-9646-4B8D-B89C-01FA576E9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Ketone</a:t>
            </a:r>
            <a:r>
              <a:rPr lang="en-US" dirty="0" smtClean="0"/>
              <a:t> bodies metabolism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Ajeet</a:t>
            </a:r>
            <a:r>
              <a:rPr lang="en-US" dirty="0" smtClean="0"/>
              <a:t> Kumar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57200"/>
            <a:ext cx="4114800" cy="609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228600" y="106363"/>
            <a:ext cx="4495800" cy="525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600">
                <a:solidFill>
                  <a:schemeClr val="accent2"/>
                </a:solidFill>
                <a:latin typeface="Comic Sans MS" pitchFamily="66" charset="0"/>
              </a:rPr>
              <a:t>Acetoacetate</a:t>
            </a:r>
            <a:r>
              <a:rPr lang="en-US" sz="2600">
                <a:latin typeface="Comic Sans MS" pitchFamily="66" charset="0"/>
              </a:rPr>
              <a:t> is activated by the transfer of </a:t>
            </a:r>
            <a:r>
              <a:rPr lang="en-US" sz="2600">
                <a:solidFill>
                  <a:schemeClr val="accent2"/>
                </a:solidFill>
                <a:latin typeface="Comic Sans MS" pitchFamily="66" charset="0"/>
              </a:rPr>
              <a:t>CoA</a:t>
            </a:r>
            <a:r>
              <a:rPr lang="en-US" sz="2600">
                <a:latin typeface="Comic Sans MS" pitchFamily="66" charset="0"/>
              </a:rPr>
              <a:t> from </a:t>
            </a:r>
            <a:r>
              <a:rPr lang="en-US" sz="2600">
                <a:solidFill>
                  <a:schemeClr val="accent2"/>
                </a:solidFill>
                <a:latin typeface="Comic Sans MS" pitchFamily="66" charset="0"/>
              </a:rPr>
              <a:t>succinyl CoA</a:t>
            </a:r>
            <a:r>
              <a:rPr lang="en-US" sz="2600">
                <a:latin typeface="Comic Sans MS" pitchFamily="66" charset="0"/>
              </a:rPr>
              <a:t> in a reaction catalyzed by a specific </a:t>
            </a:r>
            <a:r>
              <a:rPr lang="en-US" sz="2600" i="1">
                <a:solidFill>
                  <a:schemeClr val="accent2"/>
                </a:solidFill>
                <a:latin typeface="Comic Sans MS" pitchFamily="66" charset="0"/>
              </a:rPr>
              <a:t>CoA transferase.</a:t>
            </a:r>
          </a:p>
          <a:p>
            <a:pPr>
              <a:lnSpc>
                <a:spcPct val="50000"/>
              </a:lnSpc>
            </a:pPr>
            <a:r>
              <a:rPr lang="en-US" sz="2600">
                <a:latin typeface="Comic Sans MS" pitchFamily="66" charset="0"/>
              </a:rPr>
              <a:t> </a:t>
            </a:r>
          </a:p>
          <a:p>
            <a:r>
              <a:rPr lang="en-US" sz="2600">
                <a:solidFill>
                  <a:schemeClr val="accent2"/>
                </a:solidFill>
                <a:latin typeface="Comic Sans MS" pitchFamily="66" charset="0"/>
              </a:rPr>
              <a:t>Acetoacetyl CoA</a:t>
            </a:r>
            <a:r>
              <a:rPr lang="en-US" sz="2600">
                <a:latin typeface="Comic Sans MS" pitchFamily="66" charset="0"/>
              </a:rPr>
              <a:t> is cleaved by </a:t>
            </a:r>
            <a:r>
              <a:rPr lang="en-US" sz="2600" i="1">
                <a:solidFill>
                  <a:schemeClr val="accent2"/>
                </a:solidFill>
                <a:latin typeface="Comic Sans MS" pitchFamily="66" charset="0"/>
              </a:rPr>
              <a:t>thiolase</a:t>
            </a:r>
            <a:r>
              <a:rPr lang="en-US" sz="2600">
                <a:latin typeface="Comic Sans MS" pitchFamily="66" charset="0"/>
              </a:rPr>
              <a:t> to yield two molecules of acetyl CoA (enter the citric acid cycle).</a:t>
            </a:r>
          </a:p>
          <a:p>
            <a:pPr>
              <a:lnSpc>
                <a:spcPct val="50000"/>
              </a:lnSpc>
            </a:pPr>
            <a:r>
              <a:rPr lang="en-US" sz="2600">
                <a:latin typeface="Comic Sans MS" pitchFamily="66" charset="0"/>
              </a:rPr>
              <a:t> </a:t>
            </a:r>
          </a:p>
          <a:p>
            <a:r>
              <a:rPr lang="en-US" sz="2600" i="1">
                <a:solidFill>
                  <a:schemeClr val="accent2"/>
                </a:solidFill>
                <a:latin typeface="Comic Sans MS" pitchFamily="66" charset="0"/>
              </a:rPr>
              <a:t>CoA transferase</a:t>
            </a:r>
            <a:r>
              <a:rPr lang="en-US" sz="2600">
                <a:latin typeface="Comic Sans MS" pitchFamily="66" charset="0"/>
              </a:rPr>
              <a:t> is present in </a:t>
            </a:r>
            <a:r>
              <a:rPr lang="en-US" sz="2600">
                <a:solidFill>
                  <a:schemeClr val="accent2"/>
                </a:solidFill>
                <a:latin typeface="Comic Sans MS" pitchFamily="66" charset="0"/>
              </a:rPr>
              <a:t>all tissues except liver</a:t>
            </a:r>
            <a:r>
              <a:rPr lang="en-US" sz="2600">
                <a:latin typeface="Comic Sans MS" pitchFamily="66" charset="0"/>
              </a:rPr>
              <a:t>.</a:t>
            </a:r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228600" y="5257800"/>
            <a:ext cx="4724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i="1">
                <a:solidFill>
                  <a:srgbClr val="FF0000"/>
                </a:solidFill>
                <a:latin typeface="Comic Sans MS" pitchFamily="66" charset="0"/>
              </a:rPr>
              <a:t>Ketone bodies are a water-soluble, transportable form of acetyl units</a:t>
            </a:r>
            <a:r>
              <a:rPr lang="en-US" sz="280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533400" y="5791200"/>
            <a:ext cx="8296275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Impairment of the tissue function, most importantly in the central nervous system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3505200" y="84138"/>
            <a:ext cx="19605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mic Sans MS" pitchFamily="66" charset="0"/>
              </a:rPr>
              <a:t>KETOSIS</a:t>
            </a:r>
          </a:p>
        </p:txBody>
      </p:sp>
      <p:sp>
        <p:nvSpPr>
          <p:cNvPr id="32772" name="Rectangle 9"/>
          <p:cNvSpPr>
            <a:spLocks noChangeArrowheads="1"/>
          </p:cNvSpPr>
          <p:nvPr/>
        </p:nvSpPr>
        <p:spPr bwMode="auto">
          <a:xfrm>
            <a:off x="533400" y="609600"/>
            <a:ext cx="8001000" cy="5286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The absence of insulin in diabetes mellitus</a:t>
            </a:r>
          </a:p>
        </p:txBody>
      </p:sp>
      <p:sp>
        <p:nvSpPr>
          <p:cNvPr id="32773" name="Rectangle 11"/>
          <p:cNvSpPr>
            <a:spLocks noChangeArrowheads="1"/>
          </p:cNvSpPr>
          <p:nvPr/>
        </p:nvSpPr>
        <p:spPr bwMode="auto">
          <a:xfrm>
            <a:off x="304800" y="1295400"/>
            <a:ext cx="4495800" cy="15621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 liver cannot absorb glucose</a:t>
            </a:r>
          </a:p>
          <a:p>
            <a:pPr>
              <a:buFont typeface="Wingdings" pitchFamily="2" charset="2"/>
              <a:buChar char="§"/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 inhibition of glycolysis</a:t>
            </a:r>
          </a:p>
          <a:p>
            <a:pPr>
              <a:buFont typeface="Wingdings" pitchFamily="2" charset="2"/>
              <a:buChar char="§"/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 activation of gluconeogenesis</a:t>
            </a:r>
          </a:p>
        </p:txBody>
      </p:sp>
      <p:sp>
        <p:nvSpPr>
          <p:cNvPr id="32774" name="Rectangle 13"/>
          <p:cNvSpPr>
            <a:spLocks noChangeArrowheads="1"/>
          </p:cNvSpPr>
          <p:nvPr/>
        </p:nvSpPr>
        <p:spPr bwMode="auto">
          <a:xfrm>
            <a:off x="762000" y="2886075"/>
            <a:ext cx="37211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 deficit of oxaloacetate</a:t>
            </a:r>
          </a:p>
        </p:txBody>
      </p:sp>
      <p:sp>
        <p:nvSpPr>
          <p:cNvPr id="32775" name="Rectangle 15"/>
          <p:cNvSpPr>
            <a:spLocks noChangeArrowheads="1"/>
          </p:cNvSpPr>
          <p:nvPr/>
        </p:nvSpPr>
        <p:spPr bwMode="auto">
          <a:xfrm>
            <a:off x="5334000" y="1295400"/>
            <a:ext cx="3657600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 activation of fatty acid mobilization by adipose tissue</a:t>
            </a:r>
          </a:p>
        </p:txBody>
      </p:sp>
      <p:sp>
        <p:nvSpPr>
          <p:cNvPr id="32776" name="Rectangle 17"/>
          <p:cNvSpPr>
            <a:spLocks noChangeArrowheads="1"/>
          </p:cNvSpPr>
          <p:nvPr/>
        </p:nvSpPr>
        <p:spPr bwMode="auto">
          <a:xfrm>
            <a:off x="1600200" y="3429000"/>
            <a:ext cx="5867400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 large amounts of acetyl CoA which can not be utilized in Krebs cycle</a:t>
            </a:r>
          </a:p>
        </p:txBody>
      </p:sp>
      <p:sp>
        <p:nvSpPr>
          <p:cNvPr id="32777" name="Rectangle 19"/>
          <p:cNvSpPr>
            <a:spLocks noChangeArrowheads="1"/>
          </p:cNvSpPr>
          <p:nvPr/>
        </p:nvSpPr>
        <p:spPr bwMode="auto">
          <a:xfrm>
            <a:off x="152400" y="4495800"/>
            <a:ext cx="89154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 large amounts of </a:t>
            </a: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ketone bodies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 (moderately strong acids)</a:t>
            </a:r>
          </a:p>
        </p:txBody>
      </p:sp>
      <p:sp>
        <p:nvSpPr>
          <p:cNvPr id="32778" name="Rectangle 21"/>
          <p:cNvSpPr>
            <a:spLocks noChangeArrowheads="1"/>
          </p:cNvSpPr>
          <p:nvPr/>
        </p:nvSpPr>
        <p:spPr bwMode="auto">
          <a:xfrm>
            <a:off x="3048000" y="5187950"/>
            <a:ext cx="3906838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 severe acidosis </a:t>
            </a: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(ketosis)</a:t>
            </a:r>
          </a:p>
        </p:txBody>
      </p:sp>
      <p:sp>
        <p:nvSpPr>
          <p:cNvPr id="32779" name="AutoShape 22"/>
          <p:cNvSpPr>
            <a:spLocks noChangeArrowheads="1"/>
          </p:cNvSpPr>
          <p:nvPr/>
        </p:nvSpPr>
        <p:spPr bwMode="auto">
          <a:xfrm>
            <a:off x="2286000" y="1179513"/>
            <a:ext cx="228600" cy="76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2780" name="AutoShape 23"/>
          <p:cNvSpPr>
            <a:spLocks noChangeArrowheads="1"/>
          </p:cNvSpPr>
          <p:nvPr/>
        </p:nvSpPr>
        <p:spPr bwMode="auto">
          <a:xfrm>
            <a:off x="6934200" y="1174750"/>
            <a:ext cx="228600" cy="76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2781" name="AutoShape 24"/>
          <p:cNvSpPr>
            <a:spLocks noChangeArrowheads="1"/>
          </p:cNvSpPr>
          <p:nvPr/>
        </p:nvSpPr>
        <p:spPr bwMode="auto">
          <a:xfrm>
            <a:off x="2262188" y="2819400"/>
            <a:ext cx="228600" cy="76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2782" name="AutoShape 25"/>
          <p:cNvSpPr>
            <a:spLocks noChangeArrowheads="1"/>
          </p:cNvSpPr>
          <p:nvPr/>
        </p:nvSpPr>
        <p:spPr bwMode="auto">
          <a:xfrm>
            <a:off x="2667000" y="3352800"/>
            <a:ext cx="228600" cy="76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2783" name="AutoShape 26"/>
          <p:cNvSpPr>
            <a:spLocks noChangeArrowheads="1"/>
          </p:cNvSpPr>
          <p:nvPr/>
        </p:nvSpPr>
        <p:spPr bwMode="auto">
          <a:xfrm>
            <a:off x="6172200" y="2590800"/>
            <a:ext cx="228600" cy="762000"/>
          </a:xfrm>
          <a:prstGeom prst="downArrow">
            <a:avLst>
              <a:gd name="adj1" fmla="val 50000"/>
              <a:gd name="adj2" fmla="val 8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2784" name="AutoShape 27"/>
          <p:cNvSpPr>
            <a:spLocks noChangeArrowheads="1"/>
          </p:cNvSpPr>
          <p:nvPr/>
        </p:nvSpPr>
        <p:spPr bwMode="auto">
          <a:xfrm>
            <a:off x="4572000" y="4343400"/>
            <a:ext cx="228600" cy="76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2785" name="AutoShape 28"/>
          <p:cNvSpPr>
            <a:spLocks noChangeArrowheads="1"/>
          </p:cNvSpPr>
          <p:nvPr/>
        </p:nvSpPr>
        <p:spPr bwMode="auto">
          <a:xfrm>
            <a:off x="4876800" y="5029200"/>
            <a:ext cx="228600" cy="76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2786" name="AutoShape 29"/>
          <p:cNvSpPr>
            <a:spLocks noChangeArrowheads="1"/>
          </p:cNvSpPr>
          <p:nvPr/>
        </p:nvSpPr>
        <p:spPr bwMode="auto">
          <a:xfrm>
            <a:off x="4876800" y="5691188"/>
            <a:ext cx="228600" cy="76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152400" y="838200"/>
            <a:ext cx="8686800" cy="227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600">
                <a:solidFill>
                  <a:schemeClr val="accent2"/>
                </a:solidFill>
                <a:latin typeface="Comic Sans MS" pitchFamily="66" charset="0"/>
              </a:rPr>
              <a:t>The entry of acetyl CoA</a:t>
            </a:r>
            <a:r>
              <a:rPr lang="en-US" sz="2600">
                <a:latin typeface="Comic Sans MS" pitchFamily="66" charset="0"/>
              </a:rPr>
              <a:t> into the citric acid cycle depends on the availability of </a:t>
            </a:r>
            <a:r>
              <a:rPr lang="en-US" sz="2600">
                <a:solidFill>
                  <a:schemeClr val="accent2"/>
                </a:solidFill>
                <a:latin typeface="Comic Sans MS" pitchFamily="66" charset="0"/>
              </a:rPr>
              <a:t>oxaloacetate</a:t>
            </a:r>
            <a:r>
              <a:rPr lang="en-US" sz="2600">
                <a:latin typeface="Comic Sans MS" pitchFamily="66" charset="0"/>
              </a:rPr>
              <a:t>.</a:t>
            </a:r>
          </a:p>
          <a:p>
            <a:pPr algn="just">
              <a:lnSpc>
                <a:spcPct val="50000"/>
              </a:lnSpc>
            </a:pPr>
            <a:endParaRPr lang="en-US" sz="2600">
              <a:latin typeface="Comic Sans MS" pitchFamily="66" charset="0"/>
            </a:endParaRPr>
          </a:p>
          <a:p>
            <a:pPr algn="just"/>
            <a:r>
              <a:rPr lang="en-US" sz="2600">
                <a:latin typeface="Comic Sans MS" pitchFamily="66" charset="0"/>
              </a:rPr>
              <a:t>The concentration of </a:t>
            </a:r>
            <a:r>
              <a:rPr lang="en-US" sz="2600">
                <a:solidFill>
                  <a:schemeClr val="accent2"/>
                </a:solidFill>
                <a:latin typeface="Comic Sans MS" pitchFamily="66" charset="0"/>
              </a:rPr>
              <a:t>oxaloacetate is lowered</a:t>
            </a:r>
            <a:r>
              <a:rPr lang="en-US" sz="2600">
                <a:latin typeface="Comic Sans MS" pitchFamily="66" charset="0"/>
              </a:rPr>
              <a:t> if carbohydrate is unavailable (</a:t>
            </a:r>
            <a:r>
              <a:rPr lang="en-US" sz="2600">
                <a:solidFill>
                  <a:schemeClr val="accent2"/>
                </a:solidFill>
                <a:latin typeface="Comic Sans MS" pitchFamily="66" charset="0"/>
              </a:rPr>
              <a:t>starvation</a:t>
            </a:r>
            <a:r>
              <a:rPr lang="en-US" sz="2600">
                <a:latin typeface="Comic Sans MS" pitchFamily="66" charset="0"/>
              </a:rPr>
              <a:t>) or improperly utilized (</a:t>
            </a:r>
            <a:r>
              <a:rPr lang="en-US" sz="2600">
                <a:solidFill>
                  <a:schemeClr val="accent2"/>
                </a:solidFill>
                <a:latin typeface="Comic Sans MS" pitchFamily="66" charset="0"/>
              </a:rPr>
              <a:t>diabetes</a:t>
            </a:r>
            <a:r>
              <a:rPr lang="en-US" sz="2600">
                <a:latin typeface="Comic Sans MS" pitchFamily="66" charset="0"/>
              </a:rPr>
              <a:t>).</a:t>
            </a:r>
          </a:p>
        </p:txBody>
      </p:sp>
      <p:sp>
        <p:nvSpPr>
          <p:cNvPr id="1028" name="Rectangle 6"/>
          <p:cNvSpPr>
            <a:spLocks noChangeArrowheads="1"/>
          </p:cNvSpPr>
          <p:nvPr/>
        </p:nvSpPr>
        <p:spPr bwMode="auto">
          <a:xfrm>
            <a:off x="76200" y="3362325"/>
            <a:ext cx="38100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latin typeface="Comic Sans MS" pitchFamily="66" charset="0"/>
              </a:rPr>
              <a:t>Oxaloacetate is normally formed from pyruvate by </a:t>
            </a:r>
            <a:r>
              <a:rPr lang="en-US" sz="2600" i="1">
                <a:solidFill>
                  <a:schemeClr val="accent2"/>
                </a:solidFill>
                <a:latin typeface="Comic Sans MS" pitchFamily="66" charset="0"/>
              </a:rPr>
              <a:t>pyruvate carboxylase</a:t>
            </a:r>
            <a:r>
              <a:rPr lang="en-US" sz="2600">
                <a:latin typeface="Comic Sans MS" pitchFamily="66" charset="0"/>
              </a:rPr>
              <a:t> (</a:t>
            </a:r>
            <a:r>
              <a:rPr lang="en-US" sz="2600">
                <a:solidFill>
                  <a:schemeClr val="accent2"/>
                </a:solidFill>
                <a:latin typeface="Comic Sans MS" pitchFamily="66" charset="0"/>
              </a:rPr>
              <a:t>anaplerotic reaction</a:t>
            </a:r>
            <a:r>
              <a:rPr lang="en-US" sz="2600">
                <a:latin typeface="Comic Sans MS" pitchFamily="66" charset="0"/>
              </a:rPr>
              <a:t>).</a:t>
            </a:r>
          </a:p>
          <a:p>
            <a:r>
              <a:rPr lang="en-US" sz="2600">
                <a:latin typeface="Comic Sans MS" pitchFamily="66" charset="0"/>
              </a:rPr>
              <a:t> </a:t>
            </a:r>
          </a:p>
          <a:p>
            <a:r>
              <a:rPr lang="en-US" sz="2600" i="1">
                <a:solidFill>
                  <a:srgbClr val="CC0000"/>
                </a:solidFill>
                <a:latin typeface="Comic Sans MS" pitchFamily="66" charset="0"/>
              </a:rPr>
              <a:t>Fats burn in the flame of carbohydrates.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733800" y="3352800"/>
          <a:ext cx="5410200" cy="3429000"/>
        </p:xfrm>
        <a:graphic>
          <a:graphicData uri="http://schemas.openxmlformats.org/presentationml/2006/ole">
            <p:oleObj spid="_x0000_s1026" name="Bitmap Image" r:id="rId4" imgW="4505954" imgH="2448267" progId="PBrush">
              <p:embed/>
            </p:oleObj>
          </a:graphicData>
        </a:graphic>
      </p:graphicFrame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1600200" y="106363"/>
            <a:ext cx="548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Comic Sans MS" pitchFamily="66" charset="0"/>
              </a:rPr>
              <a:t>KETONE BODIES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ChangeArrowheads="1"/>
          </p:cNvSpPr>
          <p:nvPr/>
        </p:nvSpPr>
        <p:spPr bwMode="auto">
          <a:xfrm>
            <a:off x="228600" y="228600"/>
            <a:ext cx="8915400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latin typeface="Comic Sans MS" pitchFamily="66" charset="0"/>
              </a:rPr>
              <a:t>In fasting or diabetes the </a:t>
            </a:r>
            <a:r>
              <a:rPr lang="en-US" sz="2600">
                <a:solidFill>
                  <a:schemeClr val="accent2"/>
                </a:solidFill>
                <a:latin typeface="Comic Sans MS" pitchFamily="66" charset="0"/>
              </a:rPr>
              <a:t>gluconeogenesis is activated</a:t>
            </a:r>
            <a:r>
              <a:rPr lang="en-US" sz="2600">
                <a:latin typeface="Comic Sans MS" pitchFamily="66" charset="0"/>
              </a:rPr>
              <a:t> and </a:t>
            </a:r>
            <a:r>
              <a:rPr lang="en-US" sz="2600">
                <a:solidFill>
                  <a:schemeClr val="accent2"/>
                </a:solidFill>
                <a:latin typeface="Comic Sans MS" pitchFamily="66" charset="0"/>
              </a:rPr>
              <a:t>oxaloacetate is consumed</a:t>
            </a:r>
            <a:r>
              <a:rPr lang="en-US" sz="2600">
                <a:latin typeface="Comic Sans MS" pitchFamily="66" charset="0"/>
              </a:rPr>
              <a:t> in this pathway.</a:t>
            </a:r>
          </a:p>
          <a:p>
            <a:pPr>
              <a:lnSpc>
                <a:spcPct val="30000"/>
              </a:lnSpc>
            </a:pPr>
            <a:endParaRPr lang="en-US" sz="2600">
              <a:latin typeface="Comic Sans MS" pitchFamily="66" charset="0"/>
            </a:endParaRPr>
          </a:p>
          <a:p>
            <a:r>
              <a:rPr lang="en-US" sz="2600">
                <a:latin typeface="Comic Sans MS" pitchFamily="66" charset="0"/>
              </a:rPr>
              <a:t>Fatty acids are oxidized producing </a:t>
            </a:r>
            <a:r>
              <a:rPr lang="en-US" sz="2600">
                <a:solidFill>
                  <a:schemeClr val="accent2"/>
                </a:solidFill>
                <a:latin typeface="Comic Sans MS" pitchFamily="66" charset="0"/>
              </a:rPr>
              <a:t>excess of acetyl CoA</a:t>
            </a:r>
            <a:r>
              <a:rPr lang="en-US" sz="2600">
                <a:latin typeface="Comic Sans MS" pitchFamily="66" charset="0"/>
              </a:rPr>
              <a:t> which is converted to </a:t>
            </a:r>
            <a:r>
              <a:rPr lang="en-US" sz="2600" b="1">
                <a:solidFill>
                  <a:srgbClr val="FF0000"/>
                </a:solidFill>
                <a:latin typeface="Comic Sans MS" pitchFamily="66" charset="0"/>
              </a:rPr>
              <a:t>ketone bodies</a:t>
            </a:r>
            <a:r>
              <a:rPr lang="en-US" sz="2600">
                <a:solidFill>
                  <a:srgbClr val="FF0000"/>
                </a:solidFill>
                <a:latin typeface="Comic Sans MS" pitchFamily="66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en-US" sz="2600" i="1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US" altLang="en-US" sz="2600" i="1">
                <a:solidFill>
                  <a:srgbClr val="FF0000"/>
                </a:solidFill>
                <a:latin typeface="Comic Sans MS" pitchFamily="66" charset="0"/>
              </a:rPr>
              <a:t>-Hydroxybutyrate</a:t>
            </a:r>
            <a:br>
              <a:rPr lang="en-US" altLang="en-US" sz="2600" i="1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altLang="en-US" sz="2600" i="1">
                <a:solidFill>
                  <a:srgbClr val="FF0000"/>
                </a:solidFill>
                <a:latin typeface="Comic Sans MS" pitchFamily="66" charset="0"/>
              </a:rPr>
              <a:t>Acetoacetate</a:t>
            </a:r>
            <a:br>
              <a:rPr lang="en-US" altLang="en-US" sz="2600" i="1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altLang="en-US" sz="2600" i="1">
                <a:solidFill>
                  <a:srgbClr val="FF0000"/>
                </a:solidFill>
                <a:latin typeface="Comic Sans MS" pitchFamily="66" charset="0"/>
              </a:rPr>
              <a:t>Acetone</a:t>
            </a:r>
            <a:endParaRPr lang="en-US" sz="2600" i="1">
              <a:latin typeface="Comic Sans MS" pitchFamily="66" charset="0"/>
            </a:endParaRPr>
          </a:p>
        </p:txBody>
      </p:sp>
      <p:pic>
        <p:nvPicPr>
          <p:cNvPr id="2457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981200"/>
            <a:ext cx="333533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11"/>
          <p:cNvSpPr>
            <a:spLocks noChangeArrowheads="1"/>
          </p:cNvSpPr>
          <p:nvPr/>
        </p:nvSpPr>
        <p:spPr bwMode="auto">
          <a:xfrm>
            <a:off x="228600" y="5334000"/>
            <a:ext cx="520065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>
                <a:solidFill>
                  <a:schemeClr val="accent2"/>
                </a:solidFill>
                <a:latin typeface="Comic Sans MS" pitchFamily="66" charset="0"/>
              </a:rPr>
              <a:t>Ketone bodies are fuel molecules</a:t>
            </a:r>
            <a:r>
              <a:rPr lang="en-US" altLang="en-US" sz="2600">
                <a:solidFill>
                  <a:schemeClr val="tx2"/>
                </a:solidFill>
                <a:latin typeface="Comic Sans MS" pitchFamily="66" charset="0"/>
              </a:rPr>
              <a:t> (</a:t>
            </a:r>
            <a:r>
              <a:rPr lang="en-US" sz="2600">
                <a:solidFill>
                  <a:schemeClr val="tx2"/>
                </a:solidFill>
                <a:latin typeface="Comic Sans MS" pitchFamily="66" charset="0"/>
              </a:rPr>
              <a:t>can fuel brain and other cells during starvation)</a:t>
            </a:r>
          </a:p>
        </p:txBody>
      </p:sp>
      <p:sp>
        <p:nvSpPr>
          <p:cNvPr id="24581" name="Text Box 12"/>
          <p:cNvSpPr txBox="1">
            <a:spLocks noChangeArrowheads="1"/>
          </p:cNvSpPr>
          <p:nvPr/>
        </p:nvSpPr>
        <p:spPr bwMode="auto">
          <a:xfrm>
            <a:off x="228600" y="3746500"/>
            <a:ext cx="4960938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>
                <a:solidFill>
                  <a:schemeClr val="accent2"/>
                </a:solidFill>
                <a:latin typeface="Comic Sans MS" pitchFamily="66" charset="0"/>
              </a:rPr>
              <a:t>Ketone bodies are synthesized in liver mitochondria</a:t>
            </a:r>
            <a:r>
              <a:rPr lang="en-US" sz="2600">
                <a:latin typeface="Comic Sans MS" pitchFamily="66" charset="0"/>
              </a:rPr>
              <a:t> and exported to different organs.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ChangeArrowheads="1"/>
          </p:cNvSpPr>
          <p:nvPr/>
        </p:nvSpPr>
        <p:spPr bwMode="auto">
          <a:xfrm>
            <a:off x="838200" y="296863"/>
            <a:ext cx="7007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600" b="1">
                <a:solidFill>
                  <a:srgbClr val="FF0000"/>
                </a:solidFill>
                <a:latin typeface="Comic Sans MS" pitchFamily="66" charset="0"/>
              </a:rPr>
              <a:t>A. Synthesis of ketone bodies</a:t>
            </a:r>
            <a:endParaRPr lang="en-US" sz="36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03" name="Rectangle 8"/>
          <p:cNvSpPr>
            <a:spLocks noChangeArrowheads="1"/>
          </p:cNvSpPr>
          <p:nvPr/>
        </p:nvSpPr>
        <p:spPr bwMode="auto">
          <a:xfrm>
            <a:off x="304800" y="1600200"/>
            <a:ext cx="3429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3200">
                <a:latin typeface="Comic Sans MS" pitchFamily="66" charset="0"/>
              </a:rPr>
              <a:t>Two molecules of acetyl CoA condense to form </a:t>
            </a: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acetoacetyl CoA</a:t>
            </a:r>
            <a:r>
              <a:rPr lang="en-US" sz="3200">
                <a:latin typeface="Comic Sans MS" pitchFamily="66" charset="0"/>
              </a:rPr>
              <a:t>. </a:t>
            </a:r>
          </a:p>
          <a:p>
            <a:endParaRPr lang="en-US" sz="3200">
              <a:latin typeface="Comic Sans MS" pitchFamily="66" charset="0"/>
            </a:endParaRPr>
          </a:p>
          <a:p>
            <a:r>
              <a:rPr lang="en-US" sz="3200">
                <a:latin typeface="Comic Sans MS" pitchFamily="66" charset="0"/>
              </a:rPr>
              <a:t>Enzyme – </a:t>
            </a:r>
            <a:r>
              <a:rPr lang="en-US" sz="3200" i="1">
                <a:solidFill>
                  <a:schemeClr val="accent2"/>
                </a:solidFill>
                <a:latin typeface="Comic Sans MS" pitchFamily="66" charset="0"/>
              </a:rPr>
              <a:t>thiolase</a:t>
            </a:r>
            <a:r>
              <a:rPr lang="en-US" sz="3200">
                <a:latin typeface="Comic Sans MS" pitchFamily="66" charset="0"/>
              </a:rPr>
              <a:t>.</a:t>
            </a:r>
          </a:p>
          <a:p>
            <a:endParaRPr lang="en-US" sz="3200">
              <a:latin typeface="Comic Sans MS" pitchFamily="66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191000" y="1295400"/>
            <a:ext cx="4800600" cy="4737100"/>
            <a:chOff x="2640" y="816"/>
            <a:chExt cx="3024" cy="2984"/>
          </a:xfrm>
        </p:grpSpPr>
        <p:pic>
          <p:nvPicPr>
            <p:cNvPr id="25605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40" y="960"/>
              <a:ext cx="2976" cy="2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06" name="Rectangle 9"/>
            <p:cNvSpPr>
              <a:spLocks noChangeArrowheads="1"/>
            </p:cNvSpPr>
            <p:nvPr/>
          </p:nvSpPr>
          <p:spPr bwMode="auto">
            <a:xfrm>
              <a:off x="4992" y="816"/>
              <a:ext cx="672" cy="12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990600"/>
            <a:ext cx="5791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304800" y="76200"/>
            <a:ext cx="3048000" cy="649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3200">
                <a:latin typeface="Comic Sans MS" pitchFamily="66" charset="0"/>
              </a:rPr>
              <a:t>Acetoacetyl CoA reacts with acetyl CoA and water to give    </a:t>
            </a: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3-hydroxy-3-methylglutaryl CoA (HMG-CoA)</a:t>
            </a:r>
            <a:r>
              <a:rPr lang="en-US" sz="3200">
                <a:latin typeface="Comic Sans MS" pitchFamily="66" charset="0"/>
              </a:rPr>
              <a:t> and CoA.</a:t>
            </a:r>
          </a:p>
          <a:p>
            <a:endParaRPr lang="en-US" sz="3200">
              <a:latin typeface="Comic Sans MS" pitchFamily="66" charset="0"/>
            </a:endParaRPr>
          </a:p>
          <a:p>
            <a:r>
              <a:rPr lang="en-US" sz="3200">
                <a:latin typeface="Comic Sans MS" pitchFamily="66" charset="0"/>
              </a:rPr>
              <a:t>Enzyme:    </a:t>
            </a:r>
            <a:r>
              <a:rPr lang="en-US" sz="3200" i="1">
                <a:solidFill>
                  <a:schemeClr val="accent2"/>
                </a:solidFill>
                <a:latin typeface="Comic Sans MS" pitchFamily="66" charset="0"/>
              </a:rPr>
              <a:t>HMG-CoA synthase</a:t>
            </a:r>
            <a:r>
              <a:rPr lang="en-US" sz="320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2700" y="1066800"/>
            <a:ext cx="5016500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304800" y="1066800"/>
            <a:ext cx="33528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3200">
                <a:latin typeface="Comic Sans MS" pitchFamily="66" charset="0"/>
              </a:rPr>
              <a:t>3-Hydroxy-3-methylglutaryl CoA is then cleaved to acetyl CoA and </a:t>
            </a:r>
            <a:r>
              <a:rPr lang="en-US" sz="3200" b="1">
                <a:solidFill>
                  <a:schemeClr val="accent2"/>
                </a:solidFill>
                <a:latin typeface="Comic Sans MS" pitchFamily="66" charset="0"/>
              </a:rPr>
              <a:t>acetoacetate</a:t>
            </a:r>
            <a:r>
              <a:rPr lang="en-US" sz="3200">
                <a:latin typeface="Comic Sans MS" pitchFamily="66" charset="0"/>
              </a:rPr>
              <a:t>. </a:t>
            </a:r>
          </a:p>
          <a:p>
            <a:endParaRPr lang="en-US" sz="3200">
              <a:latin typeface="Comic Sans MS" pitchFamily="66" charset="0"/>
            </a:endParaRPr>
          </a:p>
          <a:p>
            <a:r>
              <a:rPr lang="en-US" sz="3200">
                <a:latin typeface="Comic Sans MS" pitchFamily="66" charset="0"/>
              </a:rPr>
              <a:t>Enzyme:       </a:t>
            </a:r>
            <a:r>
              <a:rPr lang="en-US" sz="3200" i="1">
                <a:solidFill>
                  <a:schemeClr val="accent2"/>
                </a:solidFill>
                <a:latin typeface="Comic Sans MS" pitchFamily="66" charset="0"/>
              </a:rPr>
              <a:t>HMG-CoA lyase.</a:t>
            </a:r>
            <a:r>
              <a:rPr lang="en-US" sz="320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838200"/>
            <a:ext cx="464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152400" y="237520"/>
            <a:ext cx="44196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95263"/>
            <a:r>
              <a:rPr lang="en-US" sz="2600" b="1" dirty="0">
                <a:solidFill>
                  <a:schemeClr val="accent2"/>
                </a:solidFill>
                <a:latin typeface="Comic Sans MS" pitchFamily="66" charset="0"/>
              </a:rPr>
              <a:t>3-Hydroxybutyrate</a:t>
            </a:r>
            <a:r>
              <a:rPr lang="en-US" sz="2600" dirty="0">
                <a:latin typeface="Comic Sans MS" pitchFamily="66" charset="0"/>
              </a:rPr>
              <a:t> is formed by the reduction of </a:t>
            </a:r>
            <a:r>
              <a:rPr lang="en-US" sz="2600" dirty="0" err="1">
                <a:latin typeface="Comic Sans MS" pitchFamily="66" charset="0"/>
              </a:rPr>
              <a:t>acetoacetate</a:t>
            </a:r>
            <a:r>
              <a:rPr lang="en-US" sz="2600" dirty="0">
                <a:latin typeface="Comic Sans MS" pitchFamily="66" charset="0"/>
              </a:rPr>
              <a:t> by               </a:t>
            </a:r>
            <a:r>
              <a:rPr lang="en-US" sz="2600" i="1" dirty="0">
                <a:solidFill>
                  <a:schemeClr val="accent2"/>
                </a:solidFill>
                <a:latin typeface="Comic Sans MS" pitchFamily="66" charset="0"/>
              </a:rPr>
              <a:t>3-hydroxybutyrate dehydrogenase.</a:t>
            </a:r>
            <a:r>
              <a:rPr lang="en-US" sz="2600" dirty="0">
                <a:latin typeface="Comic Sans MS" pitchFamily="66" charset="0"/>
              </a:rPr>
              <a:t> </a:t>
            </a:r>
          </a:p>
          <a:p>
            <a:pPr indent="195263">
              <a:lnSpc>
                <a:spcPct val="50000"/>
              </a:lnSpc>
            </a:pPr>
            <a:endParaRPr lang="en-US" sz="2600" dirty="0">
              <a:latin typeface="Comic Sans MS" pitchFamily="66" charset="0"/>
            </a:endParaRPr>
          </a:p>
          <a:p>
            <a:pPr indent="195263"/>
            <a:r>
              <a:rPr lang="en-US" sz="2600" dirty="0" err="1">
                <a:latin typeface="Comic Sans MS" pitchFamily="66" charset="0"/>
              </a:rPr>
              <a:t>Acetoacetate</a:t>
            </a:r>
            <a:r>
              <a:rPr lang="en-US" sz="2600" dirty="0">
                <a:latin typeface="Comic Sans MS" pitchFamily="66" charset="0"/>
              </a:rPr>
              <a:t> also undergoes a slow, </a:t>
            </a:r>
            <a:r>
              <a:rPr lang="en-US" sz="2600" dirty="0">
                <a:solidFill>
                  <a:schemeClr val="accent2"/>
                </a:solidFill>
                <a:latin typeface="Comic Sans MS" pitchFamily="66" charset="0"/>
              </a:rPr>
              <a:t>spontaneous </a:t>
            </a:r>
            <a:r>
              <a:rPr lang="en-US" sz="2600" dirty="0" err="1">
                <a:solidFill>
                  <a:schemeClr val="accent2"/>
                </a:solidFill>
                <a:latin typeface="Comic Sans MS" pitchFamily="66" charset="0"/>
              </a:rPr>
              <a:t>decarboxylation</a:t>
            </a:r>
            <a:r>
              <a:rPr lang="en-US" sz="2600" dirty="0">
                <a:latin typeface="Comic Sans MS" pitchFamily="66" charset="0"/>
              </a:rPr>
              <a:t> to </a:t>
            </a:r>
            <a:r>
              <a:rPr lang="en-US" sz="2600" b="1" dirty="0">
                <a:solidFill>
                  <a:schemeClr val="accent2"/>
                </a:solidFill>
                <a:latin typeface="Comic Sans MS" pitchFamily="66" charset="0"/>
              </a:rPr>
              <a:t>acetone</a:t>
            </a:r>
            <a:r>
              <a:rPr lang="en-US" sz="2600" dirty="0">
                <a:latin typeface="Comic Sans MS" pitchFamily="66" charset="0"/>
              </a:rPr>
              <a:t>. </a:t>
            </a:r>
          </a:p>
          <a:p>
            <a:pPr indent="195263">
              <a:lnSpc>
                <a:spcPct val="50000"/>
              </a:lnSpc>
            </a:pPr>
            <a:endParaRPr lang="en-US" sz="2600" dirty="0">
              <a:latin typeface="Comic Sans MS" pitchFamily="66" charset="0"/>
            </a:endParaRPr>
          </a:p>
          <a:p>
            <a:pPr indent="195263"/>
            <a:r>
              <a:rPr lang="en-US" sz="2600" dirty="0">
                <a:latin typeface="Comic Sans MS" pitchFamily="66" charset="0"/>
              </a:rPr>
              <a:t>The odor of acetone may be detected in the breath of </a:t>
            </a:r>
            <a:r>
              <a:rPr lang="en-US" sz="2600" dirty="0" smtClean="0">
                <a:latin typeface="Comic Sans MS" pitchFamily="66" charset="0"/>
              </a:rPr>
              <a:t>animal who </a:t>
            </a:r>
            <a:r>
              <a:rPr lang="en-US" sz="2600" dirty="0">
                <a:latin typeface="Comic Sans MS" pitchFamily="66" charset="0"/>
              </a:rPr>
              <a:t>has a high level of </a:t>
            </a:r>
            <a:r>
              <a:rPr lang="en-US" sz="2600" dirty="0" err="1">
                <a:latin typeface="Comic Sans MS" pitchFamily="66" charset="0"/>
              </a:rPr>
              <a:t>acetoacetate</a:t>
            </a:r>
            <a:r>
              <a:rPr lang="en-US" sz="2600" dirty="0">
                <a:latin typeface="Comic Sans MS" pitchFamily="66" charset="0"/>
              </a:rPr>
              <a:t> in the blood.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762000" y="76200"/>
            <a:ext cx="7010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3200" b="1">
                <a:solidFill>
                  <a:srgbClr val="FF0000"/>
                </a:solidFill>
                <a:latin typeface="Comic Sans MS" pitchFamily="66" charset="0"/>
              </a:rPr>
              <a:t>B. Ketone bodies are a major fuel in some tissues</a:t>
            </a:r>
            <a:endParaRPr lang="en-US" sz="32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699" name="Rectangle 6"/>
          <p:cNvSpPr>
            <a:spLocks noChangeArrowheads="1"/>
          </p:cNvSpPr>
          <p:nvPr/>
        </p:nvSpPr>
        <p:spPr bwMode="auto">
          <a:xfrm>
            <a:off x="609600" y="1295400"/>
            <a:ext cx="8229600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Ketone bodies</a:t>
            </a:r>
            <a:r>
              <a:rPr lang="en-US" sz="2800">
                <a:latin typeface="Comic Sans MS" pitchFamily="66" charset="0"/>
              </a:rPr>
              <a:t> diffuse from the liver mitochondria into the blood and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are transported to peripheral tissues.</a:t>
            </a:r>
          </a:p>
          <a:p>
            <a:pPr>
              <a:lnSpc>
                <a:spcPct val="60000"/>
              </a:lnSpc>
            </a:pPr>
            <a:r>
              <a:rPr lang="en-US" sz="2800">
                <a:latin typeface="Comic Sans MS" pitchFamily="66" charset="0"/>
              </a:rPr>
              <a:t> </a:t>
            </a:r>
          </a:p>
          <a:p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Ketone bodies</a:t>
            </a:r>
            <a:r>
              <a:rPr lang="en-US" sz="2800">
                <a:latin typeface="Comic Sans MS" pitchFamily="66" charset="0"/>
              </a:rPr>
              <a:t> are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important</a:t>
            </a:r>
            <a:r>
              <a:rPr lang="en-US" sz="2800">
                <a:latin typeface="Comic Sans MS" pitchFamily="66" charset="0"/>
              </a:rPr>
              <a:t> molecules in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energy metabolism. </a:t>
            </a:r>
          </a:p>
          <a:p>
            <a:pPr>
              <a:lnSpc>
                <a:spcPct val="50000"/>
              </a:lnSpc>
            </a:pPr>
            <a:endParaRPr lang="en-US" sz="2800">
              <a:solidFill>
                <a:schemeClr val="accent2"/>
              </a:solidFill>
              <a:latin typeface="Comic Sans MS" pitchFamily="66" charset="0"/>
            </a:endParaRPr>
          </a:p>
          <a:p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Heart muscle</a:t>
            </a:r>
            <a:r>
              <a:rPr lang="en-US" sz="2800">
                <a:latin typeface="Comic Sans MS" pitchFamily="66" charset="0"/>
              </a:rPr>
              <a:t> and the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renal cortex</a:t>
            </a:r>
            <a:r>
              <a:rPr lang="en-US" sz="2800">
                <a:latin typeface="Comic Sans MS" pitchFamily="66" charset="0"/>
              </a:rPr>
              <a:t> use acetoacetate in preference to glucose in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physiological conditions</a:t>
            </a:r>
            <a:r>
              <a:rPr lang="en-US" sz="2800">
                <a:latin typeface="Comic Sans MS" pitchFamily="66" charset="0"/>
              </a:rPr>
              <a:t>.</a:t>
            </a:r>
          </a:p>
          <a:p>
            <a:pPr>
              <a:lnSpc>
                <a:spcPct val="60000"/>
              </a:lnSpc>
            </a:pPr>
            <a:r>
              <a:rPr lang="en-US" sz="2800">
                <a:latin typeface="Comic Sans MS" pitchFamily="66" charset="0"/>
              </a:rPr>
              <a:t>  </a:t>
            </a:r>
          </a:p>
          <a:p>
            <a:r>
              <a:rPr lang="en-US" sz="2800">
                <a:latin typeface="Comic Sans MS" pitchFamily="66" charset="0"/>
              </a:rPr>
              <a:t>The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brain</a:t>
            </a:r>
            <a:r>
              <a:rPr lang="en-US" sz="2800">
                <a:latin typeface="Comic Sans MS" pitchFamily="66" charset="0"/>
              </a:rPr>
              <a:t> adapts to the utilization of acetoacetate during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starvation and diabetes</a:t>
            </a:r>
            <a:r>
              <a:rPr lang="en-US" sz="2800">
                <a:latin typeface="Comic Sans MS" pitchFamily="66" charset="0"/>
              </a:rPr>
              <a:t>.</a:t>
            </a:r>
          </a:p>
          <a:p>
            <a:pPr>
              <a:lnSpc>
                <a:spcPct val="40000"/>
              </a:lnSpc>
            </a:pPr>
            <a:endParaRPr lang="en-US" sz="28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ChangeArrowheads="1"/>
          </p:cNvSpPr>
          <p:nvPr/>
        </p:nvSpPr>
        <p:spPr bwMode="auto">
          <a:xfrm>
            <a:off x="585788" y="444500"/>
            <a:ext cx="75676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3-Hydroxybutyrate</a:t>
            </a:r>
            <a:r>
              <a:rPr lang="en-US" sz="2800">
                <a:latin typeface="Comic Sans MS" pitchFamily="66" charset="0"/>
              </a:rPr>
              <a:t> is oxidized to produce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acetoacetate</a:t>
            </a:r>
            <a:r>
              <a:rPr lang="en-US" sz="2800">
                <a:latin typeface="Comic Sans MS" pitchFamily="66" charset="0"/>
              </a:rPr>
              <a:t> as well as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NADH</a:t>
            </a:r>
            <a:r>
              <a:rPr lang="en-US" sz="2800">
                <a:latin typeface="Comic Sans MS" pitchFamily="66" charset="0"/>
              </a:rPr>
              <a:t> for use in oxidative phosphorylation.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03213" y="2319338"/>
            <a:ext cx="8535987" cy="3852862"/>
            <a:chOff x="191" y="1173"/>
            <a:chExt cx="5377" cy="2427"/>
          </a:xfrm>
        </p:grpSpPr>
        <p:pic>
          <p:nvPicPr>
            <p:cNvPr id="30724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1" y="1173"/>
              <a:ext cx="5377" cy="2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25" name="Rectangle 8"/>
            <p:cNvSpPr>
              <a:spLocks noChangeArrowheads="1"/>
            </p:cNvSpPr>
            <p:nvPr/>
          </p:nvSpPr>
          <p:spPr bwMode="auto">
            <a:xfrm>
              <a:off x="2256" y="2352"/>
              <a:ext cx="1968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600" i="1">
                  <a:solidFill>
                    <a:schemeClr val="accent2"/>
                  </a:solidFill>
                  <a:latin typeface="Arial" charset="0"/>
                </a:rPr>
                <a:t>3-hydroxybutyrate dehydrogenase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469</Words>
  <Application>Microsoft Office PowerPoint</Application>
  <PresentationFormat>On-screen Show (4:3)</PresentationFormat>
  <Paragraphs>67</Paragraphs>
  <Slides>11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Bitmap Image</vt:lpstr>
      <vt:lpstr>Ketone bodies metabolism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Anita</dc:creator>
  <cp:lastModifiedBy>Anita</cp:lastModifiedBy>
  <cp:revision>2</cp:revision>
  <dcterms:created xsi:type="dcterms:W3CDTF">2020-03-31T05:41:34Z</dcterms:created>
  <dcterms:modified xsi:type="dcterms:W3CDTF">2020-04-13T12:46:14Z</dcterms:modified>
</cp:coreProperties>
</file>