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70" r:id="rId9"/>
    <p:sldId id="267" r:id="rId10"/>
    <p:sldId id="268" r:id="rId11"/>
    <p:sldId id="272" r:id="rId12"/>
    <p:sldId id="273" r:id="rId13"/>
    <p:sldId id="275" r:id="rId14"/>
    <p:sldId id="276" r:id="rId15"/>
    <p:sldId id="271" r:id="rId16"/>
    <p:sldId id="277" r:id="rId17"/>
    <p:sldId id="278" r:id="rId18"/>
    <p:sldId id="281" r:id="rId19"/>
    <p:sldId id="280" r:id="rId20"/>
    <p:sldId id="279" r:id="rId21"/>
    <p:sldId id="265" r:id="rId22"/>
    <p:sldId id="282" r:id="rId23"/>
    <p:sldId id="269" r:id="rId24"/>
    <p:sldId id="283" r:id="rId25"/>
    <p:sldId id="284" r:id="rId26"/>
    <p:sldId id="28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82" autoAdjust="0"/>
    <p:restoredTop sz="94660"/>
  </p:normalViewPr>
  <p:slideViewPr>
    <p:cSldViewPr>
      <p:cViewPr varScale="1">
        <p:scale>
          <a:sx n="86" d="100"/>
          <a:sy n="86" d="100"/>
        </p:scale>
        <p:origin x="154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8319D1-56D6-4620-8937-C65FEEB453B3}" type="datetimeFigureOut">
              <a:rPr lang="en-IN" smtClean="0"/>
              <a:pPr/>
              <a:t>15-01-2020</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7A08AE-FD8C-4553-A951-74724A3E2055}" type="slidenum">
              <a:rPr lang="en-IN" smtClean="0"/>
              <a:pPr/>
              <a:t>‹#›</a:t>
            </a:fld>
            <a:endParaRPr lang="en-IN"/>
          </a:p>
        </p:txBody>
      </p:sp>
    </p:spTree>
    <p:extLst>
      <p:ext uri="{BB962C8B-B14F-4D97-AF65-F5344CB8AC3E}">
        <p14:creationId xmlns:p14="http://schemas.microsoft.com/office/powerpoint/2010/main" val="465926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17A08AE-FD8C-4553-A951-74724A3E2055}" type="slidenum">
              <a:rPr lang="en-IN" smtClean="0"/>
              <a:pPr/>
              <a:t>3</a:t>
            </a:fld>
            <a:endParaRPr lang="en-IN"/>
          </a:p>
        </p:txBody>
      </p:sp>
    </p:spTree>
    <p:extLst>
      <p:ext uri="{BB962C8B-B14F-4D97-AF65-F5344CB8AC3E}">
        <p14:creationId xmlns:p14="http://schemas.microsoft.com/office/powerpoint/2010/main" val="3030796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17A08AE-FD8C-4553-A951-74724A3E2055}" type="slidenum">
              <a:rPr lang="en-IN" smtClean="0"/>
              <a:pPr/>
              <a:t>8</a:t>
            </a:fld>
            <a:endParaRPr lang="en-IN"/>
          </a:p>
        </p:txBody>
      </p:sp>
    </p:spTree>
    <p:extLst>
      <p:ext uri="{BB962C8B-B14F-4D97-AF65-F5344CB8AC3E}">
        <p14:creationId xmlns:p14="http://schemas.microsoft.com/office/powerpoint/2010/main" val="2373600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17A08AE-FD8C-4553-A951-74724A3E2055}" type="slidenum">
              <a:rPr lang="en-IN" smtClean="0"/>
              <a:pPr/>
              <a:t>14</a:t>
            </a:fld>
            <a:endParaRPr lang="en-IN"/>
          </a:p>
        </p:txBody>
      </p:sp>
    </p:spTree>
    <p:extLst>
      <p:ext uri="{BB962C8B-B14F-4D97-AF65-F5344CB8AC3E}">
        <p14:creationId xmlns:p14="http://schemas.microsoft.com/office/powerpoint/2010/main" val="1836763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17A08AE-FD8C-4553-A951-74724A3E2055}" type="slidenum">
              <a:rPr lang="en-IN" smtClean="0"/>
              <a:pPr/>
              <a:t>21</a:t>
            </a:fld>
            <a:endParaRPr lang="en-IN"/>
          </a:p>
        </p:txBody>
      </p:sp>
    </p:spTree>
    <p:extLst>
      <p:ext uri="{BB962C8B-B14F-4D97-AF65-F5344CB8AC3E}">
        <p14:creationId xmlns:p14="http://schemas.microsoft.com/office/powerpoint/2010/main" val="1975081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17A08AE-FD8C-4553-A951-74724A3E2055}" type="slidenum">
              <a:rPr lang="en-IN" smtClean="0"/>
              <a:pPr/>
              <a:t>23</a:t>
            </a:fld>
            <a:endParaRPr lang="en-IN"/>
          </a:p>
        </p:txBody>
      </p:sp>
    </p:spTree>
    <p:extLst>
      <p:ext uri="{BB962C8B-B14F-4D97-AF65-F5344CB8AC3E}">
        <p14:creationId xmlns:p14="http://schemas.microsoft.com/office/powerpoint/2010/main" val="25193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200400"/>
            <a:ext cx="8534400" cy="2438400"/>
          </a:xfrm>
          <a:ln/>
        </p:spPr>
        <p:style>
          <a:lnRef idx="1">
            <a:schemeClr val="accent1"/>
          </a:lnRef>
          <a:fillRef idx="2">
            <a:schemeClr val="accent1"/>
          </a:fillRef>
          <a:effectRef idx="1">
            <a:schemeClr val="accent1"/>
          </a:effectRef>
          <a:fontRef idx="minor">
            <a:schemeClr val="dk1"/>
          </a:fontRef>
        </p:style>
        <p:txBody>
          <a:bodyPr>
            <a:noAutofit/>
          </a:bodyPr>
          <a:lstStyle/>
          <a:p>
            <a:pPr algn="just"/>
            <a:r>
              <a:rPr lang="en-US" sz="2200" dirty="0">
                <a:latin typeface="Times New Roman" panose="02020603050405020304" pitchFamily="18" charset="0"/>
                <a:cs typeface="Times New Roman" panose="02020603050405020304" pitchFamily="18" charset="0"/>
              </a:rPr>
              <a:t>Leptospirosis is a bacterial disease that affects humans and animals. It is caused by bacteria of the genus </a:t>
            </a:r>
            <a:r>
              <a:rPr lang="en-US" sz="2200" i="1" dirty="0" err="1">
                <a:latin typeface="Times New Roman" panose="02020603050405020304" pitchFamily="18" charset="0"/>
                <a:cs typeface="Times New Roman" panose="02020603050405020304" pitchFamily="18" charset="0"/>
              </a:rPr>
              <a:t>Leptospira</a:t>
            </a:r>
            <a:r>
              <a:rPr lang="en-US" sz="2200" dirty="0">
                <a:latin typeface="Times New Roman" panose="02020603050405020304" pitchFamily="18" charset="0"/>
                <a:cs typeface="Times New Roman" panose="02020603050405020304" pitchFamily="18" charset="0"/>
              </a:rPr>
              <a:t>. In humans, it can cause a wide range of </a:t>
            </a:r>
            <a:r>
              <a:rPr lang="en-US" sz="2200" dirty="0" smtClean="0">
                <a:latin typeface="Times New Roman" panose="02020603050405020304" pitchFamily="18" charset="0"/>
                <a:cs typeface="Times New Roman" panose="02020603050405020304" pitchFamily="18" charset="0"/>
              </a:rPr>
              <a:t>symptoms.</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Without </a:t>
            </a:r>
            <a:r>
              <a:rPr lang="en-US" sz="2200" dirty="0">
                <a:latin typeface="Times New Roman" panose="02020603050405020304" pitchFamily="18" charset="0"/>
                <a:cs typeface="Times New Roman" panose="02020603050405020304" pitchFamily="18" charset="0"/>
              </a:rPr>
              <a:t>treatment, Leptospirosis can lead to kidney damage, </a:t>
            </a:r>
            <a:r>
              <a:rPr lang="en-US" sz="2200" dirty="0" smtClean="0">
                <a:latin typeface="Times New Roman" panose="02020603050405020304" pitchFamily="18" charset="0"/>
                <a:cs typeface="Times New Roman" panose="02020603050405020304" pitchFamily="18" charset="0"/>
              </a:rPr>
              <a:t>meningitis, </a:t>
            </a:r>
            <a:r>
              <a:rPr lang="en-US" sz="2200" dirty="0">
                <a:latin typeface="Times New Roman" panose="02020603050405020304" pitchFamily="18" charset="0"/>
                <a:cs typeface="Times New Roman" panose="02020603050405020304" pitchFamily="18" charset="0"/>
              </a:rPr>
              <a:t>liver failure, respiratory distress, and even death</a:t>
            </a:r>
            <a:r>
              <a:rPr lang="en-US" sz="2200" dirty="0" smtClean="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p:txBody>
      </p:sp>
      <p:pic>
        <p:nvPicPr>
          <p:cNvPr id="1026" name="Picture 2" descr="Image result for leptospirosis&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04799"/>
            <a:ext cx="8458200" cy="27432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leptospirosis&quot;"/>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9058" y="2057400"/>
            <a:ext cx="8382000" cy="3810000"/>
          </a:xfrm>
          <a:prstGeom prst="rect">
            <a:avLst/>
          </a:prstGeom>
          <a:noFill/>
          <a:ln>
            <a:solidFill>
              <a:srgbClr val="FF0000"/>
            </a:solidFill>
          </a:ln>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4797520" y="224630"/>
            <a:ext cx="3763538" cy="176053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b="1" dirty="0">
                <a:latin typeface="Times New Roman" panose="02020603050405020304" pitchFamily="18" charset="0"/>
                <a:cs typeface="Times New Roman" panose="02020603050405020304" pitchFamily="18" charset="0"/>
              </a:rPr>
              <a:t>The organism enter the host via </a:t>
            </a:r>
            <a:r>
              <a:rPr lang="en-US" b="1" dirty="0" smtClean="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Mucous membrane of the eyes</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Genitals</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Nasopharynx or </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alimentary </a:t>
            </a:r>
            <a:r>
              <a:rPr lang="en-US" dirty="0" smtClean="0">
                <a:latin typeface="Times New Roman" panose="02020603050405020304" pitchFamily="18" charset="0"/>
                <a:cs typeface="Times New Roman" panose="02020603050405020304" pitchFamily="18" charset="0"/>
              </a:rPr>
              <a:t>tract</a:t>
            </a:r>
            <a:endParaRPr lang="en-IN" dirty="0">
              <a:latin typeface="Times New Roman" panose="02020603050405020304" pitchFamily="18" charset="0"/>
              <a:cs typeface="Times New Roman" panose="02020603050405020304" pitchFamily="18" charset="0"/>
            </a:endParaRPr>
          </a:p>
        </p:txBody>
      </p:sp>
      <p:sp>
        <p:nvSpPr>
          <p:cNvPr id="6" name="Rounded Rectangle 5"/>
          <p:cNvSpPr/>
          <p:nvPr/>
        </p:nvSpPr>
        <p:spPr>
          <a:xfrm>
            <a:off x="436438" y="224630"/>
            <a:ext cx="4160945" cy="176053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b="1" dirty="0" smtClean="0">
                <a:latin typeface="Times New Roman" panose="02020603050405020304" pitchFamily="18" charset="0"/>
                <a:cs typeface="Times New Roman" panose="02020603050405020304" pitchFamily="18" charset="0"/>
              </a:rPr>
              <a:t>Main mode of transmission are ..</a:t>
            </a:r>
            <a:endParaRPr lang="en-US"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Ingestion of contaminated material</a:t>
            </a: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Inhalation of urine droplet</a:t>
            </a: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Contact with infected material</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Congenital, neonatal, venereal route</a:t>
            </a:r>
            <a:endParaRPr lang="en-US" dirty="0">
              <a:latin typeface="Times New Roman" panose="02020603050405020304" pitchFamily="18" charset="0"/>
              <a:cs typeface="Times New Roman" panose="02020603050405020304" pitchFamily="18" charset="0"/>
            </a:endParaRPr>
          </a:p>
        </p:txBody>
      </p:sp>
      <p:sp>
        <p:nvSpPr>
          <p:cNvPr id="4" name="Rectangle 3"/>
          <p:cNvSpPr/>
          <p:nvPr/>
        </p:nvSpPr>
        <p:spPr>
          <a:xfrm>
            <a:off x="179058" y="5939633"/>
            <a:ext cx="8425381" cy="646331"/>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r>
              <a:rPr lang="en-US" dirty="0">
                <a:latin typeface="Times New Roman" panose="02020603050405020304" pitchFamily="18" charset="0"/>
                <a:cs typeface="Times New Roman" panose="02020603050405020304" pitchFamily="18" charset="0"/>
              </a:rPr>
              <a:t>Leptospires can survive for weeks in soil and water frequently contaminated by urine of carriers, particularly if the pH is alkaline</a:t>
            </a:r>
          </a:p>
        </p:txBody>
      </p:sp>
    </p:spTree>
    <p:extLst>
      <p:ext uri="{BB962C8B-B14F-4D97-AF65-F5344CB8AC3E}">
        <p14:creationId xmlns:p14="http://schemas.microsoft.com/office/powerpoint/2010/main" val="840757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a:ln>
            <a:solidFill>
              <a:schemeClr val="accent2"/>
            </a:solidFill>
          </a:ln>
        </p:spPr>
        <p:txBody>
          <a:bodyPr>
            <a:normAutofit/>
          </a:bodyPr>
          <a:lstStyle/>
          <a:p>
            <a:pPr marL="0" indent="0">
              <a:buNone/>
            </a:pPr>
            <a:r>
              <a:rPr lang="en-US" sz="2800" dirty="0" smtClean="0">
                <a:solidFill>
                  <a:schemeClr val="accent2"/>
                </a:solidFill>
                <a:latin typeface="Times New Roman" panose="02020603050405020304" pitchFamily="18" charset="0"/>
                <a:cs typeface="Times New Roman" panose="02020603050405020304" pitchFamily="18" charset="0"/>
              </a:rPr>
              <a:t>1. Cattle</a:t>
            </a:r>
          </a:p>
          <a:p>
            <a:pPr>
              <a:buFont typeface="Wingdings" panose="05000000000000000000" pitchFamily="2" charset="2"/>
              <a:buChar char="v"/>
            </a:pPr>
            <a:r>
              <a:rPr lang="en-US" sz="2800" dirty="0" smtClean="0">
                <a:solidFill>
                  <a:srgbClr val="7030A0"/>
                </a:solidFill>
                <a:latin typeface="Times New Roman" panose="02020603050405020304" pitchFamily="18" charset="0"/>
                <a:cs typeface="Times New Roman" panose="02020603050405020304" pitchFamily="18" charset="0"/>
              </a:rPr>
              <a:t>The </a:t>
            </a:r>
            <a:r>
              <a:rPr lang="en-US" sz="2800" dirty="0">
                <a:solidFill>
                  <a:srgbClr val="7030A0"/>
                </a:solidFill>
                <a:latin typeface="Times New Roman" panose="02020603050405020304" pitchFamily="18" charset="0"/>
                <a:cs typeface="Times New Roman" panose="02020603050405020304" pitchFamily="18" charset="0"/>
              </a:rPr>
              <a:t>infection is usually </a:t>
            </a:r>
            <a:r>
              <a:rPr lang="en-US" sz="2800" dirty="0" smtClean="0">
                <a:solidFill>
                  <a:srgbClr val="7030A0"/>
                </a:solidFill>
                <a:latin typeface="Times New Roman" panose="02020603050405020304" pitchFamily="18" charset="0"/>
                <a:cs typeface="Times New Roman" panose="02020603050405020304" pitchFamily="18" charset="0"/>
              </a:rPr>
              <a:t>in-apparent</a:t>
            </a:r>
          </a:p>
          <a:p>
            <a:pPr>
              <a:buFont typeface="Wingdings" panose="05000000000000000000" pitchFamily="2" charset="2"/>
              <a:buChar char="v"/>
            </a:pPr>
            <a:endParaRPr lang="en-US" sz="2800" dirty="0">
              <a:solidFill>
                <a:srgbClr val="7030A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en-US" sz="3100" dirty="0" smtClean="0">
              <a:latin typeface="Times New Roman" panose="02020603050405020304" pitchFamily="18" charset="0"/>
              <a:cs typeface="Times New Roman" panose="02020603050405020304" pitchFamily="18" charset="0"/>
            </a:endParaRPr>
          </a:p>
          <a:p>
            <a:pPr marL="0" indent="0" algn="just">
              <a:buNone/>
            </a:pPr>
            <a:endParaRPr lang="en-US" sz="3100" dirty="0" smtClean="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457200" y="274638"/>
            <a:ext cx="3124200" cy="56356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sz="3200" dirty="0" smtClean="0">
                <a:latin typeface="Times New Roman" panose="02020603050405020304" pitchFamily="18" charset="0"/>
                <a:cs typeface="Times New Roman" panose="02020603050405020304" pitchFamily="18" charset="0"/>
              </a:rPr>
              <a:t>Symptoms</a:t>
            </a:r>
            <a:endParaRPr lang="en-IN" sz="3200" dirty="0">
              <a:latin typeface="Times New Roman" panose="02020603050405020304" pitchFamily="18" charset="0"/>
              <a:cs typeface="Times New Roman" panose="02020603050405020304" pitchFamily="18" charset="0"/>
            </a:endParaRPr>
          </a:p>
        </p:txBody>
      </p:sp>
      <p:sp>
        <p:nvSpPr>
          <p:cNvPr id="5" name="Rectangle 4"/>
          <p:cNvSpPr/>
          <p:nvPr/>
        </p:nvSpPr>
        <p:spPr>
          <a:xfrm>
            <a:off x="528289" y="2057400"/>
            <a:ext cx="7981950" cy="14478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n-US" sz="2000" b="1" dirty="0">
                <a:latin typeface="Times New Roman" panose="02020603050405020304" pitchFamily="18" charset="0"/>
                <a:cs typeface="Times New Roman" panose="02020603050405020304" pitchFamily="18" charset="0"/>
              </a:rPr>
              <a:t>In acute form: </a:t>
            </a:r>
            <a:endParaRPr lang="en-US" sz="2000" b="1"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Sudden </a:t>
            </a:r>
            <a:r>
              <a:rPr lang="en-US" sz="2000" dirty="0">
                <a:latin typeface="Times New Roman" panose="02020603050405020304" pitchFamily="18" charset="0"/>
                <a:cs typeface="Times New Roman" panose="02020603050405020304" pitchFamily="18" charset="0"/>
              </a:rPr>
              <a:t>onset of elevated temperature (40-41.1</a:t>
            </a:r>
            <a:r>
              <a:rPr lang="en-US" sz="2000" dirty="0">
                <a:latin typeface="Times New Roman" panose="02020603050405020304" pitchFamily="18" charset="0"/>
                <a:cs typeface="Times New Roman" panose="02020603050405020304" pitchFamily="18" charset="0"/>
                <a:sym typeface="Symbol" panose="05050102010706020507" pitchFamily="18" charset="2"/>
              </a:rPr>
              <a:t></a:t>
            </a:r>
            <a:r>
              <a:rPr lang="en-US" sz="2000" dirty="0">
                <a:latin typeface="Times New Roman" panose="02020603050405020304" pitchFamily="18" charset="0"/>
                <a:cs typeface="Times New Roman" panose="02020603050405020304" pitchFamily="18" charset="0"/>
              </a:rPr>
              <a:t>C</a:t>
            </a:r>
            <a:r>
              <a:rPr lang="en-US" sz="2000" dirty="0" smtClean="0">
                <a:latin typeface="Times New Roman" panose="02020603050405020304" pitchFamily="18" charset="0"/>
                <a:cs typeface="Times New Roman" panose="02020603050405020304" pitchFamily="18" charset="0"/>
              </a:rPr>
              <a:t>), anorexia, </a:t>
            </a:r>
            <a:r>
              <a:rPr lang="en-US" sz="2000" dirty="0" err="1" smtClean="0">
                <a:latin typeface="Times New Roman" panose="02020603050405020304" pitchFamily="18" charset="0"/>
                <a:cs typeface="Times New Roman" panose="02020603050405020304" pitchFamily="18" charset="0"/>
              </a:rPr>
              <a:t>anaemia</a:t>
            </a:r>
            <a:r>
              <a:rPr lang="en-US" sz="2000" dirty="0" smtClean="0">
                <a:latin typeface="Times New Roman" panose="02020603050405020304" pitchFamily="18" charset="0"/>
                <a:cs typeface="Times New Roman" panose="02020603050405020304" pitchFamily="18" charset="0"/>
              </a:rPr>
              <a:t>/jaundice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haemoglobinurea</a:t>
            </a:r>
            <a:r>
              <a:rPr lang="en-US" sz="2000" dirty="0">
                <a:latin typeface="Times New Roman" panose="02020603050405020304" pitchFamily="18" charset="0"/>
                <a:cs typeface="Times New Roman" panose="02020603050405020304" pitchFamily="18" charset="0"/>
              </a:rPr>
              <a:t>, abortion (usually late in pregnancy, 3-12 weeks post infection) and depression may be seen</a:t>
            </a:r>
            <a:endParaRPr lang="en-IN" sz="2000" dirty="0"/>
          </a:p>
        </p:txBody>
      </p:sp>
      <p:sp>
        <p:nvSpPr>
          <p:cNvPr id="6" name="Rectangle 5"/>
          <p:cNvSpPr/>
          <p:nvPr/>
        </p:nvSpPr>
        <p:spPr>
          <a:xfrm>
            <a:off x="525965" y="3603702"/>
            <a:ext cx="7984273" cy="14478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latin typeface="Times New Roman" panose="02020603050405020304" pitchFamily="18" charset="0"/>
                <a:cs typeface="Times New Roman" panose="02020603050405020304" pitchFamily="18" charset="0"/>
              </a:rPr>
              <a:t>In subacute form: </a:t>
            </a:r>
            <a:endParaRPr lang="en-US" sz="2000" b="1" dirty="0" smtClean="0">
              <a:solidFill>
                <a:schemeClr val="tx1"/>
              </a:solidFill>
              <a:latin typeface="Times New Roman" panose="02020603050405020304" pitchFamily="18" charset="0"/>
              <a:cs typeface="Times New Roman" panose="02020603050405020304" pitchFamily="18" charset="0"/>
            </a:endParaRPr>
          </a:p>
          <a:p>
            <a:pPr algn="just"/>
            <a:r>
              <a:rPr lang="en-US" sz="2000" dirty="0" smtClean="0">
                <a:solidFill>
                  <a:schemeClr val="tx1"/>
                </a:solidFill>
                <a:latin typeface="Times New Roman" panose="02020603050405020304" pitchFamily="18" charset="0"/>
                <a:cs typeface="Times New Roman" panose="02020603050405020304" pitchFamily="18" charset="0"/>
              </a:rPr>
              <a:t>Onset </a:t>
            </a:r>
            <a:r>
              <a:rPr lang="en-US" sz="2000" dirty="0">
                <a:solidFill>
                  <a:schemeClr val="tx1"/>
                </a:solidFill>
                <a:latin typeface="Times New Roman" panose="02020603050405020304" pitchFamily="18" charset="0"/>
                <a:cs typeface="Times New Roman" panose="02020603050405020304" pitchFamily="18" charset="0"/>
              </a:rPr>
              <a:t>is slow, </a:t>
            </a:r>
            <a:r>
              <a:rPr lang="en-US" sz="2000" b="1" dirty="0">
                <a:solidFill>
                  <a:srgbClr val="00B0F0"/>
                </a:solidFill>
                <a:latin typeface="Times New Roman" panose="02020603050405020304" pitchFamily="18" charset="0"/>
                <a:cs typeface="Times New Roman" panose="02020603050405020304" pitchFamily="18" charset="0"/>
              </a:rPr>
              <a:t>"milk drop syndrome" </a:t>
            </a:r>
            <a:r>
              <a:rPr lang="en-US" sz="2000" dirty="0">
                <a:solidFill>
                  <a:schemeClr val="tx1"/>
                </a:solidFill>
                <a:latin typeface="Times New Roman" panose="02020603050405020304" pitchFamily="18" charset="0"/>
                <a:cs typeface="Times New Roman" panose="02020603050405020304" pitchFamily="18" charset="0"/>
              </a:rPr>
              <a:t>due to mastitis resulting in reduced yield, thick flaking (like of colostrum) and yellow to blood coloration of milk is common. </a:t>
            </a:r>
            <a:r>
              <a:rPr lang="en-US" sz="2000" dirty="0" smtClean="0">
                <a:solidFill>
                  <a:schemeClr val="tx1"/>
                </a:solidFill>
                <a:latin typeface="Times New Roman" panose="02020603050405020304" pitchFamily="18" charset="0"/>
                <a:cs typeface="Times New Roman" panose="02020603050405020304" pitchFamily="18" charset="0"/>
              </a:rPr>
              <a:t>The </a:t>
            </a:r>
            <a:r>
              <a:rPr lang="en-US" sz="2000" dirty="0">
                <a:solidFill>
                  <a:schemeClr val="tx1"/>
                </a:solidFill>
                <a:latin typeface="Times New Roman" panose="02020603050405020304" pitchFamily="18" charset="0"/>
                <a:cs typeface="Times New Roman" panose="02020603050405020304" pitchFamily="18" charset="0"/>
              </a:rPr>
              <a:t>symptoms lasts for about 2 weeks. </a:t>
            </a:r>
            <a:r>
              <a:rPr lang="en-US" sz="2000" dirty="0" smtClean="0">
                <a:solidFill>
                  <a:schemeClr val="tx1"/>
                </a:solidFill>
                <a:latin typeface="Times New Roman" panose="02020603050405020304" pitchFamily="18" charset="0"/>
                <a:cs typeface="Times New Roman" panose="02020603050405020304" pitchFamily="18" charset="0"/>
              </a:rPr>
              <a:t>Jaundice </a:t>
            </a:r>
            <a:r>
              <a:rPr lang="en-US" sz="2000" dirty="0">
                <a:solidFill>
                  <a:schemeClr val="tx1"/>
                </a:solidFill>
                <a:latin typeface="Times New Roman" panose="02020603050405020304" pitchFamily="18" charset="0"/>
                <a:cs typeface="Times New Roman" panose="02020603050405020304" pitchFamily="18" charset="0"/>
              </a:rPr>
              <a:t>may be seen in some cases</a:t>
            </a:r>
            <a:endParaRPr lang="en-IN" sz="2000" dirty="0">
              <a:solidFill>
                <a:schemeClr val="tx1"/>
              </a:solidFill>
            </a:endParaRPr>
          </a:p>
        </p:txBody>
      </p:sp>
      <p:sp>
        <p:nvSpPr>
          <p:cNvPr id="7" name="Rectangle 6"/>
          <p:cNvSpPr/>
          <p:nvPr/>
        </p:nvSpPr>
        <p:spPr>
          <a:xfrm>
            <a:off x="522247" y="5200185"/>
            <a:ext cx="7984274" cy="109839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n-US" sz="2000" b="1" dirty="0">
                <a:latin typeface="Times New Roman" panose="02020603050405020304" pitchFamily="18" charset="0"/>
                <a:cs typeface="Times New Roman" panose="02020603050405020304" pitchFamily="18" charset="0"/>
              </a:rPr>
              <a:t>In </a:t>
            </a:r>
            <a:r>
              <a:rPr lang="en-US" sz="2000" b="1" dirty="0" smtClean="0">
                <a:latin typeface="Times New Roman" panose="02020603050405020304" pitchFamily="18" charset="0"/>
                <a:cs typeface="Times New Roman" panose="02020603050405020304" pitchFamily="18" charset="0"/>
              </a:rPr>
              <a:t>chronic </a:t>
            </a:r>
            <a:r>
              <a:rPr lang="en-US" sz="2000" b="1" dirty="0">
                <a:latin typeface="Times New Roman" panose="02020603050405020304" pitchFamily="18" charset="0"/>
                <a:cs typeface="Times New Roman" panose="02020603050405020304" pitchFamily="18" charset="0"/>
              </a:rPr>
              <a:t>form: </a:t>
            </a:r>
            <a:endParaRPr lang="en-US" sz="2000" b="1"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Abortions</a:t>
            </a:r>
            <a:r>
              <a:rPr lang="en-US" sz="2000" dirty="0">
                <a:latin typeface="Times New Roman" panose="02020603050405020304" pitchFamily="18" charset="0"/>
                <a:cs typeface="Times New Roman" panose="02020603050405020304" pitchFamily="18" charset="0"/>
              </a:rPr>
              <a:t>, still births, </a:t>
            </a:r>
            <a:r>
              <a:rPr lang="en-US" sz="2000" dirty="0" err="1">
                <a:latin typeface="Times New Roman" panose="02020603050405020304" pitchFamily="18" charset="0"/>
                <a:cs typeface="Times New Roman" panose="02020603050405020304" pitchFamily="18" charset="0"/>
              </a:rPr>
              <a:t>foetal</a:t>
            </a:r>
            <a:r>
              <a:rPr lang="en-US" sz="2000" dirty="0">
                <a:latin typeface="Times New Roman" panose="02020603050405020304" pitchFamily="18" charset="0"/>
                <a:cs typeface="Times New Roman" panose="02020603050405020304" pitchFamily="18" charset="0"/>
              </a:rPr>
              <a:t> deaths, weak calves and  retained placenta cases are common in herds</a:t>
            </a:r>
            <a:endParaRPr lang="en-IN" sz="2000" dirty="0"/>
          </a:p>
        </p:txBody>
      </p:sp>
    </p:spTree>
    <p:extLst>
      <p:ext uri="{BB962C8B-B14F-4D97-AF65-F5344CB8AC3E}">
        <p14:creationId xmlns:p14="http://schemas.microsoft.com/office/powerpoint/2010/main" val="2297821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2512" y="762000"/>
            <a:ext cx="8118088" cy="2895600"/>
          </a:xfr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marL="0" indent="0" algn="just">
              <a:buNone/>
            </a:pPr>
            <a:r>
              <a:rPr lang="en-US" sz="2400" b="1" dirty="0" smtClean="0">
                <a:latin typeface="Times New Roman" panose="02020603050405020304" pitchFamily="18" charset="0"/>
                <a:cs typeface="Times New Roman" panose="02020603050405020304" pitchFamily="18" charset="0"/>
              </a:rPr>
              <a:t>2</a:t>
            </a:r>
            <a:r>
              <a:rPr lang="en-US" sz="2400" b="1" i="1" dirty="0" smtClean="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Swine</a:t>
            </a:r>
            <a:r>
              <a:rPr lang="en-US" sz="2200" dirty="0">
                <a:latin typeface="Times New Roman" panose="02020603050405020304" pitchFamily="18" charset="0"/>
                <a:cs typeface="Times New Roman" panose="02020603050405020304" pitchFamily="18" charset="0"/>
              </a:rPr>
              <a:t>: </a:t>
            </a:r>
            <a:endParaRPr lang="en-US" sz="2200" dirty="0" smtClean="0">
              <a:latin typeface="Times New Roman" panose="02020603050405020304" pitchFamily="18" charset="0"/>
              <a:cs typeface="Times New Roman" panose="02020603050405020304" pitchFamily="18" charset="0"/>
            </a:endParaRPr>
          </a:p>
          <a:p>
            <a:pPr marL="0" indent="0" algn="just">
              <a:buNone/>
            </a:pPr>
            <a:r>
              <a:rPr lang="en-US" sz="2200" b="1" dirty="0" smtClean="0">
                <a:solidFill>
                  <a:schemeClr val="tx2"/>
                </a:solidFill>
                <a:latin typeface="Times New Roman" panose="02020603050405020304" pitchFamily="18" charset="0"/>
                <a:cs typeface="Times New Roman" panose="02020603050405020304" pitchFamily="18" charset="0"/>
              </a:rPr>
              <a:t>Usually shows mild </a:t>
            </a:r>
            <a:r>
              <a:rPr lang="en-US" sz="2200" b="1" dirty="0">
                <a:solidFill>
                  <a:schemeClr val="tx2"/>
                </a:solidFill>
                <a:latin typeface="Times New Roman" panose="02020603050405020304" pitchFamily="18" charset="0"/>
                <a:cs typeface="Times New Roman" panose="02020603050405020304" pitchFamily="18" charset="0"/>
              </a:rPr>
              <a:t>or </a:t>
            </a:r>
            <a:r>
              <a:rPr lang="en-US" sz="2200" b="1" dirty="0" err="1" smtClean="0">
                <a:solidFill>
                  <a:schemeClr val="tx2"/>
                </a:solidFill>
                <a:latin typeface="Times New Roman" panose="02020603050405020304" pitchFamily="18" charset="0"/>
                <a:cs typeface="Times New Roman" panose="02020603050405020304" pitchFamily="18" charset="0"/>
              </a:rPr>
              <a:t>inapparent</a:t>
            </a:r>
            <a:endParaRPr lang="en-US" sz="2200" b="1" dirty="0" smtClean="0">
              <a:solidFill>
                <a:schemeClr val="tx2"/>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2200" dirty="0" smtClean="0">
                <a:latin typeface="Times New Roman" panose="02020603050405020304" pitchFamily="18" charset="0"/>
                <a:cs typeface="Times New Roman" panose="02020603050405020304" pitchFamily="18" charset="0"/>
              </a:rPr>
              <a:t>Only </a:t>
            </a:r>
            <a:r>
              <a:rPr lang="en-US" sz="2200" dirty="0">
                <a:latin typeface="Times New Roman" panose="02020603050405020304" pitchFamily="18" charset="0"/>
                <a:cs typeface="Times New Roman" panose="02020603050405020304" pitchFamily="18" charset="0"/>
              </a:rPr>
              <a:t>one or few affected pigs show acute signs of anorexia, pyrexia and/ or </a:t>
            </a:r>
            <a:r>
              <a:rPr lang="en-US" sz="2200" dirty="0" err="1">
                <a:latin typeface="Times New Roman" panose="02020603050405020304" pitchFamily="18" charset="0"/>
                <a:cs typeface="Times New Roman" panose="02020603050405020304" pitchFamily="18" charset="0"/>
              </a:rPr>
              <a:t>diarrhoea</a:t>
            </a:r>
            <a:r>
              <a:rPr lang="en-US" sz="2200" dirty="0">
                <a:latin typeface="Times New Roman" panose="02020603050405020304" pitchFamily="18" charset="0"/>
                <a:cs typeface="Times New Roman" panose="02020603050405020304" pitchFamily="18" charset="0"/>
              </a:rPr>
              <a:t> for 1-3 </a:t>
            </a:r>
            <a:r>
              <a:rPr lang="en-US" sz="2200" dirty="0" smtClean="0">
                <a:latin typeface="Times New Roman" panose="02020603050405020304" pitchFamily="18" charset="0"/>
                <a:cs typeface="Times New Roman" panose="02020603050405020304" pitchFamily="18" charset="0"/>
              </a:rPr>
              <a:t>days </a:t>
            </a:r>
          </a:p>
          <a:p>
            <a:pPr marL="0" indent="0" algn="just">
              <a:buNone/>
            </a:pPr>
            <a:r>
              <a:rPr lang="en-US" sz="2200" b="1" dirty="0" smtClean="0">
                <a:solidFill>
                  <a:schemeClr val="tx2"/>
                </a:solidFill>
                <a:latin typeface="Times New Roman" panose="02020603050405020304" pitchFamily="18" charset="0"/>
                <a:cs typeface="Times New Roman" panose="02020603050405020304" pitchFamily="18" charset="0"/>
              </a:rPr>
              <a:t>Chronic  cases</a:t>
            </a:r>
            <a:endParaRPr lang="en-US" sz="2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2200" dirty="0" smtClean="0">
                <a:latin typeface="Times New Roman" panose="02020603050405020304" pitchFamily="18" charset="0"/>
                <a:cs typeface="Times New Roman" panose="02020603050405020304" pitchFamily="18" charset="0"/>
              </a:rPr>
              <a:t>Abort </a:t>
            </a:r>
            <a:r>
              <a:rPr lang="en-US" sz="2200" dirty="0">
                <a:latin typeface="Times New Roman" panose="02020603050405020304" pitchFamily="18" charset="0"/>
                <a:cs typeface="Times New Roman" panose="02020603050405020304" pitchFamily="18" charset="0"/>
              </a:rPr>
              <a:t>in late </a:t>
            </a:r>
            <a:r>
              <a:rPr lang="en-US" sz="2200" dirty="0" smtClean="0">
                <a:latin typeface="Times New Roman" panose="02020603050405020304" pitchFamily="18" charset="0"/>
                <a:cs typeface="Times New Roman" panose="02020603050405020304" pitchFamily="18" charset="0"/>
              </a:rPr>
              <a:t>pregnancy/ give </a:t>
            </a:r>
            <a:r>
              <a:rPr lang="en-US" sz="2200" dirty="0">
                <a:latin typeface="Times New Roman" panose="02020603050405020304" pitchFamily="18" charset="0"/>
                <a:cs typeface="Times New Roman" panose="02020603050405020304" pitchFamily="18" charset="0"/>
              </a:rPr>
              <a:t>birth to weak piglets that fail to </a:t>
            </a:r>
            <a:r>
              <a:rPr lang="en-US" sz="2200" dirty="0" smtClean="0">
                <a:latin typeface="Times New Roman" panose="02020603050405020304" pitchFamily="18" charset="0"/>
                <a:cs typeface="Times New Roman" panose="02020603050405020304" pitchFamily="18" charset="0"/>
              </a:rPr>
              <a:t>survive</a:t>
            </a:r>
          </a:p>
          <a:p>
            <a:pPr algn="just">
              <a:buFont typeface="Wingdings" panose="05000000000000000000" pitchFamily="2" charset="2"/>
              <a:buChar char="ü"/>
            </a:pPr>
            <a:r>
              <a:rPr lang="en-US" sz="2200" dirty="0">
                <a:latin typeface="Times New Roman" panose="02020603050405020304" pitchFamily="18" charset="0"/>
                <a:cs typeface="Times New Roman" panose="02020603050405020304" pitchFamily="18" charset="0"/>
              </a:rPr>
              <a:t>R</a:t>
            </a:r>
            <a:r>
              <a:rPr lang="en-US" sz="2200" dirty="0" smtClean="0">
                <a:latin typeface="Times New Roman" panose="02020603050405020304" pitchFamily="18" charset="0"/>
                <a:cs typeface="Times New Roman" panose="02020603050405020304" pitchFamily="18" charset="0"/>
              </a:rPr>
              <a:t>ecover </a:t>
            </a:r>
            <a:r>
              <a:rPr lang="en-US" sz="2200" dirty="0">
                <a:latin typeface="Times New Roman" panose="02020603050405020304" pitchFamily="18" charset="0"/>
                <a:cs typeface="Times New Roman" panose="02020603050405020304" pitchFamily="18" charset="0"/>
              </a:rPr>
              <a:t>usually but become renal shedders for at least 6 </a:t>
            </a:r>
            <a:r>
              <a:rPr lang="en-US" sz="2200" dirty="0" smtClean="0">
                <a:latin typeface="Times New Roman" panose="02020603050405020304" pitchFamily="18" charset="0"/>
                <a:cs typeface="Times New Roman" panose="02020603050405020304" pitchFamily="18" charset="0"/>
              </a:rPr>
              <a:t>months</a:t>
            </a:r>
          </a:p>
          <a:p>
            <a:pPr algn="just">
              <a:buFont typeface="Wingdings" panose="05000000000000000000" pitchFamily="2" charset="2"/>
              <a:buChar char="ü"/>
            </a:pPr>
            <a:r>
              <a:rPr lang="en-US" sz="2200" dirty="0" smtClean="0">
                <a:latin typeface="Times New Roman" panose="02020603050405020304" pitchFamily="18" charset="0"/>
                <a:cs typeface="Times New Roman" panose="02020603050405020304" pitchFamily="18" charset="0"/>
              </a:rPr>
              <a:t>Occasionally </a:t>
            </a:r>
            <a:r>
              <a:rPr lang="en-US" sz="2200" dirty="0">
                <a:latin typeface="Times New Roman" panose="02020603050405020304" pitchFamily="18" charset="0"/>
                <a:cs typeface="Times New Roman" panose="02020603050405020304" pitchFamily="18" charset="0"/>
              </a:rPr>
              <a:t>may show high </a:t>
            </a:r>
            <a:r>
              <a:rPr lang="en-US" sz="2200" dirty="0" smtClean="0">
                <a:latin typeface="Times New Roman" panose="02020603050405020304" pitchFamily="18" charset="0"/>
                <a:cs typeface="Times New Roman" panose="02020603050405020304" pitchFamily="18" charset="0"/>
              </a:rPr>
              <a:t>temperature</a:t>
            </a:r>
            <a:endParaRPr lang="en-IN" sz="2200"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473927" y="76200"/>
            <a:ext cx="3124200" cy="563562"/>
          </a:xfrm>
        </p:spPr>
        <p:style>
          <a:lnRef idx="1">
            <a:schemeClr val="accent3"/>
          </a:lnRef>
          <a:fillRef idx="2">
            <a:schemeClr val="accent3"/>
          </a:fillRef>
          <a:effectRef idx="1">
            <a:schemeClr val="accent3"/>
          </a:effectRef>
          <a:fontRef idx="minor">
            <a:schemeClr val="dk1"/>
          </a:fontRef>
        </p:style>
        <p:txBody>
          <a:bodyPr>
            <a:noAutofit/>
          </a:bodyPr>
          <a:lstStyle/>
          <a:p>
            <a:r>
              <a:rPr lang="en-US" sz="3200" dirty="0" smtClean="0">
                <a:latin typeface="Times New Roman" panose="02020603050405020304" pitchFamily="18" charset="0"/>
                <a:cs typeface="Times New Roman" panose="02020603050405020304" pitchFamily="18" charset="0"/>
              </a:rPr>
              <a:t>Symptoms</a:t>
            </a:r>
            <a:endParaRPr lang="en-IN" sz="3200" dirty="0">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492512" y="3779838"/>
            <a:ext cx="8118088" cy="2925762"/>
          </a:xfrm>
          <a:prstGeom prst="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b="1" dirty="0" smtClean="0">
                <a:latin typeface="Times New Roman" panose="02020603050405020304" pitchFamily="18" charset="0"/>
                <a:cs typeface="Times New Roman" panose="02020603050405020304" pitchFamily="18" charset="0"/>
              </a:rPr>
              <a:t>3. Dogs:</a:t>
            </a:r>
          </a:p>
          <a:p>
            <a:pPr marL="0" indent="0">
              <a:buNone/>
            </a:pPr>
            <a:r>
              <a:rPr lang="en-US" sz="2000" b="1" dirty="0" smtClean="0">
                <a:solidFill>
                  <a:schemeClr val="tx2"/>
                </a:solidFill>
                <a:latin typeface="Times New Roman" panose="02020603050405020304" pitchFamily="18" charset="0"/>
                <a:cs typeface="Times New Roman" panose="02020603050405020304" pitchFamily="18" charset="0"/>
              </a:rPr>
              <a:t>The </a:t>
            </a:r>
            <a:r>
              <a:rPr lang="en-US" sz="2000" b="1" dirty="0">
                <a:solidFill>
                  <a:schemeClr val="tx2"/>
                </a:solidFill>
                <a:latin typeface="Times New Roman" panose="02020603050405020304" pitchFamily="18" charset="0"/>
                <a:cs typeface="Times New Roman" panose="02020603050405020304" pitchFamily="18" charset="0"/>
              </a:rPr>
              <a:t>acute form of disease, known as "</a:t>
            </a:r>
            <a:r>
              <a:rPr lang="en-US" sz="2000" b="1" dirty="0" err="1">
                <a:solidFill>
                  <a:schemeClr val="tx2"/>
                </a:solidFill>
                <a:latin typeface="Times New Roman" panose="02020603050405020304" pitchFamily="18" charset="0"/>
                <a:cs typeface="Times New Roman" panose="02020603050405020304" pitchFamily="18" charset="0"/>
              </a:rPr>
              <a:t>stuttgart</a:t>
            </a:r>
            <a:r>
              <a:rPr lang="en-US" sz="2000" b="1" dirty="0">
                <a:solidFill>
                  <a:schemeClr val="tx2"/>
                </a:solidFill>
                <a:latin typeface="Times New Roman" panose="02020603050405020304" pitchFamily="18" charset="0"/>
                <a:cs typeface="Times New Roman" panose="02020603050405020304" pitchFamily="18" charset="0"/>
              </a:rPr>
              <a:t> disease" </a:t>
            </a:r>
            <a:endParaRPr lang="en-US" sz="2000" b="1" dirty="0" smtClean="0">
              <a:solidFill>
                <a:schemeClr val="tx2"/>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C</a:t>
            </a:r>
            <a:r>
              <a:rPr lang="en-US" sz="2000" dirty="0" smtClean="0">
                <a:latin typeface="Times New Roman" panose="02020603050405020304" pitchFamily="18" charset="0"/>
                <a:cs typeface="Times New Roman" panose="02020603050405020304" pitchFamily="18" charset="0"/>
              </a:rPr>
              <a:t>haracterized </a:t>
            </a:r>
            <a:r>
              <a:rPr lang="en-US" sz="2000" dirty="0">
                <a:latin typeface="Times New Roman" panose="02020603050405020304" pitchFamily="18" charset="0"/>
                <a:cs typeface="Times New Roman" panose="02020603050405020304" pitchFamily="18" charset="0"/>
              </a:rPr>
              <a:t>by vomiting, rapid dehydration, collapse, necrosis and sloughing of buccal mucosa and tongue, the occasional passage of blood stained </a:t>
            </a:r>
            <a:r>
              <a:rPr lang="en-US" sz="2000" dirty="0" err="1">
                <a:latin typeface="Times New Roman" panose="02020603050405020304" pitchFamily="18" charset="0"/>
                <a:cs typeface="Times New Roman" panose="02020603050405020304" pitchFamily="18" charset="0"/>
              </a:rPr>
              <a:t>faeces</a:t>
            </a:r>
            <a:r>
              <a:rPr lang="en-US" sz="2000" dirty="0">
                <a:latin typeface="Times New Roman" panose="02020603050405020304" pitchFamily="18" charset="0"/>
                <a:cs typeface="Times New Roman" panose="02020603050405020304" pitchFamily="18" charset="0"/>
              </a:rPr>
              <a:t>, and high mortality</a:t>
            </a:r>
            <a:endParaRPr lang="en-US" sz="20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Elevated body temperature, depression,  deep sunken eyes, anorexia, muscle tenderness, vomiting, </a:t>
            </a:r>
            <a:r>
              <a:rPr lang="en-US" sz="2000" dirty="0" err="1" smtClean="0">
                <a:latin typeface="Times New Roman" panose="02020603050405020304" pitchFamily="18" charset="0"/>
                <a:cs typeface="Times New Roman" panose="02020603050405020304" pitchFamily="18" charset="0"/>
              </a:rPr>
              <a:t>intussuseption</a:t>
            </a:r>
            <a:r>
              <a:rPr lang="en-US" sz="2000" dirty="0" smtClean="0">
                <a:latin typeface="Times New Roman" panose="02020603050405020304" pitchFamily="18" charset="0"/>
                <a:cs typeface="Times New Roman" panose="02020603050405020304" pitchFamily="18" charset="0"/>
              </a:rPr>
              <a:t>, foul breath, ulcerated gums are usually associated with </a:t>
            </a:r>
            <a:r>
              <a:rPr lang="en-US" sz="2000" dirty="0" err="1" smtClean="0">
                <a:latin typeface="Times New Roman" panose="02020603050405020304" pitchFamily="18" charset="0"/>
                <a:cs typeface="Times New Roman" panose="02020603050405020304" pitchFamily="18" charset="0"/>
              </a:rPr>
              <a:t>anaemia</a:t>
            </a:r>
            <a:r>
              <a:rPr lang="en-US" sz="2000" dirty="0" smtClean="0">
                <a:latin typeface="Times New Roman" panose="02020603050405020304" pitchFamily="18" charset="0"/>
                <a:cs typeface="Times New Roman" panose="02020603050405020304" pitchFamily="18" charset="0"/>
              </a:rPr>
              <a:t> and extensive jaundice that may lead to death</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79252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038600"/>
          </a:xfr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a:normAutofit/>
          </a:bodyPr>
          <a:lstStyle/>
          <a:p>
            <a:pPr marL="0" indent="0">
              <a:buNone/>
            </a:pPr>
            <a:r>
              <a:rPr lang="en-US" sz="2200" b="1" dirty="0" smtClean="0">
                <a:latin typeface="Times New Roman" panose="02020603050405020304" pitchFamily="18" charset="0"/>
                <a:cs typeface="Times New Roman" panose="02020603050405020304" pitchFamily="18" charset="0"/>
              </a:rPr>
              <a:t>4. Horses</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 </a:t>
            </a: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200" dirty="0">
                <a:latin typeface="Times New Roman" panose="02020603050405020304" pitchFamily="18" charset="0"/>
                <a:cs typeface="Times New Roman" panose="02020603050405020304" pitchFamily="18" charset="0"/>
              </a:rPr>
              <a:t>R</a:t>
            </a:r>
            <a:r>
              <a:rPr lang="en-US" sz="2200" dirty="0" smtClean="0">
                <a:latin typeface="Times New Roman" panose="02020603050405020304" pitchFamily="18" charset="0"/>
                <a:cs typeface="Times New Roman" panose="02020603050405020304" pitchFamily="18" charset="0"/>
              </a:rPr>
              <a:t>are </a:t>
            </a:r>
            <a:r>
              <a:rPr lang="en-US" sz="2200" dirty="0">
                <a:latin typeface="Times New Roman" panose="02020603050405020304" pitchFamily="18" charset="0"/>
                <a:cs typeface="Times New Roman" panose="02020603050405020304" pitchFamily="18" charset="0"/>
              </a:rPr>
              <a:t>and usually mild, include pyrexia, icterus, </a:t>
            </a:r>
            <a:r>
              <a:rPr lang="en-US" sz="2000" dirty="0" smtClean="0">
                <a:latin typeface="Times New Roman" panose="02020603050405020304" pitchFamily="18" charset="0"/>
                <a:cs typeface="Times New Roman" panose="02020603050405020304" pitchFamily="18" charset="0"/>
              </a:rPr>
              <a:t>periodic </a:t>
            </a:r>
            <a:r>
              <a:rPr lang="en-US" sz="2000" dirty="0" err="1">
                <a:latin typeface="Times New Roman" panose="02020603050405020304" pitchFamily="18" charset="0"/>
                <a:cs typeface="Times New Roman" panose="02020603050405020304" pitchFamily="18" charset="0"/>
              </a:rPr>
              <a:t>opthalmia</a:t>
            </a:r>
            <a:r>
              <a:rPr lang="en-US" sz="2000" dirty="0">
                <a:latin typeface="Times New Roman" panose="02020603050405020304" pitchFamily="18" charset="0"/>
                <a:cs typeface="Times New Roman" panose="02020603050405020304" pitchFamily="18" charset="0"/>
              </a:rPr>
              <a:t> and </a:t>
            </a:r>
            <a:r>
              <a:rPr lang="en-US" sz="2000" dirty="0" smtClean="0">
                <a:latin typeface="Times New Roman" panose="02020603050405020304" pitchFamily="18" charset="0"/>
                <a:cs typeface="Times New Roman" panose="02020603050405020304" pitchFamily="18" charset="0"/>
              </a:rPr>
              <a:t>abortion</a:t>
            </a:r>
            <a:endParaRPr lang="en-US" sz="2000" dirty="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5. Sheep </a:t>
            </a:r>
            <a:r>
              <a:rPr lang="en-US" sz="2200" dirty="0">
                <a:latin typeface="Times New Roman" panose="02020603050405020304" pitchFamily="18" charset="0"/>
                <a:cs typeface="Times New Roman" panose="02020603050405020304" pitchFamily="18" charset="0"/>
              </a:rPr>
              <a:t>: </a:t>
            </a: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200" dirty="0">
                <a:latin typeface="Times New Roman" panose="02020603050405020304" pitchFamily="18" charset="0"/>
                <a:cs typeface="Times New Roman" panose="02020603050405020304" pitchFamily="18" charset="0"/>
              </a:rPr>
              <a:t>A</a:t>
            </a:r>
            <a:r>
              <a:rPr lang="en-US" sz="2200" dirty="0" smtClean="0">
                <a:latin typeface="Times New Roman" panose="02020603050405020304" pitchFamily="18" charset="0"/>
                <a:cs typeface="Times New Roman" panose="02020603050405020304" pitchFamily="18" charset="0"/>
              </a:rPr>
              <a:t>bortion</a:t>
            </a:r>
            <a:r>
              <a:rPr lang="en-US" sz="2200" dirty="0">
                <a:latin typeface="Times New Roman" panose="02020603050405020304" pitchFamily="18" charset="0"/>
                <a:cs typeface="Times New Roman" panose="02020603050405020304" pitchFamily="18" charset="0"/>
              </a:rPr>
              <a:t>, fever, </a:t>
            </a:r>
            <a:r>
              <a:rPr lang="en-US" sz="2200" dirty="0" err="1">
                <a:latin typeface="Times New Roman" panose="02020603050405020304" pitchFamily="18" charset="0"/>
                <a:cs typeface="Times New Roman" panose="02020603050405020304" pitchFamily="18" charset="0"/>
              </a:rPr>
              <a:t>agalactia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dysponea</a:t>
            </a:r>
            <a:r>
              <a:rPr lang="en-US" sz="2200" dirty="0">
                <a:latin typeface="Times New Roman" panose="02020603050405020304" pitchFamily="18" charset="0"/>
                <a:cs typeface="Times New Roman" panose="02020603050405020304" pitchFamily="18" charset="0"/>
              </a:rPr>
              <a:t>, jaundice, </a:t>
            </a:r>
            <a:r>
              <a:rPr lang="en-US" sz="2200" dirty="0" err="1">
                <a:latin typeface="Times New Roman" panose="02020603050405020304" pitchFamily="18" charset="0"/>
                <a:cs typeface="Times New Roman" panose="02020603050405020304" pitchFamily="18" charset="0"/>
              </a:rPr>
              <a:t>haematuria</a:t>
            </a:r>
            <a:r>
              <a:rPr lang="en-US" sz="2200" dirty="0">
                <a:latin typeface="Times New Roman" panose="02020603050405020304" pitchFamily="18" charset="0"/>
                <a:cs typeface="Times New Roman" panose="02020603050405020304" pitchFamily="18" charset="0"/>
              </a:rPr>
              <a:t> and sudden </a:t>
            </a:r>
            <a:r>
              <a:rPr lang="en-US" sz="2200" dirty="0" smtClean="0">
                <a:latin typeface="Times New Roman" panose="02020603050405020304" pitchFamily="18" charset="0"/>
                <a:cs typeface="Times New Roman" panose="02020603050405020304" pitchFamily="18" charset="0"/>
              </a:rPr>
              <a:t>death</a:t>
            </a:r>
          </a:p>
          <a:p>
            <a:pPr marL="0" indent="0">
              <a:buNone/>
            </a:pPr>
            <a:r>
              <a:rPr lang="en-US" sz="2200" b="1" dirty="0" smtClean="0">
                <a:latin typeface="Times New Roman" panose="02020603050405020304" pitchFamily="18" charset="0"/>
                <a:cs typeface="Times New Roman" panose="02020603050405020304" pitchFamily="18" charset="0"/>
              </a:rPr>
              <a:t>6. Goats</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 </a:t>
            </a: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200" dirty="0" smtClean="0">
                <a:latin typeface="Times New Roman" panose="02020603050405020304" pitchFamily="18" charset="0"/>
                <a:cs typeface="Times New Roman" panose="02020603050405020304" pitchFamily="18" charset="0"/>
              </a:rPr>
              <a:t>May </a:t>
            </a:r>
            <a:r>
              <a:rPr lang="en-US" sz="2200" dirty="0">
                <a:latin typeface="Times New Roman" panose="02020603050405020304" pitchFamily="18" charset="0"/>
                <a:cs typeface="Times New Roman" panose="02020603050405020304" pitchFamily="18" charset="0"/>
              </a:rPr>
              <a:t>remain symptomless but shed </a:t>
            </a:r>
            <a:r>
              <a:rPr lang="en-US" sz="2200" dirty="0" err="1">
                <a:latin typeface="Times New Roman" panose="02020603050405020304" pitchFamily="18" charset="0"/>
                <a:cs typeface="Times New Roman" panose="02020603050405020304" pitchFamily="18" charset="0"/>
              </a:rPr>
              <a:t>leptospires</a:t>
            </a:r>
            <a:r>
              <a:rPr lang="en-US" sz="2200" dirty="0">
                <a:latin typeface="Times New Roman" panose="02020603050405020304" pitchFamily="18" charset="0"/>
                <a:cs typeface="Times New Roman" panose="02020603050405020304" pitchFamily="18" charset="0"/>
              </a:rPr>
              <a:t> in the urine for short periods or </a:t>
            </a: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200" dirty="0">
                <a:latin typeface="Times New Roman" panose="02020603050405020304" pitchFamily="18" charset="0"/>
                <a:cs typeface="Times New Roman" panose="02020603050405020304" pitchFamily="18" charset="0"/>
              </a:rPr>
              <a:t>M</a:t>
            </a:r>
            <a:r>
              <a:rPr lang="en-US" sz="2200" dirty="0" smtClean="0">
                <a:latin typeface="Times New Roman" panose="02020603050405020304" pitchFamily="18" charset="0"/>
                <a:cs typeface="Times New Roman" panose="02020603050405020304" pitchFamily="18" charset="0"/>
              </a:rPr>
              <a:t>ay </a:t>
            </a:r>
            <a:r>
              <a:rPr lang="en-US" sz="2200" dirty="0">
                <a:latin typeface="Times New Roman" panose="02020603050405020304" pitchFamily="18" charset="0"/>
                <a:cs typeface="Times New Roman" panose="02020603050405020304" pitchFamily="18" charset="0"/>
              </a:rPr>
              <a:t>develop jaundice, </a:t>
            </a:r>
            <a:r>
              <a:rPr lang="en-US" sz="2200" dirty="0" err="1">
                <a:latin typeface="Times New Roman" panose="02020603050405020304" pitchFamily="18" charset="0"/>
                <a:cs typeface="Times New Roman" panose="02020603050405020304" pitchFamily="18" charset="0"/>
              </a:rPr>
              <a:t>haemaglobinurea</a:t>
            </a:r>
            <a:r>
              <a:rPr lang="en-US" sz="2200" dirty="0">
                <a:latin typeface="Times New Roman" panose="02020603050405020304" pitchFamily="18" charset="0"/>
                <a:cs typeface="Times New Roman" panose="02020603050405020304" pitchFamily="18" charset="0"/>
              </a:rPr>
              <a:t> and </a:t>
            </a:r>
            <a:r>
              <a:rPr lang="en-US" sz="2200" dirty="0" smtClean="0">
                <a:latin typeface="Times New Roman" panose="02020603050405020304" pitchFamily="18" charset="0"/>
                <a:cs typeface="Times New Roman" panose="02020603050405020304" pitchFamily="18" charset="0"/>
              </a:rPr>
              <a:t>abortions</a:t>
            </a:r>
            <a:endParaRPr lang="en-US" sz="2200" dirty="0">
              <a:latin typeface="Times New Roman" panose="02020603050405020304" pitchFamily="18" charset="0"/>
              <a:cs typeface="Times New Roman" panose="02020603050405020304" pitchFamily="18" charset="0"/>
            </a:endParaRPr>
          </a:p>
          <a:p>
            <a:pPr marL="0" indent="0">
              <a:buNone/>
            </a:pPr>
            <a:endParaRPr lang="en-US" dirty="0" smtClean="0"/>
          </a:p>
          <a:p>
            <a:endParaRPr lang="en-IN" dirty="0"/>
          </a:p>
        </p:txBody>
      </p:sp>
      <p:sp>
        <p:nvSpPr>
          <p:cNvPr id="4" name="Title 1"/>
          <p:cNvSpPr>
            <a:spLocks noGrp="1"/>
          </p:cNvSpPr>
          <p:nvPr>
            <p:ph type="title"/>
          </p:nvPr>
        </p:nvSpPr>
        <p:spPr>
          <a:xfrm>
            <a:off x="473927" y="76200"/>
            <a:ext cx="3124200" cy="533400"/>
          </a:xfrm>
        </p:spPr>
        <p:style>
          <a:lnRef idx="1">
            <a:schemeClr val="accent3"/>
          </a:lnRef>
          <a:fillRef idx="2">
            <a:schemeClr val="accent3"/>
          </a:fillRef>
          <a:effectRef idx="1">
            <a:schemeClr val="accent3"/>
          </a:effectRef>
          <a:fontRef idx="minor">
            <a:schemeClr val="dk1"/>
          </a:fontRef>
        </p:style>
        <p:txBody>
          <a:bodyPr>
            <a:noAutofit/>
          </a:bodyPr>
          <a:lstStyle/>
          <a:p>
            <a:r>
              <a:rPr lang="en-US" sz="3200" dirty="0" smtClean="0">
                <a:latin typeface="Times New Roman" panose="02020603050405020304" pitchFamily="18" charset="0"/>
                <a:cs typeface="Times New Roman" panose="02020603050405020304" pitchFamily="18" charset="0"/>
              </a:rPr>
              <a:t>Symptoms</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20789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76200"/>
            <a:ext cx="3124200" cy="56356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sz="3200" dirty="0" smtClean="0">
                <a:latin typeface="Times New Roman" panose="02020603050405020304" pitchFamily="18" charset="0"/>
                <a:cs typeface="Times New Roman" panose="02020603050405020304" pitchFamily="18" charset="0"/>
              </a:rPr>
              <a:t>Symptoms</a:t>
            </a:r>
            <a:endParaRPr lang="en-IN" sz="3200" dirty="0">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idx="1"/>
          </p:nvPr>
        </p:nvSpPr>
        <p:spPr>
          <a:xfrm>
            <a:off x="381000" y="1219200"/>
            <a:ext cx="8229600" cy="4724400"/>
          </a:xfrm>
          <a:ln>
            <a:solidFill>
              <a:schemeClr val="accent2">
                <a:lumMod val="75000"/>
              </a:schemeClr>
            </a:solidFill>
          </a:ln>
        </p:spPr>
        <p:txBody>
          <a:bodyPr>
            <a:normAutofit lnSpcReduction="10000"/>
          </a:bodyPr>
          <a:lstStyle/>
          <a:p>
            <a:pPr marL="0" indent="0" algn="just">
              <a:buNone/>
            </a:pPr>
            <a:r>
              <a:rPr lang="en-US" sz="2000" b="1" i="1" dirty="0" smtClean="0">
                <a:solidFill>
                  <a:srgbClr val="7030A0"/>
                </a:solidFill>
                <a:latin typeface="Times New Roman" panose="02020603050405020304" pitchFamily="18" charset="0"/>
                <a:cs typeface="Times New Roman" panose="02020603050405020304" pitchFamily="18" charset="0"/>
              </a:rPr>
              <a:t>Early or </a:t>
            </a:r>
            <a:r>
              <a:rPr lang="en-US" sz="2000" b="1" i="1" dirty="0" err="1" smtClean="0">
                <a:solidFill>
                  <a:srgbClr val="7030A0"/>
                </a:solidFill>
                <a:latin typeface="Times New Roman" panose="02020603050405020304" pitchFamily="18" charset="0"/>
                <a:cs typeface="Times New Roman" panose="02020603050405020304" pitchFamily="18" charset="0"/>
              </a:rPr>
              <a:t>Leptospiaremic</a:t>
            </a:r>
            <a:r>
              <a:rPr lang="en-US" sz="2000" b="1" i="1" dirty="0" smtClean="0">
                <a:solidFill>
                  <a:srgbClr val="7030A0"/>
                </a:solidFill>
                <a:latin typeface="Times New Roman" panose="02020603050405020304" pitchFamily="18" charset="0"/>
                <a:cs typeface="Times New Roman" panose="02020603050405020304" pitchFamily="18" charset="0"/>
              </a:rPr>
              <a:t> phase</a:t>
            </a:r>
          </a:p>
          <a:p>
            <a:pPr algn="just"/>
            <a:r>
              <a:rPr lang="en-US" sz="2000" dirty="0" smtClean="0">
                <a:latin typeface="Times New Roman" panose="02020603050405020304" pitchFamily="18" charset="0"/>
                <a:cs typeface="Times New Roman" panose="02020603050405020304" pitchFamily="18" charset="0"/>
              </a:rPr>
              <a:t>The pathogen appears in blood and cerebrospinal fluid (CSF)</a:t>
            </a:r>
            <a:endParaRPr lang="en-US" sz="2000" i="1"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'flu-like</a:t>
            </a:r>
            <a:r>
              <a:rPr lang="en-US" sz="2000" dirty="0">
                <a:latin typeface="Times New Roman" panose="02020603050405020304" pitchFamily="18" charset="0"/>
                <a:cs typeface="Times New Roman" panose="02020603050405020304" pitchFamily="18" charset="0"/>
              </a:rPr>
              <a:t>' syndrome which is characterized by sudden high fever, chills, headache, muscle aches, vomiting and </a:t>
            </a:r>
            <a:r>
              <a:rPr lang="en-US" sz="2000" dirty="0" smtClean="0">
                <a:latin typeface="Times New Roman" panose="02020603050405020304" pitchFamily="18" charset="0"/>
                <a:cs typeface="Times New Roman" panose="02020603050405020304" pitchFamily="18" charset="0"/>
              </a:rPr>
              <a:t>conjunctivitis</a:t>
            </a:r>
          </a:p>
          <a:p>
            <a:pPr algn="just"/>
            <a:r>
              <a:rPr lang="en-US" sz="2000" dirty="0">
                <a:latin typeface="Times New Roman" panose="02020603050405020304" pitchFamily="18" charset="0"/>
                <a:cs typeface="Times New Roman" panose="02020603050405020304" pitchFamily="18" charset="0"/>
              </a:rPr>
              <a:t>Most of the cases (90%) recover completely from the milder form of infection even without </a:t>
            </a:r>
            <a:r>
              <a:rPr lang="en-US" sz="2000" dirty="0" smtClean="0">
                <a:latin typeface="Times New Roman" panose="02020603050405020304" pitchFamily="18" charset="0"/>
                <a:cs typeface="Times New Roman" panose="02020603050405020304" pitchFamily="18" charset="0"/>
              </a:rPr>
              <a:t>medication</a:t>
            </a:r>
          </a:p>
          <a:p>
            <a:pPr marL="0" indent="0" algn="just">
              <a:buNone/>
            </a:pPr>
            <a:r>
              <a:rPr lang="en-US" sz="2000" b="1" i="1" dirty="0">
                <a:solidFill>
                  <a:srgbClr val="7030A0"/>
                </a:solidFill>
                <a:latin typeface="Times New Roman" panose="02020603050405020304" pitchFamily="18" charset="0"/>
                <a:cs typeface="Times New Roman" panose="02020603050405020304" pitchFamily="18" charset="0"/>
              </a:rPr>
              <a:t>Second or Immune phase/</a:t>
            </a:r>
            <a:r>
              <a:rPr lang="en-US" sz="2000" b="1" i="1" dirty="0">
                <a:solidFill>
                  <a:srgbClr val="FF0000"/>
                </a:solidFill>
                <a:latin typeface="Times New Roman" panose="02020603050405020304" pitchFamily="18" charset="0"/>
                <a:cs typeface="Times New Roman" panose="02020603050405020304" pitchFamily="18" charset="0"/>
              </a:rPr>
              <a:t>Weil's </a:t>
            </a:r>
            <a:r>
              <a:rPr lang="en-US" sz="2000" b="1" i="1" dirty="0" smtClean="0">
                <a:solidFill>
                  <a:srgbClr val="FF0000"/>
                </a:solidFill>
                <a:latin typeface="Times New Roman" panose="02020603050405020304" pitchFamily="18" charset="0"/>
                <a:cs typeface="Times New Roman" panose="02020603050405020304" pitchFamily="18" charset="0"/>
              </a:rPr>
              <a:t>syndrome</a:t>
            </a:r>
          </a:p>
          <a:p>
            <a:pPr algn="just"/>
            <a:r>
              <a:rPr lang="en-US" sz="2000" dirty="0">
                <a:latin typeface="Times New Roman" panose="02020603050405020304" pitchFamily="18" charset="0"/>
                <a:cs typeface="Times New Roman" panose="02020603050405020304" pitchFamily="18" charset="0"/>
              </a:rPr>
              <a:t>Mild fever is noticed as the blood infection disappears due to action of phagocytes, IgM and </a:t>
            </a:r>
            <a:r>
              <a:rPr lang="en-US" sz="2000" dirty="0" smtClean="0">
                <a:latin typeface="Times New Roman" panose="02020603050405020304" pitchFamily="18" charset="0"/>
                <a:cs typeface="Times New Roman" panose="02020603050405020304" pitchFamily="18" charset="0"/>
              </a:rPr>
              <a:t>complement</a:t>
            </a:r>
          </a:p>
          <a:p>
            <a:pPr algn="just"/>
            <a:r>
              <a:rPr lang="en-US" sz="2000" dirty="0">
                <a:latin typeface="Times New Roman" panose="02020603050405020304" pitchFamily="18" charset="0"/>
                <a:cs typeface="Times New Roman" panose="02020603050405020304" pitchFamily="18" charset="0"/>
              </a:rPr>
              <a:t>G</a:t>
            </a:r>
            <a:r>
              <a:rPr lang="en-US" sz="2000" dirty="0" smtClean="0">
                <a:latin typeface="Times New Roman" panose="02020603050405020304" pitchFamily="18" charset="0"/>
                <a:cs typeface="Times New Roman" panose="02020603050405020304" pitchFamily="18" charset="0"/>
              </a:rPr>
              <a:t>radually </a:t>
            </a:r>
            <a:r>
              <a:rPr lang="en-US" sz="2000" dirty="0">
                <a:latin typeface="Times New Roman" panose="02020603050405020304" pitchFamily="18" charset="0"/>
                <a:cs typeface="Times New Roman" panose="02020603050405020304" pitchFamily="18" charset="0"/>
              </a:rPr>
              <a:t>worsen leading to </a:t>
            </a:r>
            <a:r>
              <a:rPr lang="en-US" sz="2000" dirty="0">
                <a:solidFill>
                  <a:srgbClr val="FF0000"/>
                </a:solidFill>
                <a:latin typeface="Times New Roman" panose="02020603050405020304" pitchFamily="18" charset="0"/>
                <a:cs typeface="Times New Roman" panose="02020603050405020304" pitchFamily="18" charset="0"/>
              </a:rPr>
              <a:t>kidney</a:t>
            </a:r>
            <a:r>
              <a:rPr lang="en-US" sz="2000" dirty="0">
                <a:latin typeface="Times New Roman" panose="02020603050405020304" pitchFamily="18" charset="0"/>
                <a:cs typeface="Times New Roman" panose="02020603050405020304" pitchFamily="18" charset="0"/>
              </a:rPr>
              <a:t> and </a:t>
            </a:r>
            <a:r>
              <a:rPr lang="en-US" sz="2000" dirty="0">
                <a:solidFill>
                  <a:srgbClr val="FF0000"/>
                </a:solidFill>
                <a:latin typeface="Times New Roman" panose="02020603050405020304" pitchFamily="18" charset="0"/>
                <a:cs typeface="Times New Roman" panose="02020603050405020304" pitchFamily="18" charset="0"/>
              </a:rPr>
              <a:t>liver failure</a:t>
            </a:r>
            <a:r>
              <a:rPr lang="en-US" sz="2000" dirty="0">
                <a:latin typeface="Times New Roman" panose="02020603050405020304" pitchFamily="18" charset="0"/>
                <a:cs typeface="Times New Roman" panose="02020603050405020304" pitchFamily="18" charset="0"/>
              </a:rPr>
              <a:t>, of which the latter results in </a:t>
            </a:r>
            <a:r>
              <a:rPr lang="en-US" sz="2000" dirty="0" smtClean="0">
                <a:solidFill>
                  <a:schemeClr val="tx2"/>
                </a:solidFill>
                <a:latin typeface="Times New Roman" panose="02020603050405020304" pitchFamily="18" charset="0"/>
                <a:cs typeface="Times New Roman" panose="02020603050405020304" pitchFamily="18" charset="0"/>
              </a:rPr>
              <a:t>jaundice</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Widespread </a:t>
            </a:r>
            <a:r>
              <a:rPr lang="en-US" sz="2000" dirty="0" err="1">
                <a:latin typeface="Times New Roman" panose="02020603050405020304" pitchFamily="18" charset="0"/>
                <a:cs typeface="Times New Roman" panose="02020603050405020304" pitchFamily="18" charset="0"/>
              </a:rPr>
              <a:t>haemorrhages</a:t>
            </a:r>
            <a:r>
              <a:rPr lang="en-US" sz="2000" dirty="0">
                <a:latin typeface="Times New Roman" panose="02020603050405020304" pitchFamily="18" charset="0"/>
                <a:cs typeface="Times New Roman" panose="02020603050405020304" pitchFamily="18" charset="0"/>
              </a:rPr>
              <a:t> occur leading to </a:t>
            </a:r>
            <a:r>
              <a:rPr lang="en-US" sz="2000" dirty="0" err="1">
                <a:solidFill>
                  <a:srgbClr val="FF0000"/>
                </a:solidFill>
                <a:latin typeface="Times New Roman" panose="02020603050405020304" pitchFamily="18" charset="0"/>
                <a:cs typeface="Times New Roman" panose="02020603050405020304" pitchFamily="18" charset="0"/>
              </a:rPr>
              <a:t>anaemia</a:t>
            </a:r>
            <a:r>
              <a:rPr lang="en-US" sz="2000" dirty="0">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coma</a:t>
            </a:r>
            <a:r>
              <a:rPr lang="en-US" sz="2000" dirty="0">
                <a:latin typeface="Times New Roman" panose="02020603050405020304" pitchFamily="18" charset="0"/>
                <a:cs typeface="Times New Roman" panose="02020603050405020304" pitchFamily="18" charset="0"/>
              </a:rPr>
              <a:t> and finally death (mainly in elderly or due to virulent strain). </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a:t>
            </a:r>
            <a:r>
              <a:rPr lang="en-US" sz="2000" dirty="0">
                <a:solidFill>
                  <a:srgbClr val="FF0000"/>
                </a:solidFill>
                <a:latin typeface="Times New Roman" panose="02020603050405020304" pitchFamily="18" charset="0"/>
                <a:cs typeface="Times New Roman" panose="02020603050405020304" pitchFamily="18" charset="0"/>
              </a:rPr>
              <a:t>Red eye</a:t>
            </a:r>
            <a:r>
              <a:rPr lang="en-US" sz="2000" dirty="0">
                <a:latin typeface="Times New Roman" panose="02020603050405020304" pitchFamily="18" charset="0"/>
                <a:cs typeface="Times New Roman" panose="02020603050405020304" pitchFamily="18" charset="0"/>
              </a:rPr>
              <a:t>" (conjunctival suffusion due to immune reaction ) is a constant and characteristic feature</a:t>
            </a:r>
            <a:endParaRPr lang="en-US" sz="2000" b="1" i="1" dirty="0" smtClean="0">
              <a:solidFill>
                <a:srgbClr val="7030A0"/>
              </a:solidFill>
              <a:latin typeface="Times New Roman" panose="02020603050405020304" pitchFamily="18" charset="0"/>
              <a:cs typeface="Times New Roman" panose="02020603050405020304" pitchFamily="18" charset="0"/>
            </a:endParaRPr>
          </a:p>
          <a:p>
            <a:pPr marL="0" indent="0" algn="just">
              <a:buNone/>
            </a:pPr>
            <a:endParaRPr lang="en-US" sz="2400" b="1" dirty="0" smtClean="0">
              <a:solidFill>
                <a:srgbClr val="7030A0"/>
              </a:solidFill>
              <a:latin typeface="Times New Roman" panose="02020603050405020304" pitchFamily="18" charset="0"/>
              <a:cs typeface="Times New Roman" panose="02020603050405020304" pitchFamily="18" charset="0"/>
            </a:endParaRPr>
          </a:p>
          <a:p>
            <a:endParaRPr lang="en-IN" dirty="0"/>
          </a:p>
        </p:txBody>
      </p:sp>
      <p:sp>
        <p:nvSpPr>
          <p:cNvPr id="2" name="Rectangle 1"/>
          <p:cNvSpPr/>
          <p:nvPr/>
        </p:nvSpPr>
        <p:spPr>
          <a:xfrm>
            <a:off x="381000" y="6112301"/>
            <a:ext cx="8077200" cy="369332"/>
          </a:xfrm>
          <a:prstGeom prst="rect">
            <a:avLst/>
          </a:prstGeom>
          <a:ln>
            <a:solidFill>
              <a:srgbClr val="00B0F0"/>
            </a:solidFill>
          </a:ln>
        </p:spPr>
        <p:txBody>
          <a:bodyPr wrap="square">
            <a:spAutoFit/>
          </a:bodyPr>
          <a:lstStyle/>
          <a:p>
            <a:pPr algn="ctr"/>
            <a:r>
              <a:rPr lang="en-US" dirty="0">
                <a:solidFill>
                  <a:schemeClr val="tx2"/>
                </a:solidFill>
                <a:latin typeface="Times New Roman" panose="02020603050405020304" pitchFamily="18" charset="0"/>
                <a:cs typeface="Times New Roman" panose="02020603050405020304" pitchFamily="18" charset="0"/>
              </a:rPr>
              <a:t>All the severe form </a:t>
            </a:r>
            <a:r>
              <a:rPr lang="en-US" dirty="0" smtClean="0">
                <a:solidFill>
                  <a:schemeClr val="tx2"/>
                </a:solidFill>
                <a:latin typeface="Times New Roman" panose="02020603050405020304" pitchFamily="18" charset="0"/>
                <a:cs typeface="Times New Roman" panose="02020603050405020304" pitchFamily="18" charset="0"/>
              </a:rPr>
              <a:t>have a mortality </a:t>
            </a:r>
            <a:r>
              <a:rPr lang="en-US" dirty="0">
                <a:solidFill>
                  <a:schemeClr val="tx2"/>
                </a:solidFill>
                <a:latin typeface="Times New Roman" panose="02020603050405020304" pitchFamily="18" charset="0"/>
                <a:cs typeface="Times New Roman" panose="02020603050405020304" pitchFamily="18" charset="0"/>
              </a:rPr>
              <a:t>rate of 5-10%</a:t>
            </a:r>
            <a:endParaRPr lang="en-IN" dirty="0">
              <a:solidFill>
                <a:schemeClr val="tx2"/>
              </a:solidFill>
              <a:latin typeface="Times New Roman" panose="02020603050405020304" pitchFamily="18" charset="0"/>
              <a:cs typeface="Times New Roman" panose="02020603050405020304" pitchFamily="18" charset="0"/>
            </a:endParaRPr>
          </a:p>
        </p:txBody>
      </p:sp>
      <p:sp>
        <p:nvSpPr>
          <p:cNvPr id="5" name="Rectangle 4"/>
          <p:cNvSpPr/>
          <p:nvPr/>
        </p:nvSpPr>
        <p:spPr>
          <a:xfrm>
            <a:off x="381000" y="808463"/>
            <a:ext cx="3048000" cy="369332"/>
          </a:xfrm>
          <a:prstGeom prst="rect">
            <a:avLst/>
          </a:prstGeom>
          <a:ln>
            <a:solidFill>
              <a:srgbClr val="00B0F0"/>
            </a:solidFill>
          </a:ln>
        </p:spPr>
        <p:txBody>
          <a:bodyPr wrap="square">
            <a:spAutoFit/>
          </a:bodyPr>
          <a:lstStyle/>
          <a:p>
            <a:r>
              <a:rPr lang="en-US" dirty="0" smtClean="0">
                <a:solidFill>
                  <a:schemeClr val="tx2"/>
                </a:solidFill>
                <a:latin typeface="Times New Roman" panose="02020603050405020304" pitchFamily="18" charset="0"/>
                <a:cs typeface="Times New Roman" panose="02020603050405020304" pitchFamily="18" charset="0"/>
              </a:rPr>
              <a:t>Incubation period -7-14 days</a:t>
            </a:r>
            <a:endParaRPr lang="en-IN"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722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124200" cy="56356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sz="3200" dirty="0" smtClean="0">
                <a:latin typeface="Times New Roman" panose="02020603050405020304" pitchFamily="18" charset="0"/>
                <a:cs typeface="Times New Roman" panose="02020603050405020304" pitchFamily="18" charset="0"/>
              </a:rPr>
              <a:t>Symptoms</a:t>
            </a:r>
            <a:endParaRPr lang="en-IN" sz="3200"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470210" y="1219200"/>
            <a:ext cx="8229600" cy="4754563"/>
          </a:xfrm>
        </p:spPr>
        <p:txBody>
          <a:bodyPr/>
          <a:lstStyle/>
          <a:p>
            <a:endParaRPr lang="en-IN" dirty="0"/>
          </a:p>
        </p:txBody>
      </p:sp>
      <p:pic>
        <p:nvPicPr>
          <p:cNvPr id="1030" name="Picture 6" descr="Leptospirosis symptoms.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5555" b="17778"/>
          <a:stretch/>
        </p:blipFill>
        <p:spPr bwMode="auto">
          <a:xfrm>
            <a:off x="470210" y="990600"/>
            <a:ext cx="8064190" cy="563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31424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156"/>
            <a:ext cx="2819400" cy="563562"/>
          </a:xfrm>
        </p:spPr>
        <p:style>
          <a:lnRef idx="1">
            <a:schemeClr val="accent3"/>
          </a:lnRef>
          <a:fillRef idx="2">
            <a:schemeClr val="accent3"/>
          </a:fillRef>
          <a:effectRef idx="1">
            <a:schemeClr val="accent3"/>
          </a:effectRef>
          <a:fontRef idx="minor">
            <a:schemeClr val="dk1"/>
          </a:fontRef>
        </p:style>
        <p:txBody>
          <a:bodyPr>
            <a:noAutofit/>
          </a:bodyPr>
          <a:lstStyle/>
          <a:p>
            <a:r>
              <a:rPr lang="en-US" sz="3200" b="1" dirty="0">
                <a:latin typeface="Times New Roman" panose="02020603050405020304" pitchFamily="18" charset="0"/>
                <a:cs typeface="Times New Roman" panose="02020603050405020304" pitchFamily="18" charset="0"/>
              </a:rPr>
              <a:t>Diagnosis</a:t>
            </a:r>
            <a:endParaRPr lang="en-IN" sz="3200"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457200" y="844212"/>
            <a:ext cx="8229600" cy="6013788"/>
          </a:xfrm>
          <a:ln>
            <a:solidFill>
              <a:schemeClr val="accent2"/>
            </a:solidFill>
          </a:ln>
        </p:spPr>
        <p:txBody>
          <a:bodyPr>
            <a:normAutofit/>
          </a:bodyPr>
          <a:lstStyle/>
          <a:p>
            <a:r>
              <a:rPr lang="en-US" sz="2000" dirty="0">
                <a:latin typeface="Times New Roman" panose="02020603050405020304" pitchFamily="18" charset="0"/>
                <a:cs typeface="Times New Roman" panose="02020603050405020304" pitchFamily="18" charset="0"/>
              </a:rPr>
              <a:t>The disease can be </a:t>
            </a:r>
            <a:r>
              <a:rPr lang="en-US" sz="2000" b="1" dirty="0">
                <a:latin typeface="Times New Roman" panose="02020603050405020304" pitchFamily="18" charset="0"/>
                <a:cs typeface="Times New Roman" panose="02020603050405020304" pitchFamily="18" charset="0"/>
              </a:rPr>
              <a:t>tentatively</a:t>
            </a:r>
            <a:r>
              <a:rPr lang="en-US" sz="2000" dirty="0">
                <a:latin typeface="Times New Roman" panose="02020603050405020304" pitchFamily="18" charset="0"/>
                <a:cs typeface="Times New Roman" panose="02020603050405020304" pitchFamily="18" charset="0"/>
              </a:rPr>
              <a:t> diagnosed on the basis </a:t>
            </a:r>
            <a:r>
              <a:rPr lang="en-US" sz="2000" dirty="0" smtClean="0">
                <a:latin typeface="Times New Roman" panose="02020603050405020304" pitchFamily="18" charset="0"/>
                <a:cs typeface="Times New Roman" panose="02020603050405020304" pitchFamily="18" charset="0"/>
              </a:rPr>
              <a:t>of:</a:t>
            </a:r>
            <a:endParaRPr lang="en-US" sz="20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sz="2000" dirty="0">
                <a:solidFill>
                  <a:srgbClr val="0070C0"/>
                </a:solidFill>
                <a:latin typeface="Times New Roman" panose="02020603050405020304" pitchFamily="18" charset="0"/>
                <a:cs typeface="Times New Roman" panose="02020603050405020304" pitchFamily="18" charset="0"/>
              </a:rPr>
              <a:t>C</a:t>
            </a:r>
            <a:r>
              <a:rPr lang="en-US" sz="2000" dirty="0" smtClean="0">
                <a:solidFill>
                  <a:srgbClr val="0070C0"/>
                </a:solidFill>
                <a:latin typeface="Times New Roman" panose="02020603050405020304" pitchFamily="18" charset="0"/>
                <a:cs typeface="Times New Roman" panose="02020603050405020304" pitchFamily="18" charset="0"/>
              </a:rPr>
              <a:t>linical symptoms</a:t>
            </a:r>
          </a:p>
          <a:p>
            <a:pPr lvl="1">
              <a:buFont typeface="Wingdings" panose="05000000000000000000" pitchFamily="2" charset="2"/>
              <a:buChar char="Ø"/>
            </a:pPr>
            <a:r>
              <a:rPr lang="en-US" sz="2000" dirty="0" smtClean="0">
                <a:solidFill>
                  <a:srgbClr val="0070C0"/>
                </a:solidFill>
                <a:latin typeface="Times New Roman" panose="02020603050405020304" pitchFamily="18" charset="0"/>
                <a:cs typeface="Times New Roman" panose="02020603050405020304" pitchFamily="18" charset="0"/>
              </a:rPr>
              <a:t>History</a:t>
            </a:r>
          </a:p>
          <a:p>
            <a:pPr lvl="1">
              <a:buFont typeface="Wingdings" panose="05000000000000000000" pitchFamily="2" charset="2"/>
              <a:buChar char="Ø"/>
            </a:pPr>
            <a:r>
              <a:rPr lang="en-US" sz="2000" dirty="0" smtClean="0">
                <a:solidFill>
                  <a:srgbClr val="0070C0"/>
                </a:solidFill>
                <a:latin typeface="Times New Roman" panose="02020603050405020304" pitchFamily="18" charset="0"/>
                <a:cs typeface="Times New Roman" panose="02020603050405020304" pitchFamily="18" charset="0"/>
              </a:rPr>
              <a:t>Cases in high risk group</a:t>
            </a:r>
          </a:p>
          <a:p>
            <a:pPr lvl="1">
              <a:buFont typeface="Wingdings" panose="05000000000000000000" pitchFamily="2" charset="2"/>
              <a:buChar char="Ø"/>
            </a:pPr>
            <a:r>
              <a:rPr lang="en-US" sz="2000" dirty="0" smtClean="0">
                <a:solidFill>
                  <a:srgbClr val="0070C0"/>
                </a:solidFill>
                <a:latin typeface="Times New Roman" panose="02020603050405020304" pitchFamily="18" charset="0"/>
                <a:cs typeface="Times New Roman" panose="02020603050405020304" pitchFamily="18" charset="0"/>
              </a:rPr>
              <a:t>Case from endemic area</a:t>
            </a:r>
          </a:p>
          <a:p>
            <a:r>
              <a:rPr lang="en-US" sz="2000" dirty="0" smtClean="0">
                <a:latin typeface="Times New Roman" panose="02020603050405020304" pitchFamily="18" charset="0"/>
                <a:cs typeface="Times New Roman" panose="02020603050405020304" pitchFamily="18" charset="0"/>
              </a:rPr>
              <a:t>Confirmatory diagnosed by: </a:t>
            </a:r>
          </a:p>
          <a:p>
            <a:pPr marL="0" indent="0">
              <a:buNone/>
            </a:pPr>
            <a:r>
              <a:rPr lang="en-US" sz="2000"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a. Direct examination of the samples</a:t>
            </a:r>
          </a:p>
          <a:p>
            <a:pPr marL="0" indent="0">
              <a:buNone/>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(Samples: </a:t>
            </a:r>
            <a:r>
              <a:rPr lang="en-US" sz="1800" b="1" dirty="0" smtClean="0">
                <a:solidFill>
                  <a:schemeClr val="accent4">
                    <a:lumMod val="75000"/>
                  </a:schemeClr>
                </a:solidFill>
                <a:latin typeface="Times New Roman" panose="02020603050405020304" pitchFamily="18" charset="0"/>
                <a:cs typeface="Times New Roman" panose="02020603050405020304" pitchFamily="18" charset="0"/>
              </a:rPr>
              <a:t>Blood, CSF, urine, tissue scrapping/emulsion, kidney, brain, aborted </a:t>
            </a:r>
            <a:r>
              <a:rPr lang="en-US" sz="1800" b="1" dirty="0" err="1" smtClean="0">
                <a:solidFill>
                  <a:schemeClr val="accent4">
                    <a:lumMod val="75000"/>
                  </a:schemeClr>
                </a:solidFill>
                <a:latin typeface="Times New Roman" panose="02020603050405020304" pitchFamily="18" charset="0"/>
                <a:cs typeface="Times New Roman" panose="02020603050405020304" pitchFamily="18" charset="0"/>
              </a:rPr>
              <a:t>foetus</a:t>
            </a:r>
            <a:r>
              <a:rPr lang="en-US" sz="1800" b="1" dirty="0" smtClean="0">
                <a:solidFill>
                  <a:schemeClr val="accent4">
                    <a:lumMod val="75000"/>
                  </a:schemeClr>
                </a:solidFill>
                <a:latin typeface="Times New Roman" panose="02020603050405020304" pitchFamily="18" charset="0"/>
                <a:cs typeface="Times New Roman" panose="02020603050405020304" pitchFamily="18" charset="0"/>
              </a:rPr>
              <a:t>, semen</a:t>
            </a:r>
            <a:r>
              <a:rPr lang="en-US" sz="1800" dirty="0" smtClean="0">
                <a:latin typeface="Times New Roman" panose="02020603050405020304" pitchFamily="18" charset="0"/>
                <a:cs typeface="Times New Roman" panose="02020603050405020304" pitchFamily="18" charset="0"/>
              </a:rPr>
              <a:t>) </a:t>
            </a:r>
            <a:endParaRPr lang="en-IN" sz="1800" dirty="0">
              <a:latin typeface="Times New Roman" panose="02020603050405020304" pitchFamily="18" charset="0"/>
              <a:cs typeface="Times New Roman" panose="02020603050405020304" pitchFamily="18" charset="0"/>
            </a:endParaRPr>
          </a:p>
        </p:txBody>
      </p:sp>
      <p:cxnSp>
        <p:nvCxnSpPr>
          <p:cNvPr id="4" name="Straight Arrow Connector 3"/>
          <p:cNvCxnSpPr/>
          <p:nvPr/>
        </p:nvCxnSpPr>
        <p:spPr>
          <a:xfrm flipH="1">
            <a:off x="2646566" y="3733800"/>
            <a:ext cx="833491" cy="628404"/>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344741" y="3733800"/>
            <a:ext cx="46054" cy="1216914"/>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478048" y="3777423"/>
            <a:ext cx="465552" cy="537966"/>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951109" y="4353879"/>
            <a:ext cx="3049859" cy="584775"/>
          </a:xfrm>
          <a:prstGeom prst="rect">
            <a:avLst/>
          </a:prstGeom>
          <a:ln>
            <a:solidFill>
              <a:schemeClr val="accent4">
                <a:lumMod val="75000"/>
              </a:schemeClr>
            </a:solidFill>
          </a:ln>
        </p:spPr>
        <p:txBody>
          <a:bodyPr wrap="square">
            <a:spAutoFit/>
          </a:bodyPr>
          <a:lstStyle/>
          <a:p>
            <a:pPr algn="ctr"/>
            <a:r>
              <a:rPr lang="en-US" sz="1600" dirty="0">
                <a:latin typeface="Times New Roman" panose="02020603050405020304" pitchFamily="18" charset="0"/>
                <a:ea typeface="Times New Roman" panose="02020603050405020304" pitchFamily="18" charset="0"/>
              </a:rPr>
              <a:t>10% acetic </a:t>
            </a:r>
            <a:r>
              <a:rPr lang="en-US" sz="1600" dirty="0" smtClean="0">
                <a:latin typeface="Times New Roman" panose="02020603050405020304" pitchFamily="18" charset="0"/>
                <a:ea typeface="Times New Roman" panose="02020603050405020304" pitchFamily="18" charset="0"/>
              </a:rPr>
              <a:t>acid/5-19 min </a:t>
            </a:r>
          </a:p>
          <a:p>
            <a:pPr algn="ctr"/>
            <a:r>
              <a:rPr lang="en-US" sz="1600" dirty="0" smtClean="0">
                <a:latin typeface="Times New Roman" panose="02020603050405020304" pitchFamily="18" charset="0"/>
                <a:ea typeface="Times New Roman" panose="02020603050405020304" pitchFamily="18" charset="0"/>
              </a:rPr>
              <a:t>(</a:t>
            </a:r>
            <a:r>
              <a:rPr lang="en-US" sz="1600" dirty="0">
                <a:latin typeface="Times New Roman" panose="02020603050405020304" pitchFamily="18" charset="0"/>
                <a:ea typeface="Times New Roman" panose="02020603050405020304" pitchFamily="18" charset="0"/>
              </a:rPr>
              <a:t>in case of impression smears)</a:t>
            </a:r>
            <a:endParaRPr lang="en-IN" sz="1600" dirty="0"/>
          </a:p>
        </p:txBody>
      </p:sp>
      <p:sp>
        <p:nvSpPr>
          <p:cNvPr id="21" name="Rectangle 20"/>
          <p:cNvSpPr/>
          <p:nvPr/>
        </p:nvSpPr>
        <p:spPr>
          <a:xfrm>
            <a:off x="3288682" y="5010533"/>
            <a:ext cx="2299939" cy="584775"/>
          </a:xfrm>
          <a:prstGeom prst="rect">
            <a:avLst/>
          </a:prstGeom>
          <a:ln>
            <a:solidFill>
              <a:schemeClr val="accent4">
                <a:lumMod val="75000"/>
              </a:schemeClr>
            </a:solidFill>
          </a:ln>
        </p:spPr>
        <p:txBody>
          <a:bodyPr wrap="square">
            <a:spAutoFit/>
          </a:bodyPr>
          <a:lstStyle/>
          <a:p>
            <a:pPr algn="ctr"/>
            <a:r>
              <a:rPr lang="en-US" sz="1600" dirty="0">
                <a:latin typeface="Times New Roman" panose="02020603050405020304" pitchFamily="18" charset="0"/>
                <a:ea typeface="Times New Roman" panose="02020603050405020304" pitchFamily="18" charset="0"/>
              </a:rPr>
              <a:t>0.25% </a:t>
            </a:r>
            <a:r>
              <a:rPr lang="en-US" sz="1600" dirty="0" smtClean="0">
                <a:latin typeface="Times New Roman" panose="02020603050405020304" pitchFamily="18" charset="0"/>
                <a:ea typeface="Times New Roman" panose="02020603050405020304" pitchFamily="18" charset="0"/>
              </a:rPr>
              <a:t>trypsin/3-5 min </a:t>
            </a:r>
          </a:p>
          <a:p>
            <a:pPr algn="ctr"/>
            <a:r>
              <a:rPr lang="en-US" sz="1600" dirty="0" smtClean="0">
                <a:latin typeface="Times New Roman" panose="02020603050405020304" pitchFamily="18" charset="0"/>
                <a:ea typeface="Times New Roman" panose="02020603050405020304" pitchFamily="18" charset="0"/>
              </a:rPr>
              <a:t>(</a:t>
            </a:r>
            <a:r>
              <a:rPr lang="en-US" sz="1600" dirty="0">
                <a:latin typeface="Times New Roman" panose="02020603050405020304" pitchFamily="18" charset="0"/>
                <a:ea typeface="Times New Roman" panose="02020603050405020304" pitchFamily="18" charset="0"/>
              </a:rPr>
              <a:t>in case of tissues)</a:t>
            </a:r>
            <a:endParaRPr lang="en-IN" sz="1600" dirty="0"/>
          </a:p>
        </p:txBody>
      </p:sp>
      <p:sp>
        <p:nvSpPr>
          <p:cNvPr id="23" name="Rectangle 22"/>
          <p:cNvSpPr/>
          <p:nvPr/>
        </p:nvSpPr>
        <p:spPr>
          <a:xfrm>
            <a:off x="4785965" y="4353880"/>
            <a:ext cx="2819401" cy="584775"/>
          </a:xfrm>
          <a:prstGeom prst="rect">
            <a:avLst/>
          </a:prstGeom>
          <a:ln>
            <a:solidFill>
              <a:schemeClr val="accent4">
                <a:lumMod val="75000"/>
              </a:schemeClr>
            </a:solidFill>
          </a:ln>
        </p:spPr>
        <p:txBody>
          <a:bodyPr wrap="square">
            <a:spAutoFit/>
          </a:bodyPr>
          <a:lstStyle/>
          <a:p>
            <a:pPr algn="ctr"/>
            <a:r>
              <a:rPr lang="en-US" sz="1600" dirty="0">
                <a:latin typeface="Times New Roman" panose="02020603050405020304" pitchFamily="18" charset="0"/>
                <a:ea typeface="Times New Roman" panose="02020603050405020304" pitchFamily="18" charset="0"/>
              </a:rPr>
              <a:t>40% formalin </a:t>
            </a:r>
            <a:endParaRPr lang="en-US" sz="1600" dirty="0" smtClean="0">
              <a:latin typeface="Times New Roman" panose="02020603050405020304" pitchFamily="18" charset="0"/>
              <a:ea typeface="Times New Roman" panose="02020603050405020304" pitchFamily="18" charset="0"/>
            </a:endParaRPr>
          </a:p>
          <a:p>
            <a:pPr algn="ctr"/>
            <a:r>
              <a:rPr lang="en-US" sz="1600" dirty="0" smtClean="0">
                <a:latin typeface="Times New Roman" panose="02020603050405020304" pitchFamily="18" charset="0"/>
                <a:ea typeface="Times New Roman" panose="02020603050405020304" pitchFamily="18" charset="0"/>
              </a:rPr>
              <a:t>(to decontaminate i.e. urine</a:t>
            </a:r>
            <a:r>
              <a:rPr lang="en-US" sz="1600" dirty="0">
                <a:latin typeface="Times New Roman" panose="02020603050405020304" pitchFamily="18" charset="0"/>
                <a:ea typeface="Times New Roman" panose="02020603050405020304" pitchFamily="18" charset="0"/>
              </a:rPr>
              <a:t>) </a:t>
            </a:r>
            <a:endParaRPr lang="en-IN" sz="1600" dirty="0"/>
          </a:p>
        </p:txBody>
      </p:sp>
      <p:sp>
        <p:nvSpPr>
          <p:cNvPr id="29" name="Rectangle 28"/>
          <p:cNvSpPr/>
          <p:nvPr/>
        </p:nvSpPr>
        <p:spPr>
          <a:xfrm>
            <a:off x="457200" y="5795132"/>
            <a:ext cx="8153400" cy="83099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1600" i="1" dirty="0">
                <a:latin typeface="Times New Roman" panose="02020603050405020304" pitchFamily="18" charset="0"/>
                <a:ea typeface="Times New Roman" panose="02020603050405020304" pitchFamily="18" charset="0"/>
              </a:rPr>
              <a:t>(</a:t>
            </a:r>
            <a:r>
              <a:rPr lang="en-US" sz="1600" i="1" dirty="0" err="1">
                <a:latin typeface="Times New Roman" panose="02020603050405020304" pitchFamily="18" charset="0"/>
                <a:ea typeface="Times New Roman" panose="02020603050405020304" pitchFamily="18" charset="0"/>
              </a:rPr>
              <a:t>i</a:t>
            </a:r>
            <a:r>
              <a:rPr lang="en-US" sz="1600" i="1" dirty="0">
                <a:latin typeface="Times New Roman" panose="02020603050405020304" pitchFamily="18" charset="0"/>
                <a:ea typeface="Times New Roman" panose="02020603050405020304" pitchFamily="18" charset="0"/>
              </a:rPr>
              <a:t>)</a:t>
            </a:r>
            <a:r>
              <a:rPr lang="en-US" sz="1600" b="1" i="1" dirty="0">
                <a:latin typeface="Times New Roman" panose="02020603050405020304" pitchFamily="18" charset="0"/>
                <a:ea typeface="Times New Roman" panose="02020603050405020304" pitchFamily="18" charset="0"/>
              </a:rPr>
              <a:t>Dark field microscopy</a:t>
            </a:r>
            <a:r>
              <a:rPr lang="en-US" sz="1600" i="1" dirty="0">
                <a:latin typeface="Times New Roman" panose="02020603050405020304" pitchFamily="18" charset="0"/>
                <a:ea typeface="Times New Roman" panose="02020603050405020304" pitchFamily="18" charset="0"/>
              </a:rPr>
              <a:t>: </a:t>
            </a:r>
            <a:r>
              <a:rPr lang="en-US" sz="1600" dirty="0" err="1">
                <a:latin typeface="Times New Roman" panose="02020603050405020304" pitchFamily="18" charset="0"/>
                <a:ea typeface="Times New Roman" panose="02020603050405020304" pitchFamily="18" charset="0"/>
              </a:rPr>
              <a:t>Leptospires</a:t>
            </a:r>
            <a:r>
              <a:rPr lang="en-US" sz="1600" dirty="0">
                <a:latin typeface="Times New Roman" panose="02020603050405020304" pitchFamily="18" charset="0"/>
                <a:ea typeface="Times New Roman" panose="02020603050405020304" pitchFamily="18" charset="0"/>
              </a:rPr>
              <a:t> are best seen under dark field at 400x magnification</a:t>
            </a:r>
            <a:r>
              <a:rPr lang="en-US" sz="1600" i="1" dirty="0">
                <a:latin typeface="Times New Roman" panose="02020603050405020304" pitchFamily="18" charset="0"/>
                <a:ea typeface="Times New Roman" panose="02020603050405020304" pitchFamily="18" charset="0"/>
              </a:rPr>
              <a:t> </a:t>
            </a:r>
            <a:endParaRPr lang="en-US" sz="1600" i="1" dirty="0" smtClean="0">
              <a:latin typeface="Times New Roman" panose="02020603050405020304" pitchFamily="18" charset="0"/>
              <a:ea typeface="Times New Roman" panose="02020603050405020304" pitchFamily="18" charset="0"/>
            </a:endParaRPr>
          </a:p>
          <a:p>
            <a:pPr algn="just"/>
            <a:r>
              <a:rPr lang="en-US" sz="1600" i="1" dirty="0" smtClean="0">
                <a:latin typeface="Times New Roman" panose="02020603050405020304" pitchFamily="18" charset="0"/>
                <a:ea typeface="Times New Roman" panose="02020603050405020304" pitchFamily="18" charset="0"/>
              </a:rPr>
              <a:t>(</a:t>
            </a:r>
            <a:r>
              <a:rPr lang="en-US" sz="1600" i="1" dirty="0">
                <a:latin typeface="Times New Roman" panose="02020603050405020304" pitchFamily="18" charset="0"/>
                <a:ea typeface="Times New Roman" panose="02020603050405020304" pitchFamily="18" charset="0"/>
              </a:rPr>
              <a:t>ii)</a:t>
            </a:r>
            <a:r>
              <a:rPr lang="en-US" sz="1600" b="1" i="1" dirty="0">
                <a:latin typeface="Times New Roman" panose="02020603050405020304" pitchFamily="18" charset="0"/>
                <a:ea typeface="Times New Roman" panose="02020603050405020304" pitchFamily="18" charset="0"/>
              </a:rPr>
              <a:t>Silver </a:t>
            </a:r>
            <a:r>
              <a:rPr lang="en-US" sz="1600" b="1" i="1" dirty="0" smtClean="0">
                <a:latin typeface="Times New Roman" panose="02020603050405020304" pitchFamily="18" charset="0"/>
                <a:ea typeface="Times New Roman" panose="02020603050405020304" pitchFamily="18" charset="0"/>
              </a:rPr>
              <a:t>staining (</a:t>
            </a:r>
            <a:r>
              <a:rPr lang="en-US" sz="1600" b="1" i="1" dirty="0" smtClean="0">
                <a:solidFill>
                  <a:srgbClr val="FF0000"/>
                </a:solidFill>
                <a:latin typeface="Times New Roman" panose="02020603050405020304" pitchFamily="18" charset="0"/>
                <a:ea typeface="Times New Roman" panose="02020603050405020304" pitchFamily="18" charset="0"/>
              </a:rPr>
              <a:t>Fontana stain</a:t>
            </a:r>
            <a:r>
              <a:rPr lang="en-US" sz="1600" b="1" i="1" dirty="0" smtClean="0">
                <a:latin typeface="Times New Roman" panose="02020603050405020304" pitchFamily="18" charset="0"/>
                <a:ea typeface="Times New Roman" panose="02020603050405020304" pitchFamily="18" charset="0"/>
              </a:rPr>
              <a:t>)</a:t>
            </a:r>
            <a:r>
              <a:rPr lang="en-US" sz="1600" dirty="0" smtClean="0">
                <a:latin typeface="Times New Roman" panose="02020603050405020304" pitchFamily="18" charset="0"/>
                <a:ea typeface="Times New Roman" panose="02020603050405020304" pitchFamily="18" charset="0"/>
              </a:rPr>
              <a:t>: </a:t>
            </a:r>
            <a:r>
              <a:rPr lang="en-US" sz="1600" dirty="0">
                <a:latin typeface="Times New Roman" panose="02020603050405020304" pitchFamily="18" charset="0"/>
                <a:ea typeface="Times New Roman" panose="02020603050405020304" pitchFamily="18" charset="0"/>
              </a:rPr>
              <a:t>Visualization of </a:t>
            </a:r>
            <a:r>
              <a:rPr lang="en-US" sz="1600" dirty="0" err="1">
                <a:latin typeface="Times New Roman" panose="02020603050405020304" pitchFamily="18" charset="0"/>
                <a:ea typeface="Times New Roman" panose="02020603050405020304" pitchFamily="18" charset="0"/>
              </a:rPr>
              <a:t>leptospires</a:t>
            </a:r>
            <a:r>
              <a:rPr lang="en-US" sz="1600" dirty="0">
                <a:latin typeface="Times New Roman" panose="02020603050405020304" pitchFamily="18" charset="0"/>
                <a:ea typeface="Times New Roman" panose="02020603050405020304" pitchFamily="18" charset="0"/>
              </a:rPr>
              <a:t> in silver stained tissue sections is possible but it lacks specificity</a:t>
            </a:r>
            <a:endParaRPr lang="en-IN" sz="1600" dirty="0"/>
          </a:p>
        </p:txBody>
      </p:sp>
    </p:spTree>
    <p:extLst>
      <p:ext uri="{BB962C8B-B14F-4D97-AF65-F5344CB8AC3E}">
        <p14:creationId xmlns:p14="http://schemas.microsoft.com/office/powerpoint/2010/main" val="36411572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562600"/>
          </a:xfrm>
          <a:ln>
            <a:solidFill>
              <a:srgbClr val="FF0000"/>
            </a:solidFill>
          </a:ln>
        </p:spPr>
        <p:txBody>
          <a:bodyPr>
            <a:noAutofit/>
          </a:bodyPr>
          <a:lstStyle/>
          <a:p>
            <a:pPr marL="0" indent="0">
              <a:buNone/>
            </a:pPr>
            <a:r>
              <a:rPr lang="en-US" sz="1800" b="1" dirty="0" smtClean="0">
                <a:latin typeface="Times New Roman" panose="02020603050405020304" pitchFamily="18" charset="0"/>
                <a:cs typeface="Times New Roman" panose="02020603050405020304" pitchFamily="18" charset="0"/>
              </a:rPr>
              <a:t>b. Isolation </a:t>
            </a:r>
            <a:r>
              <a:rPr lang="en-US" sz="1800" b="1" dirty="0">
                <a:latin typeface="Times New Roman" panose="02020603050405020304" pitchFamily="18" charset="0"/>
                <a:cs typeface="Times New Roman" panose="02020603050405020304" pitchFamily="18" charset="0"/>
              </a:rPr>
              <a:t>of </a:t>
            </a:r>
            <a:r>
              <a:rPr lang="en-US" sz="1800" b="1" dirty="0" err="1">
                <a:latin typeface="Times New Roman" panose="02020603050405020304" pitchFamily="18" charset="0"/>
                <a:cs typeface="Times New Roman" panose="02020603050405020304" pitchFamily="18" charset="0"/>
              </a:rPr>
              <a:t>L</a:t>
            </a:r>
            <a:r>
              <a:rPr lang="en-US" sz="1800" b="1" dirty="0" err="1" smtClean="0">
                <a:latin typeface="Times New Roman" panose="02020603050405020304" pitchFamily="18" charset="0"/>
                <a:cs typeface="Times New Roman" panose="02020603050405020304" pitchFamily="18" charset="0"/>
              </a:rPr>
              <a:t>eptospires</a:t>
            </a:r>
            <a:endParaRPr lang="en-US" sz="1800" b="1" dirty="0" smtClean="0">
              <a:latin typeface="Times New Roman" panose="02020603050405020304" pitchFamily="18" charset="0"/>
              <a:cs typeface="Times New Roman" panose="02020603050405020304" pitchFamily="18" charset="0"/>
            </a:endParaRPr>
          </a:p>
          <a:p>
            <a:pPr marL="0" indent="0" algn="just">
              <a:buNone/>
            </a:pPr>
            <a:r>
              <a:rPr lang="en-US" sz="1800" dirty="0" smtClean="0">
                <a:latin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cs typeface="Times New Roman" panose="02020603050405020304" pitchFamily="18" charset="0"/>
              </a:rPr>
              <a:t>conventional methods to detect </a:t>
            </a:r>
            <a:r>
              <a:rPr lang="en-US" sz="1800" dirty="0" err="1">
                <a:latin typeface="Times New Roman" panose="02020603050405020304" pitchFamily="18" charset="0"/>
                <a:cs typeface="Times New Roman" panose="02020603050405020304" pitchFamily="18" charset="0"/>
              </a:rPr>
              <a:t>leptospires</a:t>
            </a:r>
            <a:r>
              <a:rPr lang="en-US" sz="1800" dirty="0">
                <a:latin typeface="Times New Roman" panose="02020603050405020304" pitchFamily="18" charset="0"/>
                <a:cs typeface="Times New Roman" panose="02020603050405020304" pitchFamily="18" charset="0"/>
              </a:rPr>
              <a:t> in clinical  or morbid materials especially blood are </a:t>
            </a:r>
            <a:r>
              <a:rPr lang="en-US" sz="1800" dirty="0" smtClean="0">
                <a:latin typeface="Times New Roman" panose="02020603050405020304" pitchFamily="18" charset="0"/>
                <a:cs typeface="Times New Roman" panose="02020603050405020304" pitchFamily="18" charset="0"/>
              </a:rPr>
              <a:t>confirmatory</a:t>
            </a:r>
          </a:p>
          <a:p>
            <a:pPr marL="514350" indent="-514350" algn="just">
              <a:buAutoNum type="romanLcParenBoth"/>
            </a:pPr>
            <a:r>
              <a:rPr lang="en-US" sz="1800" b="1" dirty="0" smtClean="0">
                <a:solidFill>
                  <a:srgbClr val="FF0000"/>
                </a:solidFill>
                <a:latin typeface="Times New Roman" panose="02020603050405020304" pitchFamily="18" charset="0"/>
                <a:cs typeface="Times New Roman" panose="02020603050405020304" pitchFamily="18" charset="0"/>
              </a:rPr>
              <a:t>Culture</a:t>
            </a:r>
          </a:p>
          <a:p>
            <a:pPr algn="just">
              <a:buFont typeface="Wingdings" panose="05000000000000000000" pitchFamily="2" charset="2"/>
              <a:buChar char="ü"/>
            </a:pPr>
            <a:r>
              <a:rPr lang="en-US" sz="1800" b="1" dirty="0" smtClean="0">
                <a:latin typeface="Times New Roman" panose="02020603050405020304" pitchFamily="18" charset="0"/>
                <a:cs typeface="Times New Roman" panose="02020603050405020304" pitchFamily="18" charset="0"/>
              </a:rPr>
              <a:t>Media </a:t>
            </a:r>
            <a:r>
              <a:rPr lang="en-US" sz="1800" b="1" dirty="0">
                <a:latin typeface="Times New Roman" panose="02020603050405020304" pitchFamily="18" charset="0"/>
                <a:cs typeface="Times New Roman" panose="02020603050405020304" pitchFamily="18" charset="0"/>
              </a:rPr>
              <a:t>containing serum </a:t>
            </a:r>
            <a:r>
              <a:rPr lang="en-US" sz="1800" dirty="0">
                <a:solidFill>
                  <a:schemeClr val="accent2">
                    <a:lumMod val="75000"/>
                  </a:schemeClr>
                </a:solidFill>
                <a:latin typeface="Times New Roman" panose="02020603050405020304" pitchFamily="18" charset="0"/>
                <a:cs typeface="Times New Roman" panose="02020603050405020304" pitchFamily="18" charset="0"/>
              </a:rPr>
              <a:t>(</a:t>
            </a:r>
            <a:r>
              <a:rPr lang="en-US" sz="1800" dirty="0" err="1">
                <a:solidFill>
                  <a:schemeClr val="accent2">
                    <a:lumMod val="75000"/>
                  </a:schemeClr>
                </a:solidFill>
                <a:latin typeface="Times New Roman" panose="02020603050405020304" pitchFamily="18" charset="0"/>
                <a:cs typeface="Times New Roman" panose="02020603050405020304" pitchFamily="18" charset="0"/>
              </a:rPr>
              <a:t>Korthof's</a:t>
            </a:r>
            <a:r>
              <a:rPr lang="en-US" sz="1800" dirty="0">
                <a:solidFill>
                  <a:schemeClr val="accent2">
                    <a:lumMod val="75000"/>
                  </a:schemeClr>
                </a:solidFill>
                <a:latin typeface="Times New Roman" panose="02020603050405020304" pitchFamily="18" charset="0"/>
                <a:cs typeface="Times New Roman" panose="02020603050405020304" pitchFamily="18" charset="0"/>
              </a:rPr>
              <a:t> medium, Stuart's medium, Fletcher's semi-solid medium etc</a:t>
            </a:r>
            <a:r>
              <a:rPr lang="en-US" sz="1800" dirty="0" smtClean="0">
                <a:solidFill>
                  <a:schemeClr val="accent2">
                    <a:lumMod val="75000"/>
                  </a:schemeClr>
                </a:solidFill>
                <a:latin typeface="Times New Roman" panose="02020603050405020304" pitchFamily="18" charset="0"/>
                <a:cs typeface="Times New Roman" panose="02020603050405020304" pitchFamily="18" charset="0"/>
              </a:rPr>
              <a:t>.)</a:t>
            </a:r>
            <a:endParaRPr lang="en-US" sz="18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1800" b="1" dirty="0">
                <a:latin typeface="Times New Roman" panose="02020603050405020304" pitchFamily="18" charset="0"/>
                <a:cs typeface="Times New Roman" panose="02020603050405020304" pitchFamily="18" charset="0"/>
              </a:rPr>
              <a:t>M</a:t>
            </a:r>
            <a:r>
              <a:rPr lang="en-US" sz="1800" b="1" dirty="0" smtClean="0">
                <a:latin typeface="Times New Roman" panose="02020603050405020304" pitchFamily="18" charset="0"/>
                <a:cs typeface="Times New Roman" panose="02020603050405020304" pitchFamily="18" charset="0"/>
              </a:rPr>
              <a:t>edia </a:t>
            </a:r>
            <a:r>
              <a:rPr lang="en-US" sz="1800" b="1" dirty="0">
                <a:latin typeface="Times New Roman" panose="02020603050405020304" pitchFamily="18" charset="0"/>
                <a:cs typeface="Times New Roman" panose="02020603050405020304" pitchFamily="18" charset="0"/>
              </a:rPr>
              <a:t>containing bovine albumin fraction V and tween 80 </a:t>
            </a:r>
            <a:r>
              <a:rPr lang="en-US" sz="1800" dirty="0">
                <a:solidFill>
                  <a:schemeClr val="accent2">
                    <a:lumMod val="75000"/>
                  </a:schemeClr>
                </a:solidFill>
                <a:latin typeface="Times New Roman" panose="02020603050405020304" pitchFamily="18" charset="0"/>
                <a:cs typeface="Times New Roman" panose="02020603050405020304" pitchFamily="18" charset="0"/>
              </a:rPr>
              <a:t>(EM medium, EMJH medium, protein free medium, Ellis medium etc</a:t>
            </a:r>
            <a:r>
              <a:rPr lang="en-US" sz="18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1800" dirty="0" smtClean="0">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ü"/>
            </a:pPr>
            <a:r>
              <a:rPr lang="en-US" sz="1800" b="1" dirty="0" smtClean="0">
                <a:latin typeface="Times New Roman" panose="02020603050405020304" pitchFamily="18" charset="0"/>
                <a:cs typeface="Times New Roman" panose="02020603050405020304" pitchFamily="18" charset="0"/>
              </a:rPr>
              <a:t>Synthetic </a:t>
            </a:r>
            <a:r>
              <a:rPr lang="en-US" sz="1800" b="1" dirty="0">
                <a:latin typeface="Times New Roman" panose="02020603050405020304" pitchFamily="18" charset="0"/>
                <a:cs typeface="Times New Roman" panose="02020603050405020304" pitchFamily="18" charset="0"/>
              </a:rPr>
              <a:t>media </a:t>
            </a:r>
            <a:r>
              <a:rPr lang="en-US" sz="1800" dirty="0">
                <a:latin typeface="Times New Roman" panose="02020603050405020304" pitchFamily="18" charset="0"/>
                <a:cs typeface="Times New Roman" panose="02020603050405020304" pitchFamily="18" charset="0"/>
              </a:rPr>
              <a:t>(not used routinely</a:t>
            </a:r>
            <a:r>
              <a:rPr lang="en-US" sz="18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endParaRPr lang="en-US" sz="1800" dirty="0" smtClean="0">
              <a:latin typeface="Times New Roman" panose="02020603050405020304" pitchFamily="18" charset="0"/>
              <a:cs typeface="Times New Roman" panose="02020603050405020304" pitchFamily="18" charset="0"/>
            </a:endParaRPr>
          </a:p>
          <a:p>
            <a:pPr marL="514350" indent="-514350" algn="just">
              <a:buAutoNum type="romanLcParenBoth"/>
            </a:pPr>
            <a:r>
              <a:rPr lang="en-US" sz="1800" b="1" dirty="0" smtClean="0">
                <a:solidFill>
                  <a:srgbClr val="FF0000"/>
                </a:solidFill>
                <a:latin typeface="Times New Roman" panose="02020603050405020304" pitchFamily="18" charset="0"/>
                <a:cs typeface="Times New Roman" panose="02020603050405020304" pitchFamily="18" charset="0"/>
              </a:rPr>
              <a:t>Animal inoculation</a:t>
            </a:r>
          </a:p>
          <a:p>
            <a:pPr algn="just">
              <a:buFont typeface="Courier New" panose="02070309020205020404" pitchFamily="49" charset="0"/>
              <a:buChar char="o"/>
            </a:pPr>
            <a:r>
              <a:rPr lang="en-US" sz="1800" b="1" dirty="0">
                <a:latin typeface="Times New Roman" panose="02020603050405020304" pitchFamily="18" charset="0"/>
                <a:cs typeface="Times New Roman" panose="02020603050405020304" pitchFamily="18" charset="0"/>
              </a:rPr>
              <a:t>In </a:t>
            </a:r>
            <a:r>
              <a:rPr lang="en-US" sz="1800" b="1" dirty="0" smtClean="0">
                <a:latin typeface="Times New Roman" panose="02020603050405020304" pitchFamily="18" charset="0"/>
                <a:cs typeface="Times New Roman" panose="02020603050405020304" pitchFamily="18" charset="0"/>
              </a:rPr>
              <a:t>Gerbils</a:t>
            </a:r>
            <a:r>
              <a:rPr lang="en-US" sz="1800" dirty="0" smtClean="0">
                <a:latin typeface="Times New Roman" panose="02020603050405020304" pitchFamily="18" charset="0"/>
                <a:cs typeface="Times New Roman" panose="02020603050405020304" pitchFamily="18" charset="0"/>
              </a:rPr>
              <a:t>: 10</a:t>
            </a:r>
            <a:r>
              <a:rPr lang="en-US" sz="1800" baseline="30000" dirty="0" smtClean="0">
                <a:latin typeface="Times New Roman" panose="02020603050405020304" pitchFamily="18" charset="0"/>
                <a:cs typeface="Times New Roman" panose="02020603050405020304" pitchFamily="18" charset="0"/>
              </a:rPr>
              <a:t>6</a:t>
            </a:r>
            <a:r>
              <a:rPr lang="en-US" sz="1800" dirty="0" smtClean="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leptospires</a:t>
            </a:r>
            <a:r>
              <a:rPr lang="en-US" sz="1800" dirty="0">
                <a:latin typeface="Times New Roman" panose="02020603050405020304" pitchFamily="18" charset="0"/>
                <a:cs typeface="Times New Roman" panose="02020603050405020304" pitchFamily="18" charset="0"/>
              </a:rPr>
              <a:t> inoculum induces a fatal reaction in 3-5 </a:t>
            </a:r>
            <a:r>
              <a:rPr lang="en-US" sz="1800" dirty="0" smtClean="0">
                <a:latin typeface="Times New Roman" panose="02020603050405020304" pitchFamily="18" charset="0"/>
                <a:cs typeface="Times New Roman" panose="02020603050405020304" pitchFamily="18" charset="0"/>
              </a:rPr>
              <a:t>days </a:t>
            </a:r>
          </a:p>
          <a:p>
            <a:pPr algn="just">
              <a:buFont typeface="Courier New" panose="02070309020205020404" pitchFamily="49" charset="0"/>
              <a:buChar char="o"/>
            </a:pPr>
            <a:r>
              <a:rPr lang="en-US" sz="1800" b="1" dirty="0" smtClean="0">
                <a:latin typeface="Times New Roman" panose="02020603050405020304" pitchFamily="18" charset="0"/>
                <a:cs typeface="Times New Roman" panose="02020603050405020304" pitchFamily="18" charset="0"/>
              </a:rPr>
              <a:t>In </a:t>
            </a:r>
            <a:r>
              <a:rPr lang="en-US" sz="1800" b="1" dirty="0">
                <a:latin typeface="Times New Roman" panose="02020603050405020304" pitchFamily="18" charset="0"/>
                <a:cs typeface="Times New Roman" panose="02020603050405020304" pitchFamily="18" charset="0"/>
              </a:rPr>
              <a:t>H</a:t>
            </a:r>
            <a:r>
              <a:rPr lang="en-US" sz="1800" b="1" dirty="0" smtClean="0">
                <a:latin typeface="Times New Roman" panose="02020603050405020304" pitchFamily="18" charset="0"/>
                <a:cs typeface="Times New Roman" panose="02020603050405020304" pitchFamily="18" charset="0"/>
              </a:rPr>
              <a:t>amsters </a:t>
            </a:r>
            <a:r>
              <a:rPr lang="en-US" sz="1800" dirty="0">
                <a:latin typeface="Times New Roman" panose="02020603050405020304" pitchFamily="18" charset="0"/>
                <a:cs typeface="Times New Roman" panose="02020603050405020304" pitchFamily="18" charset="0"/>
              </a:rPr>
              <a:t>(3 weeks </a:t>
            </a:r>
            <a:r>
              <a:rPr lang="en-US" sz="1800" dirty="0" smtClean="0">
                <a:latin typeface="Times New Roman" panose="02020603050405020304" pitchFamily="18" charset="0"/>
                <a:cs typeface="Times New Roman" panose="02020603050405020304" pitchFamily="18" charset="0"/>
              </a:rPr>
              <a:t>old): 0.5-1 ml </a:t>
            </a:r>
            <a:r>
              <a:rPr lang="en-US" sz="1800" dirty="0" err="1" smtClean="0">
                <a:latin typeface="Times New Roman" panose="02020603050405020304" pitchFamily="18" charset="0"/>
                <a:cs typeface="Times New Roman" panose="02020603050405020304" pitchFamily="18" charset="0"/>
              </a:rPr>
              <a:t>i</a:t>
            </a:r>
            <a:r>
              <a:rPr lang="en-US" sz="1800" dirty="0" smtClean="0">
                <a:latin typeface="Times New Roman" panose="02020603050405020304" pitchFamily="18" charset="0"/>
                <a:cs typeface="Times New Roman" panose="02020603050405020304" pitchFamily="18" charset="0"/>
              </a:rPr>
              <a:t>/p (</a:t>
            </a:r>
            <a:r>
              <a:rPr lang="en-US" sz="1800" dirty="0" err="1" smtClean="0">
                <a:latin typeface="Times New Roman" panose="02020603050405020304" pitchFamily="18" charset="0"/>
                <a:cs typeface="Times New Roman" panose="02020603050405020304" pitchFamily="18" charset="0"/>
              </a:rPr>
              <a:t>foetal</a:t>
            </a:r>
            <a:r>
              <a:rPr lang="en-US" sz="1800" dirty="0" smtClean="0">
                <a:latin typeface="Times New Roman" panose="02020603050405020304" pitchFamily="18" charset="0"/>
                <a:cs typeface="Times New Roman" panose="02020603050405020304" pitchFamily="18" charset="0"/>
              </a:rPr>
              <a:t> infection with jaundice)</a:t>
            </a:r>
            <a:endParaRPr lang="en-US" sz="1800" dirty="0">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en-US" sz="1800" b="1" dirty="0" smtClean="0">
                <a:latin typeface="Times New Roman" panose="02020603050405020304" pitchFamily="18" charset="0"/>
                <a:cs typeface="Times New Roman" panose="02020603050405020304" pitchFamily="18" charset="0"/>
              </a:rPr>
              <a:t>In Guinea </a:t>
            </a:r>
            <a:r>
              <a:rPr lang="en-US" sz="1800" b="1" dirty="0">
                <a:latin typeface="Times New Roman" panose="02020603050405020304" pitchFamily="18" charset="0"/>
                <a:cs typeface="Times New Roman" panose="02020603050405020304" pitchFamily="18" charset="0"/>
              </a:rPr>
              <a:t>pigs </a:t>
            </a:r>
            <a:r>
              <a:rPr lang="en-US" sz="1800" dirty="0">
                <a:latin typeface="Times New Roman" panose="02020603050405020304" pitchFamily="18" charset="0"/>
                <a:cs typeface="Times New Roman" panose="02020603050405020304" pitchFamily="18" charset="0"/>
              </a:rPr>
              <a:t>(1 week </a:t>
            </a:r>
            <a:r>
              <a:rPr lang="en-US" sz="1800" dirty="0" smtClean="0">
                <a:latin typeface="Times New Roman" panose="02020603050405020304" pitchFamily="18" charset="0"/>
                <a:cs typeface="Times New Roman" panose="02020603050405020304" pitchFamily="18" charset="0"/>
              </a:rPr>
              <a:t>old): 0.5-1 </a:t>
            </a:r>
            <a:r>
              <a:rPr lang="en-US" sz="1800" dirty="0">
                <a:latin typeface="Times New Roman" panose="02020603050405020304" pitchFamily="18" charset="0"/>
                <a:cs typeface="Times New Roman" panose="02020603050405020304" pitchFamily="18" charset="0"/>
              </a:rPr>
              <a:t>ml material, </a:t>
            </a:r>
            <a:r>
              <a:rPr lang="en-US" sz="1800" dirty="0" err="1">
                <a:latin typeface="Times New Roman" panose="02020603050405020304" pitchFamily="18" charset="0"/>
                <a:cs typeface="Times New Roman" panose="02020603050405020304" pitchFamily="18" charset="0"/>
              </a:rPr>
              <a:t>i</a:t>
            </a:r>
            <a:r>
              <a:rPr lang="en-US" sz="1800" dirty="0">
                <a:latin typeface="Times New Roman" panose="02020603050405020304" pitchFamily="18" charset="0"/>
                <a:cs typeface="Times New Roman" panose="02020603050405020304" pitchFamily="18" charset="0"/>
              </a:rPr>
              <a:t>/p </a:t>
            </a:r>
            <a:endParaRPr lang="en-US" sz="1800" dirty="0" smtClean="0">
              <a:latin typeface="Times New Roman" panose="02020603050405020304" pitchFamily="18" charset="0"/>
              <a:cs typeface="Times New Roman" panose="02020603050405020304" pitchFamily="18" charset="0"/>
            </a:endParaRPr>
          </a:p>
          <a:p>
            <a:pPr marL="0" indent="0" algn="just">
              <a:buNone/>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Seldom </a:t>
            </a:r>
            <a:r>
              <a:rPr lang="en-US" sz="1800" dirty="0">
                <a:latin typeface="Times New Roman" panose="02020603050405020304" pitchFamily="18" charset="0"/>
                <a:cs typeface="Times New Roman" panose="02020603050405020304" pitchFamily="18" charset="0"/>
              </a:rPr>
              <a:t>die of the infection </a:t>
            </a:r>
            <a:endParaRPr lang="en-US" sz="1800" dirty="0" smtClean="0">
              <a:latin typeface="Times New Roman" panose="02020603050405020304" pitchFamily="18" charset="0"/>
              <a:cs typeface="Times New Roman" panose="02020603050405020304" pitchFamily="18" charset="0"/>
            </a:endParaRPr>
          </a:p>
          <a:p>
            <a:pPr marL="0" indent="0" algn="just">
              <a:buNone/>
            </a:pPr>
            <a:r>
              <a:rPr lang="en-US" sz="1800" dirty="0" smtClean="0">
                <a:latin typeface="Times New Roman" panose="02020603050405020304" pitchFamily="18" charset="0"/>
                <a:cs typeface="Times New Roman" panose="02020603050405020304" pitchFamily="18" charset="0"/>
              </a:rPr>
              <a:t>                                                       Killed </a:t>
            </a:r>
            <a:r>
              <a:rPr lang="en-US" sz="1800" dirty="0">
                <a:latin typeface="Times New Roman" panose="02020603050405020304" pitchFamily="18" charset="0"/>
                <a:cs typeface="Times New Roman" panose="02020603050405020304" pitchFamily="18" charset="0"/>
              </a:rPr>
              <a:t>after 21 days for the  </a:t>
            </a:r>
            <a:r>
              <a:rPr lang="en-US" sz="1800" dirty="0" smtClean="0">
                <a:latin typeface="Times New Roman" panose="02020603050405020304" pitchFamily="18" charset="0"/>
                <a:cs typeface="Times New Roman" panose="02020603050405020304" pitchFamily="18" charset="0"/>
              </a:rPr>
              <a:t>recovery</a:t>
            </a:r>
          </a:p>
          <a:p>
            <a:pPr marL="0" indent="0" algn="just">
              <a:buNone/>
            </a:pPr>
            <a:r>
              <a:rPr lang="en-US" sz="1800" b="1" dirty="0" smtClean="0">
                <a:solidFill>
                  <a:srgbClr val="FF0000"/>
                </a:solidFill>
                <a:latin typeface="Times New Roman" panose="02020603050405020304" pitchFamily="18" charset="0"/>
                <a:cs typeface="Times New Roman" panose="02020603050405020304" pitchFamily="18" charset="0"/>
              </a:rPr>
              <a:t>(iii)  Culture following animal inoculation</a:t>
            </a:r>
            <a:endParaRPr lang="en-IN" sz="1800" b="1" dirty="0">
              <a:solidFill>
                <a:srgbClr val="FF0000"/>
              </a:solidFill>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457200" y="209156"/>
            <a:ext cx="2819400" cy="563562"/>
          </a:xfrm>
        </p:spPr>
        <p:style>
          <a:lnRef idx="1">
            <a:schemeClr val="accent3"/>
          </a:lnRef>
          <a:fillRef idx="2">
            <a:schemeClr val="accent3"/>
          </a:fillRef>
          <a:effectRef idx="1">
            <a:schemeClr val="accent3"/>
          </a:effectRef>
          <a:fontRef idx="minor">
            <a:schemeClr val="dk1"/>
          </a:fontRef>
        </p:style>
        <p:txBody>
          <a:bodyPr>
            <a:noAutofit/>
          </a:bodyPr>
          <a:lstStyle/>
          <a:p>
            <a:r>
              <a:rPr lang="en-US" sz="3200" b="1" dirty="0">
                <a:latin typeface="Times New Roman" panose="02020603050405020304" pitchFamily="18" charset="0"/>
                <a:cs typeface="Times New Roman" panose="02020603050405020304" pitchFamily="18" charset="0"/>
              </a:rPr>
              <a:t>Diagnosis</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4556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a:ln>
            <a:solidFill>
              <a:schemeClr val="accent2"/>
            </a:solidFill>
          </a:ln>
        </p:spPr>
        <p:txBody>
          <a:bodyPr/>
          <a:lstStyle/>
          <a:p>
            <a:pPr marL="514350" indent="-514350">
              <a:buAutoNum type="alphaLcParenBoth" startAt="3"/>
            </a:pPr>
            <a:r>
              <a:rPr lang="en-US" sz="2000" b="1" dirty="0" smtClean="0">
                <a:latin typeface="Times New Roman" panose="02020603050405020304" pitchFamily="18" charset="0"/>
                <a:cs typeface="Times New Roman" panose="02020603050405020304" pitchFamily="18" charset="0"/>
              </a:rPr>
              <a:t>Common </a:t>
            </a:r>
            <a:r>
              <a:rPr lang="en-US" sz="2000" b="1" dirty="0">
                <a:latin typeface="Times New Roman" panose="02020603050405020304" pitchFamily="18" charset="0"/>
                <a:cs typeface="Times New Roman" panose="02020603050405020304" pitchFamily="18" charset="0"/>
              </a:rPr>
              <a:t>diagnostic </a:t>
            </a:r>
            <a:r>
              <a:rPr lang="en-US" sz="2000" b="1" dirty="0" smtClean="0">
                <a:latin typeface="Times New Roman" panose="02020603050405020304" pitchFamily="18" charset="0"/>
                <a:cs typeface="Times New Roman" panose="02020603050405020304" pitchFamily="18" charset="0"/>
              </a:rPr>
              <a:t>tests</a:t>
            </a:r>
            <a:r>
              <a:rPr lang="en-US" sz="2000" dirty="0" smtClean="0">
                <a:latin typeface="Times New Roman" panose="02020603050405020304" pitchFamily="18" charset="0"/>
                <a:cs typeface="Times New Roman" panose="02020603050405020304" pitchFamily="18" charset="0"/>
              </a:rPr>
              <a:t> </a:t>
            </a:r>
          </a:p>
          <a:p>
            <a:pPr marL="514350" indent="-514350">
              <a:buAutoNum type="romanLcParenBoth"/>
            </a:pPr>
            <a:r>
              <a:rPr lang="en-US" sz="2400" dirty="0" smtClean="0">
                <a:latin typeface="Times New Roman" panose="02020603050405020304" pitchFamily="18" charset="0"/>
                <a:cs typeface="Times New Roman" panose="02020603050405020304" pitchFamily="18" charset="0"/>
              </a:rPr>
              <a:t>Microscopic agglutination </a:t>
            </a:r>
            <a:r>
              <a:rPr lang="en-US" sz="2400" dirty="0">
                <a:latin typeface="Times New Roman" panose="02020603050405020304" pitchFamily="18" charset="0"/>
                <a:cs typeface="Times New Roman" panose="02020603050405020304" pitchFamily="18" charset="0"/>
              </a:rPr>
              <a:t>test (MAT</a:t>
            </a:r>
            <a:r>
              <a:rPr lang="en-US" sz="2400" dirty="0" smtClean="0">
                <a:latin typeface="Times New Roman" panose="02020603050405020304" pitchFamily="18" charset="0"/>
                <a:cs typeface="Times New Roman" panose="02020603050405020304" pitchFamily="18" charset="0"/>
              </a:rPr>
              <a:t>):</a:t>
            </a:r>
          </a:p>
        </p:txBody>
      </p:sp>
      <p:sp>
        <p:nvSpPr>
          <p:cNvPr id="4" name="Title 1"/>
          <p:cNvSpPr>
            <a:spLocks noGrp="1"/>
          </p:cNvSpPr>
          <p:nvPr>
            <p:ph type="title"/>
          </p:nvPr>
        </p:nvSpPr>
        <p:spPr>
          <a:xfrm>
            <a:off x="457200" y="209156"/>
            <a:ext cx="2819400" cy="563562"/>
          </a:xfrm>
        </p:spPr>
        <p:style>
          <a:lnRef idx="1">
            <a:schemeClr val="accent3"/>
          </a:lnRef>
          <a:fillRef idx="2">
            <a:schemeClr val="accent3"/>
          </a:fillRef>
          <a:effectRef idx="1">
            <a:schemeClr val="accent3"/>
          </a:effectRef>
          <a:fontRef idx="minor">
            <a:schemeClr val="dk1"/>
          </a:fontRef>
        </p:style>
        <p:txBody>
          <a:bodyPr>
            <a:noAutofit/>
          </a:bodyPr>
          <a:lstStyle/>
          <a:p>
            <a:r>
              <a:rPr lang="en-US" sz="3200" b="1" dirty="0">
                <a:latin typeface="Times New Roman" panose="02020603050405020304" pitchFamily="18" charset="0"/>
                <a:cs typeface="Times New Roman" panose="02020603050405020304" pitchFamily="18" charset="0"/>
              </a:rPr>
              <a:t>Diagnosis</a:t>
            </a:r>
            <a:endParaRPr lang="en-IN" sz="3200" dirty="0">
              <a:latin typeface="Times New Roman" panose="02020603050405020304" pitchFamily="18" charset="0"/>
              <a:cs typeface="Times New Roman" panose="02020603050405020304" pitchFamily="18" charset="0"/>
            </a:endParaRPr>
          </a:p>
        </p:txBody>
      </p:sp>
      <p:sp>
        <p:nvSpPr>
          <p:cNvPr id="2" name="Rectangle 1"/>
          <p:cNvSpPr/>
          <p:nvPr/>
        </p:nvSpPr>
        <p:spPr>
          <a:xfrm>
            <a:off x="5728009" y="2810865"/>
            <a:ext cx="2819400" cy="15240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marL="285750" indent="-285750">
              <a:buFont typeface="Wingdings" panose="05000000000000000000" pitchFamily="2" charset="2"/>
              <a:buChar char="ü"/>
            </a:pPr>
            <a:r>
              <a:rPr lang="en-US" dirty="0"/>
              <a:t>WHO </a:t>
            </a:r>
            <a:r>
              <a:rPr lang="en-US" dirty="0" smtClean="0"/>
              <a:t>reference </a:t>
            </a:r>
            <a:r>
              <a:rPr lang="en-US" dirty="0"/>
              <a:t>test</a:t>
            </a:r>
          </a:p>
          <a:p>
            <a:pPr marL="285750" indent="-285750">
              <a:buFont typeface="Wingdings" panose="05000000000000000000" pitchFamily="2" charset="2"/>
              <a:buChar char="ü"/>
            </a:pPr>
            <a:r>
              <a:rPr lang="en-US" dirty="0"/>
              <a:t>It is a </a:t>
            </a:r>
            <a:r>
              <a:rPr lang="en-US" dirty="0" smtClean="0"/>
              <a:t>fast</a:t>
            </a:r>
            <a:endParaRPr lang="en-US" dirty="0"/>
          </a:p>
          <a:p>
            <a:pPr marL="285750" indent="-285750">
              <a:buFont typeface="Wingdings" panose="05000000000000000000" pitchFamily="2" charset="2"/>
              <a:buChar char="ü"/>
            </a:pPr>
            <a:r>
              <a:rPr lang="en-US" dirty="0"/>
              <a:t>Specific</a:t>
            </a:r>
          </a:p>
          <a:p>
            <a:pPr marL="285750" indent="-285750">
              <a:buFont typeface="Wingdings" panose="05000000000000000000" pitchFamily="2" charset="2"/>
              <a:buChar char="ü"/>
            </a:pPr>
            <a:r>
              <a:rPr lang="en-US" dirty="0" smtClean="0"/>
              <a:t>Most </a:t>
            </a:r>
            <a:r>
              <a:rPr lang="en-US" dirty="0"/>
              <a:t>widely used </a:t>
            </a:r>
            <a:r>
              <a:rPr lang="en-US" dirty="0" smtClean="0"/>
              <a:t>test</a:t>
            </a:r>
            <a:endParaRPr lang="en-IN" sz="1400" dirty="0">
              <a:latin typeface="Times New Roman" panose="02020603050405020304" pitchFamily="18" charset="0"/>
              <a:cs typeface="Times New Roman" panose="02020603050405020304" pitchFamily="18" charset="0"/>
            </a:endParaRPr>
          </a:p>
        </p:txBody>
      </p:sp>
      <p:sp>
        <p:nvSpPr>
          <p:cNvPr id="5" name="Rectangle 4"/>
          <p:cNvSpPr/>
          <p:nvPr/>
        </p:nvSpPr>
        <p:spPr>
          <a:xfrm>
            <a:off x="990600" y="1801892"/>
            <a:ext cx="4571999" cy="12873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latin typeface="Times New Roman" panose="02020603050405020304" pitchFamily="18" charset="0"/>
                <a:cs typeface="Times New Roman" panose="02020603050405020304" pitchFamily="18" charset="0"/>
              </a:rPr>
              <a:t>Different </a:t>
            </a:r>
            <a:r>
              <a:rPr lang="en-US" sz="1600" dirty="0">
                <a:solidFill>
                  <a:schemeClr val="tx1"/>
                </a:solidFill>
                <a:latin typeface="Times New Roman" panose="02020603050405020304" pitchFamily="18" charset="0"/>
                <a:cs typeface="Times New Roman" panose="02020603050405020304" pitchFamily="18" charset="0"/>
              </a:rPr>
              <a:t>dilution of pre filtered </a:t>
            </a:r>
            <a:r>
              <a:rPr lang="en-US" sz="1600" dirty="0" smtClean="0">
                <a:solidFill>
                  <a:schemeClr val="tx1"/>
                </a:solidFill>
                <a:latin typeface="Times New Roman" panose="02020603050405020304" pitchFamily="18" charset="0"/>
                <a:cs typeface="Times New Roman" panose="02020603050405020304" pitchFamily="18" charset="0"/>
              </a:rPr>
              <a:t>serum, heating at         </a:t>
            </a:r>
          </a:p>
          <a:p>
            <a:r>
              <a:rPr lang="en-US" sz="1600" dirty="0">
                <a:solidFill>
                  <a:schemeClr val="tx1"/>
                </a:solidFill>
                <a:latin typeface="Times New Roman" panose="02020603050405020304" pitchFamily="18" charset="0"/>
                <a:cs typeface="Times New Roman" panose="02020603050405020304" pitchFamily="18" charset="0"/>
              </a:rPr>
              <a:t> </a:t>
            </a:r>
            <a:r>
              <a:rPr lang="en-US" sz="1600" dirty="0" smtClean="0">
                <a:solidFill>
                  <a:schemeClr val="tx1"/>
                </a:solidFill>
                <a:latin typeface="Times New Roman" panose="02020603050405020304" pitchFamily="18" charset="0"/>
                <a:cs typeface="Times New Roman" panose="02020603050405020304" pitchFamily="18" charset="0"/>
              </a:rPr>
              <a:t>            56</a:t>
            </a:r>
            <a:r>
              <a:rPr lang="en-US" sz="1600" baseline="30000" dirty="0" smtClean="0">
                <a:solidFill>
                  <a:schemeClr val="tx1"/>
                </a:solidFill>
                <a:latin typeface="Times New Roman" panose="02020603050405020304" pitchFamily="18" charset="0"/>
                <a:cs typeface="Times New Roman" panose="02020603050405020304" pitchFamily="18" charset="0"/>
              </a:rPr>
              <a:t>o</a:t>
            </a:r>
            <a:r>
              <a:rPr lang="en-US" sz="1600" dirty="0" smtClean="0">
                <a:solidFill>
                  <a:schemeClr val="tx1"/>
                </a:solidFill>
                <a:latin typeface="Times New Roman" panose="02020603050405020304" pitchFamily="18" charset="0"/>
                <a:cs typeface="Times New Roman" panose="02020603050405020304" pitchFamily="18" charset="0"/>
              </a:rPr>
              <a:t>C/20 min to in-activate the complement</a:t>
            </a:r>
            <a:endParaRPr lang="en-US" sz="1600" dirty="0">
              <a:solidFill>
                <a:schemeClr val="tx1"/>
              </a:solidFill>
              <a:latin typeface="Times New Roman" panose="02020603050405020304" pitchFamily="18" charset="0"/>
              <a:cs typeface="Times New Roman" panose="02020603050405020304" pitchFamily="18" charset="0"/>
            </a:endParaRPr>
          </a:p>
          <a:p>
            <a:r>
              <a:rPr lang="en-US" sz="1600" dirty="0">
                <a:solidFill>
                  <a:schemeClr val="tx1"/>
                </a:solidFill>
                <a:latin typeface="Times New Roman" panose="02020603050405020304" pitchFamily="18" charset="0"/>
                <a:cs typeface="Times New Roman" panose="02020603050405020304" pitchFamily="18" charset="0"/>
              </a:rPr>
              <a:t>                              </a:t>
            </a:r>
            <a:r>
              <a:rPr lang="en-US" sz="1600" dirty="0" smtClean="0">
                <a:solidFill>
                  <a:schemeClr val="tx1"/>
                </a:solidFill>
                <a:latin typeface="Times New Roman" panose="02020603050405020304" pitchFamily="18" charset="0"/>
                <a:cs typeface="Times New Roman" panose="02020603050405020304" pitchFamily="18" charset="0"/>
              </a:rPr>
              <a:t>         +</a:t>
            </a:r>
            <a:endParaRPr lang="en-US" sz="1600" dirty="0">
              <a:solidFill>
                <a:schemeClr val="tx1"/>
              </a:solidFill>
              <a:latin typeface="Times New Roman" panose="02020603050405020304" pitchFamily="18" charset="0"/>
              <a:cs typeface="Times New Roman" panose="02020603050405020304" pitchFamily="18" charset="0"/>
            </a:endParaRPr>
          </a:p>
          <a:p>
            <a:r>
              <a:rPr lang="en-US" sz="1600" dirty="0">
                <a:solidFill>
                  <a:schemeClr val="tx1"/>
                </a:solidFill>
                <a:latin typeface="Times New Roman" panose="02020603050405020304" pitchFamily="18" charset="0"/>
                <a:cs typeface="Times New Roman" panose="02020603050405020304" pitchFamily="18" charset="0"/>
              </a:rPr>
              <a:t> </a:t>
            </a:r>
            <a:r>
              <a:rPr lang="en-US" sz="1600" dirty="0" smtClean="0">
                <a:solidFill>
                  <a:schemeClr val="tx1"/>
                </a:solidFill>
                <a:latin typeface="Times New Roman" panose="02020603050405020304" pitchFamily="18" charset="0"/>
                <a:cs typeface="Times New Roman" panose="02020603050405020304" pitchFamily="18" charset="0"/>
              </a:rPr>
              <a:t>     4-14 </a:t>
            </a:r>
            <a:r>
              <a:rPr lang="en-US" sz="1600" dirty="0">
                <a:solidFill>
                  <a:schemeClr val="tx1"/>
                </a:solidFill>
                <a:latin typeface="Times New Roman" panose="02020603050405020304" pitchFamily="18" charset="0"/>
                <a:cs typeface="Times New Roman" panose="02020603050405020304" pitchFamily="18" charset="0"/>
              </a:rPr>
              <a:t>days old culture live/</a:t>
            </a:r>
            <a:r>
              <a:rPr lang="en-US" sz="1600" dirty="0" err="1">
                <a:solidFill>
                  <a:schemeClr val="tx1"/>
                </a:solidFill>
                <a:latin typeface="Times New Roman" panose="02020603050405020304" pitchFamily="18" charset="0"/>
                <a:cs typeface="Times New Roman" panose="02020603050405020304" pitchFamily="18" charset="0"/>
              </a:rPr>
              <a:t>lypholized</a:t>
            </a:r>
            <a:r>
              <a:rPr lang="en-US" sz="1600" dirty="0">
                <a:solidFill>
                  <a:schemeClr val="tx1"/>
                </a:solidFill>
                <a:latin typeface="Times New Roman" panose="02020603050405020304" pitchFamily="18" charset="0"/>
                <a:cs typeface="Times New Roman" panose="02020603050405020304" pitchFamily="18" charset="0"/>
              </a:rPr>
              <a:t> culture </a:t>
            </a:r>
          </a:p>
          <a:p>
            <a:r>
              <a:rPr lang="en-US" sz="1600" dirty="0">
                <a:solidFill>
                  <a:schemeClr val="tx1"/>
                </a:solidFill>
                <a:latin typeface="Times New Roman" panose="02020603050405020304" pitchFamily="18" charset="0"/>
                <a:cs typeface="Times New Roman" panose="02020603050405020304" pitchFamily="18" charset="0"/>
              </a:rPr>
              <a:t>                    </a:t>
            </a:r>
            <a:r>
              <a:rPr lang="en-US" sz="1600" dirty="0" smtClean="0">
                <a:solidFill>
                  <a:schemeClr val="tx1"/>
                </a:solidFill>
                <a:latin typeface="Times New Roman" panose="02020603050405020304" pitchFamily="18" charset="0"/>
                <a:cs typeface="Times New Roman" panose="02020603050405020304" pitchFamily="18" charset="0"/>
              </a:rPr>
              <a:t>(</a:t>
            </a:r>
            <a:r>
              <a:rPr lang="en-US" sz="1600" dirty="0">
                <a:solidFill>
                  <a:schemeClr val="tx1"/>
                </a:solidFill>
                <a:latin typeface="Times New Roman" panose="02020603050405020304" pitchFamily="18" charset="0"/>
                <a:cs typeface="Times New Roman" panose="02020603050405020304" pitchFamily="18" charset="0"/>
              </a:rPr>
              <a:t>1-2x 10</a:t>
            </a:r>
            <a:r>
              <a:rPr lang="en-US" sz="1600" baseline="30000" dirty="0">
                <a:solidFill>
                  <a:schemeClr val="tx1"/>
                </a:solidFill>
                <a:latin typeface="Times New Roman" panose="02020603050405020304" pitchFamily="18" charset="0"/>
                <a:cs typeface="Times New Roman" panose="02020603050405020304" pitchFamily="18" charset="0"/>
              </a:rPr>
              <a:t>8</a:t>
            </a:r>
            <a:r>
              <a:rPr lang="en-US" sz="1600" dirty="0">
                <a:solidFill>
                  <a:schemeClr val="tx1"/>
                </a:solidFill>
                <a:latin typeface="Times New Roman" panose="02020603050405020304" pitchFamily="18" charset="0"/>
                <a:cs typeface="Times New Roman" panose="02020603050405020304" pitchFamily="18" charset="0"/>
              </a:rPr>
              <a:t>organism/ml</a:t>
            </a:r>
            <a:r>
              <a:rPr lang="en-US" sz="1600" dirty="0" smtClean="0">
                <a:solidFill>
                  <a:schemeClr val="tx1"/>
                </a:solidFill>
                <a:latin typeface="Times New Roman" panose="02020603050405020304" pitchFamily="18" charset="0"/>
                <a:cs typeface="Times New Roman" panose="02020603050405020304" pitchFamily="18" charset="0"/>
              </a:rPr>
              <a:t>)</a:t>
            </a:r>
            <a:endParaRPr lang="en-IN" sz="1600" dirty="0">
              <a:solidFill>
                <a:schemeClr val="tx1"/>
              </a:solidFill>
            </a:endParaRPr>
          </a:p>
        </p:txBody>
      </p:sp>
      <p:cxnSp>
        <p:nvCxnSpPr>
          <p:cNvPr id="7" name="Straight Arrow Connector 6"/>
          <p:cNvCxnSpPr/>
          <p:nvPr/>
        </p:nvCxnSpPr>
        <p:spPr>
          <a:xfrm>
            <a:off x="3048000" y="3011451"/>
            <a:ext cx="0" cy="5516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276599" y="3161197"/>
            <a:ext cx="1529586" cy="307777"/>
          </a:xfrm>
          <a:prstGeom prst="rect">
            <a:avLst/>
          </a:prstGeom>
          <a:ln>
            <a:solidFill>
              <a:schemeClr val="accent2">
                <a:lumMod val="75000"/>
              </a:schemeClr>
            </a:solidFill>
          </a:ln>
        </p:spPr>
        <p:txBody>
          <a:bodyPr wrap="none">
            <a:spAutoFit/>
          </a:bodyPr>
          <a:lstStyle/>
          <a:p>
            <a:r>
              <a:rPr lang="en-US" sz="1400" dirty="0">
                <a:latin typeface="Times New Roman" panose="02020603050405020304" pitchFamily="18" charset="0"/>
                <a:cs typeface="Times New Roman" panose="02020603050405020304" pitchFamily="18" charset="0"/>
              </a:rPr>
              <a:t>½-4 h or overnight</a:t>
            </a:r>
          </a:p>
        </p:txBody>
      </p:sp>
      <p:sp>
        <p:nvSpPr>
          <p:cNvPr id="14" name="Rectangle 13"/>
          <p:cNvSpPr/>
          <p:nvPr/>
        </p:nvSpPr>
        <p:spPr>
          <a:xfrm>
            <a:off x="1016620" y="3540891"/>
            <a:ext cx="4545979"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latin typeface="Times New Roman" panose="02020603050405020304" pitchFamily="18" charset="0"/>
                <a:cs typeface="Times New Roman" panose="02020603050405020304" pitchFamily="18" charset="0"/>
              </a:rPr>
              <a:t>The dilution which is showing </a:t>
            </a:r>
            <a:r>
              <a:rPr lang="en-US" sz="1600" b="1" dirty="0" smtClean="0">
                <a:solidFill>
                  <a:schemeClr val="accent6">
                    <a:lumMod val="50000"/>
                  </a:schemeClr>
                </a:solidFill>
                <a:latin typeface="Times New Roman" panose="02020603050405020304" pitchFamily="18" charset="0"/>
                <a:cs typeface="Times New Roman" panose="02020603050405020304" pitchFamily="18" charset="0"/>
              </a:rPr>
              <a:t>&gt;50% </a:t>
            </a:r>
            <a:r>
              <a:rPr lang="en-US" sz="1600" b="1" dirty="0">
                <a:solidFill>
                  <a:schemeClr val="accent6">
                    <a:lumMod val="50000"/>
                  </a:schemeClr>
                </a:solidFill>
                <a:latin typeface="Times New Roman" panose="02020603050405020304" pitchFamily="18" charset="0"/>
                <a:cs typeface="Times New Roman" panose="02020603050405020304" pitchFamily="18" charset="0"/>
              </a:rPr>
              <a:t>cells </a:t>
            </a:r>
            <a:r>
              <a:rPr lang="en-US" sz="1600" dirty="0">
                <a:solidFill>
                  <a:schemeClr val="tx1"/>
                </a:solidFill>
                <a:latin typeface="Times New Roman" panose="02020603050405020304" pitchFamily="18" charset="0"/>
                <a:cs typeface="Times New Roman" panose="02020603050405020304" pitchFamily="18" charset="0"/>
              </a:rPr>
              <a:t>show agglutination or lysis on examination </a:t>
            </a:r>
            <a:r>
              <a:rPr lang="en-US" sz="1600" dirty="0" smtClean="0">
                <a:solidFill>
                  <a:schemeClr val="tx1"/>
                </a:solidFill>
                <a:latin typeface="Times New Roman" panose="02020603050405020304" pitchFamily="18" charset="0"/>
                <a:cs typeface="Times New Roman" panose="02020603050405020304" pitchFamily="18" charset="0"/>
              </a:rPr>
              <a:t>on dark field</a:t>
            </a:r>
            <a:endParaRPr lang="en-IN" sz="1600" dirty="0">
              <a:solidFill>
                <a:schemeClr val="tx1"/>
              </a:solidFill>
              <a:latin typeface="Times New Roman" panose="02020603050405020304" pitchFamily="18" charset="0"/>
              <a:cs typeface="Times New Roman" panose="02020603050405020304" pitchFamily="18" charset="0"/>
            </a:endParaRPr>
          </a:p>
        </p:txBody>
      </p:sp>
      <p:sp>
        <p:nvSpPr>
          <p:cNvPr id="15" name="Rectangle 14"/>
          <p:cNvSpPr/>
          <p:nvPr/>
        </p:nvSpPr>
        <p:spPr>
          <a:xfrm>
            <a:off x="1016620" y="4694854"/>
            <a:ext cx="4545979"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latin typeface="Times New Roman" panose="02020603050405020304" pitchFamily="18" charset="0"/>
                <a:cs typeface="Times New Roman" panose="02020603050405020304" pitchFamily="18" charset="0"/>
              </a:rPr>
              <a:t>A titer of 100 or more indicates the present or past infection</a:t>
            </a:r>
            <a:endParaRPr lang="en-IN" sz="1600" dirty="0">
              <a:solidFill>
                <a:schemeClr val="tx1"/>
              </a:solidFill>
              <a:latin typeface="Times New Roman" panose="02020603050405020304" pitchFamily="18" charset="0"/>
              <a:cs typeface="Times New Roman" panose="02020603050405020304" pitchFamily="18" charset="0"/>
            </a:endParaRPr>
          </a:p>
        </p:txBody>
      </p:sp>
      <p:cxnSp>
        <p:nvCxnSpPr>
          <p:cNvPr id="18" name="Straight Arrow Connector 17"/>
          <p:cNvCxnSpPr/>
          <p:nvPr/>
        </p:nvCxnSpPr>
        <p:spPr>
          <a:xfrm>
            <a:off x="3048000" y="4302891"/>
            <a:ext cx="0" cy="3919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0622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373855"/>
          </a:xfrm>
          <a:ln>
            <a:solidFill>
              <a:schemeClr val="accent2"/>
            </a:solidFill>
          </a:ln>
        </p:spPr>
        <p:txBody>
          <a:bodyPr>
            <a:normAutofit fontScale="92500" lnSpcReduction="20000"/>
          </a:bodyPr>
          <a:lstStyle/>
          <a:p>
            <a:pPr marL="0" indent="0" algn="just">
              <a:buNone/>
            </a:pPr>
            <a:r>
              <a:rPr lang="en-US" sz="2000" b="1" dirty="0" smtClean="0">
                <a:solidFill>
                  <a:schemeClr val="tx2">
                    <a:lumMod val="75000"/>
                  </a:schemeClr>
                </a:solidFill>
                <a:latin typeface="Times New Roman" panose="02020603050405020304" pitchFamily="18" charset="0"/>
                <a:cs typeface="Times New Roman" panose="02020603050405020304" pitchFamily="18" charset="0"/>
              </a:rPr>
              <a:t>(ii)Macroscopic agglutination tests </a:t>
            </a:r>
            <a:r>
              <a:rPr lang="en-US" sz="2000" dirty="0" smtClean="0">
                <a:latin typeface="Times New Roman" panose="02020603050405020304" pitchFamily="18" charset="0"/>
                <a:cs typeface="Times New Roman" panose="02020603050405020304" pitchFamily="18" charset="0"/>
              </a:rPr>
              <a:t>: The </a:t>
            </a:r>
            <a:r>
              <a:rPr lang="en-US" sz="2000" dirty="0">
                <a:latin typeface="Times New Roman" panose="02020603050405020304" pitchFamily="18" charset="0"/>
                <a:cs typeface="Times New Roman" panose="02020603050405020304" pitchFamily="18" charset="0"/>
              </a:rPr>
              <a:t>two tests namely </a:t>
            </a:r>
            <a:endParaRPr lang="en-US" sz="2000" dirty="0" smtClean="0">
              <a:latin typeface="Times New Roman" panose="02020603050405020304" pitchFamily="18" charset="0"/>
              <a:cs typeface="Times New Roman" panose="02020603050405020304" pitchFamily="18" charset="0"/>
            </a:endParaRPr>
          </a:p>
          <a:p>
            <a:pPr marL="857250" lvl="1" indent="-457200" algn="just">
              <a:buAutoNum type="alphaLcParenBoth"/>
            </a:pPr>
            <a:r>
              <a:rPr lang="en-US" sz="2000" dirty="0" smtClean="0">
                <a:latin typeface="Times New Roman" panose="02020603050405020304" pitchFamily="18" charset="0"/>
                <a:cs typeface="Times New Roman" panose="02020603050405020304" pitchFamily="18" charset="0"/>
              </a:rPr>
              <a:t>Galton macroscopic </a:t>
            </a:r>
            <a:r>
              <a:rPr lang="en-US" sz="2000" dirty="0">
                <a:latin typeface="Times New Roman" panose="02020603050405020304" pitchFamily="18" charset="0"/>
                <a:cs typeface="Times New Roman" panose="02020603050405020304" pitchFamily="18" charset="0"/>
              </a:rPr>
              <a:t>slide agglutination test, </a:t>
            </a:r>
            <a:endParaRPr lang="en-US" sz="2000" dirty="0" smtClean="0">
              <a:latin typeface="Times New Roman" panose="02020603050405020304" pitchFamily="18" charset="0"/>
              <a:cs typeface="Times New Roman" panose="02020603050405020304" pitchFamily="18" charset="0"/>
            </a:endParaRPr>
          </a:p>
          <a:p>
            <a:pPr marL="857250" lvl="1" indent="-457200" algn="just">
              <a:buAutoNum type="alphaLcParenBoth"/>
            </a:pPr>
            <a:r>
              <a:rPr lang="en-US" sz="2000" dirty="0" err="1" smtClean="0">
                <a:latin typeface="Times New Roman" panose="02020603050405020304" pitchFamily="18" charset="0"/>
                <a:cs typeface="Times New Roman" panose="02020603050405020304" pitchFamily="18" charset="0"/>
              </a:rPr>
              <a:t>Mazzonelli-Mailloux</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(M-</a:t>
            </a:r>
            <a:r>
              <a:rPr lang="en-US" sz="2000" dirty="0" err="1">
                <a:latin typeface="Times New Roman" panose="02020603050405020304" pitchFamily="18" charset="0"/>
                <a:cs typeface="Times New Roman" panose="02020603050405020304" pitchFamily="18" charset="0"/>
              </a:rPr>
              <a:t>Mx</a:t>
            </a:r>
            <a:r>
              <a:rPr lang="en-US" sz="2000" dirty="0">
                <a:latin typeface="Times New Roman" panose="02020603050405020304" pitchFamily="18" charset="0"/>
                <a:cs typeface="Times New Roman" panose="02020603050405020304" pitchFamily="18" charset="0"/>
              </a:rPr>
              <a:t>) slide test have been described for viewing agglutination through naked </a:t>
            </a:r>
            <a:r>
              <a:rPr lang="en-US" sz="2000" dirty="0" smtClean="0">
                <a:latin typeface="Times New Roman" panose="02020603050405020304" pitchFamily="18" charset="0"/>
                <a:cs typeface="Times New Roman" panose="02020603050405020304" pitchFamily="18" charset="0"/>
              </a:rPr>
              <a:t>eye</a:t>
            </a:r>
          </a:p>
          <a:p>
            <a:pPr marL="857250" lvl="1" indent="-457200" algn="just">
              <a:buAutoNum type="alphaLcParenBoth"/>
            </a:pPr>
            <a:endParaRPr lang="en-US" sz="2000" dirty="0" smtClean="0">
              <a:latin typeface="Times New Roman" panose="02020603050405020304" pitchFamily="18" charset="0"/>
              <a:cs typeface="Times New Roman" panose="02020603050405020304" pitchFamily="18" charset="0"/>
            </a:endParaRPr>
          </a:p>
          <a:p>
            <a:pPr marL="0" indent="0" algn="just">
              <a:buNone/>
            </a:pPr>
            <a:r>
              <a:rPr lang="en-US" sz="2000" b="1" dirty="0" smtClean="0">
                <a:solidFill>
                  <a:schemeClr val="accent1">
                    <a:lumMod val="50000"/>
                  </a:schemeClr>
                </a:solidFill>
                <a:latin typeface="Times New Roman" panose="02020603050405020304" pitchFamily="18" charset="0"/>
                <a:ea typeface="Times New Roman" panose="02020603050405020304" pitchFamily="18" charset="0"/>
              </a:rPr>
              <a:t>(iii) ELISA</a:t>
            </a:r>
            <a:r>
              <a:rPr lang="en-US" sz="2000" dirty="0" smtClean="0">
                <a:latin typeface="Times New Roman" panose="02020603050405020304" pitchFamily="18" charset="0"/>
                <a:ea typeface="Times New Roman" panose="02020603050405020304" pitchFamily="18" charset="0"/>
              </a:rPr>
              <a:t>: High sensitive </a:t>
            </a:r>
            <a:r>
              <a:rPr lang="en-US" sz="2000" dirty="0">
                <a:latin typeface="Times New Roman" panose="02020603050405020304" pitchFamily="18" charset="0"/>
                <a:ea typeface="Times New Roman" panose="02020603050405020304" pitchFamily="18" charset="0"/>
              </a:rPr>
              <a:t>and </a:t>
            </a:r>
            <a:r>
              <a:rPr lang="en-US" sz="2000" dirty="0" smtClean="0">
                <a:latin typeface="Times New Roman" panose="02020603050405020304" pitchFamily="18" charset="0"/>
                <a:ea typeface="Times New Roman" panose="02020603050405020304" pitchFamily="18" charset="0"/>
              </a:rPr>
              <a:t>specific it is used to </a:t>
            </a:r>
            <a:r>
              <a:rPr lang="en-US" sz="2000" dirty="0">
                <a:latin typeface="Times New Roman" panose="02020603050405020304" pitchFamily="18" charset="0"/>
                <a:ea typeface="Times New Roman" panose="02020603050405020304" pitchFamily="18" charset="0"/>
              </a:rPr>
              <a:t>detect IgG </a:t>
            </a:r>
            <a:r>
              <a:rPr lang="en-US" sz="2000" dirty="0" smtClean="0">
                <a:latin typeface="Times New Roman" panose="02020603050405020304" pitchFamily="18" charset="0"/>
                <a:ea typeface="Times New Roman" panose="02020603050405020304" pitchFamily="18" charset="0"/>
              </a:rPr>
              <a:t>and </a:t>
            </a:r>
            <a:r>
              <a:rPr lang="en-US" sz="2000" dirty="0">
                <a:latin typeface="Times New Roman" panose="02020603050405020304" pitchFamily="18" charset="0"/>
                <a:ea typeface="Times New Roman" panose="02020603050405020304" pitchFamily="18" charset="0"/>
              </a:rPr>
              <a:t>IgM antibodies separately in infected </a:t>
            </a:r>
            <a:r>
              <a:rPr lang="en-US" sz="2000" dirty="0" smtClean="0">
                <a:latin typeface="Times New Roman" panose="02020603050405020304" pitchFamily="18" charset="0"/>
                <a:ea typeface="Times New Roman" panose="02020603050405020304" pitchFamily="18" charset="0"/>
              </a:rPr>
              <a:t>subject</a:t>
            </a:r>
          </a:p>
          <a:p>
            <a:pPr marL="0" indent="0" algn="just">
              <a:buNone/>
            </a:pPr>
            <a:endParaRPr lang="en-US" sz="2000" dirty="0" smtClean="0">
              <a:latin typeface="Times New Roman" panose="02020603050405020304" pitchFamily="18" charset="0"/>
              <a:ea typeface="Times New Roman" panose="02020603050405020304" pitchFamily="18" charset="0"/>
            </a:endParaRPr>
          </a:p>
          <a:p>
            <a:pPr marL="0" indent="0" algn="just">
              <a:buNone/>
            </a:pPr>
            <a:r>
              <a:rPr lang="en-US" sz="2000" b="1" dirty="0">
                <a:solidFill>
                  <a:schemeClr val="accent1">
                    <a:lumMod val="50000"/>
                  </a:schemeClr>
                </a:solidFill>
                <a:latin typeface="Times New Roman" panose="02020603050405020304" pitchFamily="18" charset="0"/>
                <a:ea typeface="Times New Roman" panose="02020603050405020304" pitchFamily="18" charset="0"/>
              </a:rPr>
              <a:t>(iv</a:t>
            </a:r>
            <a:r>
              <a:rPr lang="en-US" sz="2000" b="1" dirty="0" smtClean="0">
                <a:solidFill>
                  <a:schemeClr val="accent1">
                    <a:lumMod val="50000"/>
                  </a:schemeClr>
                </a:solidFill>
                <a:latin typeface="Times New Roman" panose="02020603050405020304" pitchFamily="18" charset="0"/>
                <a:ea typeface="Times New Roman" panose="02020603050405020304" pitchFamily="18" charset="0"/>
              </a:rPr>
              <a:t>) Indirect </a:t>
            </a:r>
            <a:r>
              <a:rPr lang="en-US" sz="2000" b="1" dirty="0" err="1">
                <a:solidFill>
                  <a:schemeClr val="accent1">
                    <a:lumMod val="50000"/>
                  </a:schemeClr>
                </a:solidFill>
                <a:latin typeface="Times New Roman" panose="02020603050405020304" pitchFamily="18" charset="0"/>
                <a:ea typeface="Times New Roman" panose="02020603050405020304" pitchFamily="18" charset="0"/>
              </a:rPr>
              <a:t>haemagglutination</a:t>
            </a:r>
            <a:r>
              <a:rPr lang="en-US" sz="2000" b="1" dirty="0">
                <a:solidFill>
                  <a:schemeClr val="accent1">
                    <a:lumMod val="50000"/>
                  </a:schemeClr>
                </a:solidFill>
                <a:latin typeface="Times New Roman" panose="02020603050405020304" pitchFamily="18" charset="0"/>
                <a:ea typeface="Times New Roman" panose="02020603050405020304" pitchFamily="18" charset="0"/>
              </a:rPr>
              <a:t> (IHA) test : </a:t>
            </a:r>
            <a:r>
              <a:rPr lang="en-US" sz="2000" dirty="0">
                <a:latin typeface="Times New Roman" panose="02020603050405020304" pitchFamily="18" charset="0"/>
                <a:ea typeface="Times New Roman" panose="02020603050405020304" pitchFamily="18" charset="0"/>
              </a:rPr>
              <a:t>The </a:t>
            </a:r>
            <a:r>
              <a:rPr lang="en-US" sz="2000" i="1" dirty="0" err="1">
                <a:latin typeface="Times New Roman" panose="02020603050405020304" pitchFamily="18" charset="0"/>
                <a:ea typeface="Times New Roman" panose="02020603050405020304" pitchFamily="18" charset="0"/>
              </a:rPr>
              <a:t>Leptospira</a:t>
            </a:r>
            <a:r>
              <a:rPr lang="en-US" sz="2000" i="1"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antigens are first used to sensitize sheep or human RBCs which then agglutinate with antibodies present in the serum of the animal or </a:t>
            </a:r>
            <a:r>
              <a:rPr lang="en-US" sz="2000" dirty="0" smtClean="0">
                <a:latin typeface="Times New Roman" panose="02020603050405020304" pitchFamily="18" charset="0"/>
                <a:ea typeface="Times New Roman" panose="02020603050405020304" pitchFamily="18" charset="0"/>
              </a:rPr>
              <a:t>man</a:t>
            </a:r>
          </a:p>
          <a:p>
            <a:pPr marL="0" indent="0" algn="just">
              <a:buNone/>
            </a:pPr>
            <a:endParaRPr lang="en-US" sz="2000" dirty="0" smtClean="0">
              <a:latin typeface="Times New Roman" panose="02020603050405020304" pitchFamily="18" charset="0"/>
              <a:ea typeface="Times New Roman" panose="02020603050405020304" pitchFamily="18" charset="0"/>
            </a:endParaRPr>
          </a:p>
          <a:p>
            <a:pPr marL="0" indent="0" algn="just">
              <a:buNone/>
            </a:pPr>
            <a:r>
              <a:rPr lang="en-US" sz="2000" b="1" dirty="0">
                <a:solidFill>
                  <a:schemeClr val="accent1">
                    <a:lumMod val="50000"/>
                  </a:schemeClr>
                </a:solidFill>
                <a:latin typeface="Times New Roman" panose="02020603050405020304" pitchFamily="18" charset="0"/>
                <a:ea typeface="Times New Roman" panose="02020603050405020304" pitchFamily="18" charset="0"/>
              </a:rPr>
              <a:t>(v</a:t>
            </a:r>
            <a:r>
              <a:rPr lang="en-US" sz="2000" b="1" dirty="0" smtClean="0">
                <a:solidFill>
                  <a:schemeClr val="accent1">
                    <a:lumMod val="50000"/>
                  </a:schemeClr>
                </a:solidFill>
                <a:latin typeface="Times New Roman" panose="02020603050405020304" pitchFamily="18" charset="0"/>
                <a:ea typeface="Times New Roman" panose="02020603050405020304" pitchFamily="18" charset="0"/>
              </a:rPr>
              <a:t>) Complement </a:t>
            </a:r>
            <a:r>
              <a:rPr lang="en-US" sz="2000" b="1" dirty="0">
                <a:solidFill>
                  <a:schemeClr val="accent1">
                    <a:lumMod val="50000"/>
                  </a:schemeClr>
                </a:solidFill>
                <a:latin typeface="Times New Roman" panose="02020603050405020304" pitchFamily="18" charset="0"/>
                <a:ea typeface="Times New Roman" panose="02020603050405020304" pitchFamily="18" charset="0"/>
              </a:rPr>
              <a:t>fixation test (CFT</a:t>
            </a:r>
            <a:r>
              <a:rPr lang="en-US" sz="2000" b="1" dirty="0" smtClean="0">
                <a:solidFill>
                  <a:schemeClr val="accent1">
                    <a:lumMod val="50000"/>
                  </a:schemeClr>
                </a:solidFill>
                <a:latin typeface="Times New Roman" panose="02020603050405020304" pitchFamily="18" charset="0"/>
                <a:ea typeface="Times New Roman" panose="02020603050405020304" pitchFamily="18" charset="0"/>
              </a:rPr>
              <a:t>)</a:t>
            </a:r>
          </a:p>
          <a:p>
            <a:pPr marL="0" indent="0" algn="just">
              <a:buNone/>
            </a:pPr>
            <a:endParaRPr lang="en-US" sz="2000" dirty="0" smtClean="0">
              <a:latin typeface="Times New Roman" panose="02020603050405020304" pitchFamily="18" charset="0"/>
              <a:ea typeface="Times New Roman" panose="02020603050405020304" pitchFamily="18" charset="0"/>
            </a:endParaRPr>
          </a:p>
          <a:p>
            <a:pPr marL="0" indent="0" algn="just">
              <a:buNone/>
            </a:pPr>
            <a:r>
              <a:rPr lang="en-US" sz="2000" b="1" dirty="0">
                <a:solidFill>
                  <a:schemeClr val="accent1">
                    <a:lumMod val="50000"/>
                  </a:schemeClr>
                </a:solidFill>
                <a:latin typeface="Times New Roman" panose="02020603050405020304" pitchFamily="18" charset="0"/>
                <a:ea typeface="Times New Roman" panose="02020603050405020304" pitchFamily="18" charset="0"/>
              </a:rPr>
              <a:t>(</a:t>
            </a:r>
            <a:r>
              <a:rPr lang="en-US" sz="2000" b="1" dirty="0" smtClean="0">
                <a:solidFill>
                  <a:schemeClr val="accent1">
                    <a:lumMod val="50000"/>
                  </a:schemeClr>
                </a:solidFill>
                <a:latin typeface="Times New Roman" panose="02020603050405020304" pitchFamily="18" charset="0"/>
                <a:ea typeface="Times New Roman" panose="02020603050405020304" pitchFamily="18" charset="0"/>
              </a:rPr>
              <a:t>vi) Sensitized </a:t>
            </a:r>
            <a:r>
              <a:rPr lang="en-US" sz="2000" b="1" dirty="0">
                <a:solidFill>
                  <a:schemeClr val="accent1">
                    <a:lumMod val="50000"/>
                  </a:schemeClr>
                </a:solidFill>
                <a:latin typeface="Times New Roman" panose="02020603050405020304" pitchFamily="18" charset="0"/>
                <a:ea typeface="Times New Roman" panose="02020603050405020304" pitchFamily="18" charset="0"/>
              </a:rPr>
              <a:t>erythrocytes lysis test</a:t>
            </a:r>
            <a:endParaRPr lang="en-IN" sz="2000" b="1" dirty="0">
              <a:solidFill>
                <a:schemeClr val="accent1">
                  <a:lumMod val="50000"/>
                </a:schemeClr>
              </a:solidFill>
              <a:latin typeface="Times New Roman" panose="02020603050405020304" pitchFamily="18" charset="0"/>
              <a:ea typeface="Times New Roman" panose="02020603050405020304" pitchFamily="18" charset="0"/>
            </a:endParaRPr>
          </a:p>
        </p:txBody>
      </p:sp>
      <p:sp>
        <p:nvSpPr>
          <p:cNvPr id="4" name="Title 1"/>
          <p:cNvSpPr>
            <a:spLocks noGrp="1"/>
          </p:cNvSpPr>
          <p:nvPr>
            <p:ph type="title"/>
          </p:nvPr>
        </p:nvSpPr>
        <p:spPr>
          <a:xfrm>
            <a:off x="457200" y="209156"/>
            <a:ext cx="2819400" cy="563562"/>
          </a:xfrm>
        </p:spPr>
        <p:style>
          <a:lnRef idx="1">
            <a:schemeClr val="accent3"/>
          </a:lnRef>
          <a:fillRef idx="2">
            <a:schemeClr val="accent3"/>
          </a:fillRef>
          <a:effectRef idx="1">
            <a:schemeClr val="accent3"/>
          </a:effectRef>
          <a:fontRef idx="minor">
            <a:schemeClr val="dk1"/>
          </a:fontRef>
        </p:style>
        <p:txBody>
          <a:bodyPr>
            <a:noAutofit/>
          </a:bodyPr>
          <a:lstStyle/>
          <a:p>
            <a:r>
              <a:rPr lang="en-US" sz="3200" b="1" dirty="0">
                <a:latin typeface="Times New Roman" panose="02020603050405020304" pitchFamily="18" charset="0"/>
                <a:cs typeface="Times New Roman" panose="02020603050405020304" pitchFamily="18" charset="0"/>
              </a:rPr>
              <a:t>Diagnosis</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937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4343400" cy="5791200"/>
          </a:xfrm>
          <a:ln/>
        </p:spPr>
        <p:style>
          <a:lnRef idx="1">
            <a:schemeClr val="accent4"/>
          </a:lnRef>
          <a:fillRef idx="2">
            <a:schemeClr val="accent4"/>
          </a:fillRef>
          <a:effectRef idx="1">
            <a:schemeClr val="accent4"/>
          </a:effectRef>
          <a:fontRef idx="minor">
            <a:schemeClr val="dk1"/>
          </a:fontRef>
        </p:style>
        <p:txBody>
          <a:bodyPr>
            <a:noAutofit/>
          </a:bodyPr>
          <a:lstStyle/>
          <a:p>
            <a:pPr algn="just"/>
            <a:r>
              <a:rPr lang="en-US" sz="2400" dirty="0" err="1" smtClean="0">
                <a:latin typeface="Times New Roman" panose="02020603050405020304" pitchFamily="18" charset="0"/>
                <a:cs typeface="Times New Roman" panose="02020603050405020304" pitchFamily="18" charset="0"/>
              </a:rPr>
              <a:t>Autmnal</a:t>
            </a:r>
            <a:r>
              <a:rPr lang="en-US" sz="2400" dirty="0" smtClean="0">
                <a:latin typeface="Times New Roman" panose="02020603050405020304" pitchFamily="18" charset="0"/>
                <a:cs typeface="Times New Roman" panose="02020603050405020304" pitchFamily="18" charset="0"/>
              </a:rPr>
              <a:t> fever, </a:t>
            </a:r>
          </a:p>
          <a:p>
            <a:pPr algn="just"/>
            <a:r>
              <a:rPr lang="en-US" sz="2400" dirty="0" smtClean="0">
                <a:latin typeface="Times New Roman" panose="02020603050405020304" pitchFamily="18" charset="0"/>
                <a:cs typeface="Times New Roman" panose="02020603050405020304" pitchFamily="18" charset="0"/>
              </a:rPr>
              <a:t>Cane cutter's disease, </a:t>
            </a:r>
          </a:p>
          <a:p>
            <a:pPr algn="just"/>
            <a:r>
              <a:rPr lang="en-US" sz="2400" dirty="0" err="1" smtClean="0">
                <a:latin typeface="Times New Roman" panose="02020603050405020304" pitchFamily="18" charset="0"/>
                <a:cs typeface="Times New Roman" panose="02020603050405020304" pitchFamily="18" charset="0"/>
              </a:rPr>
              <a:t>Canicola</a:t>
            </a:r>
            <a:r>
              <a:rPr lang="en-US" sz="2400" dirty="0" smtClean="0">
                <a:latin typeface="Times New Roman" panose="02020603050405020304" pitchFamily="18" charset="0"/>
                <a:cs typeface="Times New Roman" panose="02020603050405020304" pitchFamily="18" charset="0"/>
              </a:rPr>
              <a:t> fever, </a:t>
            </a:r>
          </a:p>
          <a:p>
            <a:pPr algn="just"/>
            <a:r>
              <a:rPr lang="en-US" sz="2400" dirty="0" smtClean="0">
                <a:latin typeface="Times New Roman" panose="02020603050405020304" pitchFamily="18" charset="0"/>
                <a:cs typeface="Times New Roman" panose="02020603050405020304" pitchFamily="18" charset="0"/>
              </a:rPr>
              <a:t>Harvest fever, </a:t>
            </a:r>
          </a:p>
          <a:p>
            <a:pPr algn="just"/>
            <a:r>
              <a:rPr lang="en-US" sz="2400" dirty="0" smtClean="0">
                <a:latin typeface="Times New Roman" panose="02020603050405020304" pitchFamily="18" charset="0"/>
                <a:cs typeface="Times New Roman" panose="02020603050405020304" pitchFamily="18" charset="0"/>
              </a:rPr>
              <a:t>Infectious jaundice, "</a:t>
            </a:r>
            <a:r>
              <a:rPr lang="en-US" sz="2400" dirty="0" err="1" smtClean="0">
                <a:latin typeface="Times New Roman" panose="02020603050405020304" pitchFamily="18" charset="0"/>
                <a:cs typeface="Times New Roman" panose="02020603050405020304" pitchFamily="18" charset="0"/>
              </a:rPr>
              <a:t>Lepro</a:t>
            </a:r>
            <a:r>
              <a:rPr lang="en-US" sz="2400" dirty="0" smtClean="0">
                <a:latin typeface="Times New Roman" panose="02020603050405020304" pitchFamily="18" charset="0"/>
                <a:cs typeface="Times New Roman" panose="02020603050405020304" pitchFamily="18" charset="0"/>
              </a:rPr>
              <a:t>", </a:t>
            </a:r>
          </a:p>
          <a:p>
            <a:pPr algn="just"/>
            <a:r>
              <a:rPr lang="en-US" sz="2400" dirty="0" smtClean="0">
                <a:latin typeface="Times New Roman" panose="02020603050405020304" pitchFamily="18" charset="0"/>
                <a:cs typeface="Times New Roman" panose="02020603050405020304" pitchFamily="18" charset="0"/>
              </a:rPr>
              <a:t>Mud fever, </a:t>
            </a:r>
          </a:p>
          <a:p>
            <a:pPr algn="just"/>
            <a:r>
              <a:rPr lang="en-US" sz="2400" dirty="0" smtClean="0">
                <a:latin typeface="Times New Roman" panose="02020603050405020304" pitchFamily="18" charset="0"/>
                <a:cs typeface="Times New Roman" panose="02020603050405020304" pitchFamily="18" charset="0"/>
              </a:rPr>
              <a:t>Rice field worker's disease, </a:t>
            </a:r>
          </a:p>
          <a:p>
            <a:pPr algn="just"/>
            <a:r>
              <a:rPr lang="en-US" sz="2400" dirty="0" smtClean="0">
                <a:latin typeface="Times New Roman" panose="02020603050405020304" pitchFamily="18" charset="0"/>
                <a:cs typeface="Times New Roman" panose="02020603050405020304" pitchFamily="18" charset="0"/>
              </a:rPr>
              <a:t>Seven day fever, </a:t>
            </a:r>
          </a:p>
          <a:p>
            <a:pPr algn="just"/>
            <a:r>
              <a:rPr lang="en-US" sz="2400" dirty="0" smtClean="0">
                <a:latin typeface="Times New Roman" panose="02020603050405020304" pitchFamily="18" charset="0"/>
                <a:cs typeface="Times New Roman" panose="02020603050405020304" pitchFamily="18" charset="0"/>
              </a:rPr>
              <a:t>Swamp fever, </a:t>
            </a:r>
          </a:p>
          <a:p>
            <a:pPr algn="just"/>
            <a:r>
              <a:rPr lang="en-US" sz="2400" dirty="0" smtClean="0">
                <a:latin typeface="Times New Roman" panose="02020603050405020304" pitchFamily="18" charset="0"/>
                <a:cs typeface="Times New Roman" panose="02020603050405020304" pitchFamily="18" charset="0"/>
              </a:rPr>
              <a:t>Swine herd's disease, </a:t>
            </a:r>
          </a:p>
          <a:p>
            <a:pPr algn="just"/>
            <a:r>
              <a:rPr lang="en-US" sz="2400" dirty="0" smtClean="0">
                <a:latin typeface="Times New Roman" panose="02020603050405020304" pitchFamily="18" charset="0"/>
                <a:cs typeface="Times New Roman" panose="02020603050405020304" pitchFamily="18" charset="0"/>
              </a:rPr>
              <a:t>Walter fever, Weil's disease</a:t>
            </a:r>
          </a:p>
          <a:p>
            <a:pPr algn="just"/>
            <a:r>
              <a:rPr lang="en-US" sz="2400" dirty="0" smtClean="0">
                <a:latin typeface="Times New Roman" panose="02020603050405020304" pitchFamily="18" charset="0"/>
                <a:cs typeface="Times New Roman" panose="02020603050405020304" pitchFamily="18" charset="0"/>
              </a:rPr>
              <a:t>Fort Braggs disease</a:t>
            </a:r>
          </a:p>
          <a:p>
            <a:pPr algn="just"/>
            <a:r>
              <a:rPr lang="en-US" sz="2400" dirty="0" smtClean="0">
                <a:latin typeface="Times New Roman" panose="02020603050405020304" pitchFamily="18" charset="0"/>
                <a:cs typeface="Times New Roman" panose="02020603050405020304" pitchFamily="18" charset="0"/>
              </a:rPr>
              <a:t>Fish handlers disease</a:t>
            </a:r>
            <a:endParaRPr lang="en-US" sz="24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609600" y="228600"/>
            <a:ext cx="2869580" cy="533400"/>
          </a:xfrm>
        </p:spPr>
        <p:style>
          <a:lnRef idx="1">
            <a:schemeClr val="accent3"/>
          </a:lnRef>
          <a:fillRef idx="2">
            <a:schemeClr val="accent3"/>
          </a:fillRef>
          <a:effectRef idx="1">
            <a:schemeClr val="accent3"/>
          </a:effectRef>
          <a:fontRef idx="minor">
            <a:schemeClr val="dk1"/>
          </a:fontRef>
        </p:style>
        <p:txBody>
          <a:bodyPr>
            <a:noAutofit/>
          </a:bodyPr>
          <a:lstStyle/>
          <a:p>
            <a:r>
              <a:rPr lang="en-US" sz="3200" dirty="0" smtClean="0">
                <a:latin typeface="Times New Roman" panose="02020603050405020304" pitchFamily="18" charset="0"/>
                <a:cs typeface="Times New Roman" panose="02020603050405020304" pitchFamily="18" charset="0"/>
              </a:rPr>
              <a:t>Synonyms</a:t>
            </a:r>
            <a:endParaRPr lang="en-US" sz="3200" dirty="0">
              <a:latin typeface="Times New Roman" panose="02020603050405020304" pitchFamily="18" charset="0"/>
              <a:cs typeface="Times New Roman" panose="02020603050405020304" pitchFamily="18" charset="0"/>
            </a:endParaRPr>
          </a:p>
        </p:txBody>
      </p:sp>
      <p:pic>
        <p:nvPicPr>
          <p:cNvPr id="2052" name="Picture 4" descr="Image result for leptospirosis occupational groups involve in transmission&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849351"/>
            <a:ext cx="3124200" cy="1721473"/>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leptospirosis occupational groups involve in transmission&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0" y="2667000"/>
            <a:ext cx="31242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Image result for leptospirosis&quo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0" y="4668176"/>
            <a:ext cx="3150220" cy="196122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229600" cy="4525963"/>
          </a:xfrm>
          <a:ln>
            <a:solidFill>
              <a:schemeClr val="accent2"/>
            </a:solidFill>
          </a:ln>
        </p:spPr>
        <p:txBody>
          <a:bodyPr>
            <a:normAutofit/>
          </a:bodyPr>
          <a:lstStyle/>
          <a:p>
            <a:pPr marL="0" indent="0" algn="just">
              <a:buNone/>
            </a:pPr>
            <a:r>
              <a:rPr lang="en-US" sz="2400" b="1" i="1" dirty="0">
                <a:latin typeface="Times New Roman" panose="02020603050405020304" pitchFamily="18" charset="0"/>
                <a:cs typeface="Times New Roman" panose="02020603050405020304" pitchFamily="18" charset="0"/>
              </a:rPr>
              <a:t>Diagnostic tests for rapid or early </a:t>
            </a:r>
            <a:r>
              <a:rPr lang="en-US" sz="2400" b="1" i="1" dirty="0" smtClean="0">
                <a:latin typeface="Times New Roman" panose="02020603050405020304" pitchFamily="18" charset="0"/>
                <a:cs typeface="Times New Roman" panose="02020603050405020304" pitchFamily="18" charset="0"/>
              </a:rPr>
              <a:t>detection </a:t>
            </a:r>
          </a:p>
          <a:p>
            <a:pPr marL="0" indent="0" algn="just">
              <a:buNone/>
            </a:pPr>
            <a:r>
              <a:rPr lang="en-US" sz="2400" dirty="0" smtClean="0">
                <a:latin typeface="Times New Roman" panose="02020603050405020304" pitchFamily="18" charset="0"/>
                <a:cs typeface="Times New Roman" panose="02020603050405020304" pitchFamily="18" charset="0"/>
              </a:rPr>
              <a:t>These </a:t>
            </a:r>
            <a:r>
              <a:rPr lang="en-US" sz="2400" dirty="0">
                <a:latin typeface="Times New Roman" panose="02020603050405020304" pitchFamily="18" charset="0"/>
                <a:cs typeface="Times New Roman" panose="02020603050405020304" pitchFamily="18" charset="0"/>
              </a:rPr>
              <a:t>are sensitive and specific </a:t>
            </a:r>
            <a:r>
              <a:rPr lang="en-US" sz="2400" dirty="0" smtClean="0">
                <a:latin typeface="Times New Roman" panose="02020603050405020304" pitchFamily="18" charset="0"/>
                <a:cs typeface="Times New Roman" panose="02020603050405020304" pitchFamily="18" charset="0"/>
              </a:rPr>
              <a:t>however, </a:t>
            </a:r>
            <a:r>
              <a:rPr lang="en-US" sz="2400" b="1" dirty="0" smtClean="0">
                <a:latin typeface="Times New Roman" panose="02020603050405020304" pitchFamily="18" charset="0"/>
                <a:cs typeface="Times New Roman" panose="02020603050405020304" pitchFamily="18" charset="0"/>
              </a:rPr>
              <a:t>not </a:t>
            </a:r>
            <a:r>
              <a:rPr lang="en-US" sz="2400" b="1" dirty="0">
                <a:latin typeface="Times New Roman" panose="02020603050405020304" pitchFamily="18" charset="0"/>
                <a:cs typeface="Times New Roman" panose="02020603050405020304" pitchFamily="18" charset="0"/>
              </a:rPr>
              <a:t>routinely </a:t>
            </a:r>
            <a:r>
              <a:rPr lang="en-US" sz="2400" dirty="0">
                <a:latin typeface="Times New Roman" panose="02020603050405020304" pitchFamily="18" charset="0"/>
                <a:cs typeface="Times New Roman" panose="02020603050405020304" pitchFamily="18" charset="0"/>
              </a:rPr>
              <a:t>used in </a:t>
            </a:r>
            <a:r>
              <a:rPr lang="en-US" sz="2400" dirty="0" smtClean="0">
                <a:latin typeface="Times New Roman" panose="02020603050405020304" pitchFamily="18" charset="0"/>
                <a:cs typeface="Times New Roman" panose="02020603050405020304" pitchFamily="18" charset="0"/>
              </a:rPr>
              <a:t>practice</a:t>
            </a:r>
          </a:p>
          <a:p>
            <a:pPr marL="0" indent="0" algn="just">
              <a:buNone/>
            </a:pPr>
            <a:r>
              <a:rPr lang="en-US" sz="2400" dirty="0" smtClean="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)Immunofluorescence test </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ii)Polymerase chain reaction (PCR) </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iii)Micro capsule agglutination test (</a:t>
            </a:r>
            <a:r>
              <a:rPr lang="en-US" sz="2400" dirty="0" smtClean="0">
                <a:latin typeface="Times New Roman" panose="02020603050405020304" pitchFamily="18" charset="0"/>
                <a:cs typeface="Times New Roman" panose="02020603050405020304" pitchFamily="18" charset="0"/>
              </a:rPr>
              <a:t>MCAT)</a:t>
            </a:r>
          </a:p>
          <a:p>
            <a:pPr marL="514350" indent="-514350" algn="just">
              <a:buAutoNum type="romanLcParenBoth" startAt="4"/>
            </a:pPr>
            <a:r>
              <a:rPr lang="en-US" sz="2400" dirty="0" smtClean="0">
                <a:latin typeface="Times New Roman" panose="02020603050405020304" pitchFamily="18" charset="0"/>
                <a:cs typeface="Times New Roman" panose="02020603050405020304" pitchFamily="18" charset="0"/>
              </a:rPr>
              <a:t>Radio-immunoassay </a:t>
            </a:r>
            <a:r>
              <a:rPr lang="en-US" sz="2400" dirty="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RIA)</a:t>
            </a:r>
          </a:p>
          <a:p>
            <a:pPr marL="514350" indent="-514350" algn="just">
              <a:buAutoNum type="romanLcParenBoth" startAt="4"/>
            </a:pPr>
            <a:r>
              <a:rPr lang="en-US" sz="2400" dirty="0" smtClean="0">
                <a:latin typeface="Times New Roman" panose="02020603050405020304" pitchFamily="18" charset="0"/>
                <a:cs typeface="Times New Roman" panose="02020603050405020304" pitchFamily="18" charset="0"/>
              </a:rPr>
              <a:t>Passive </a:t>
            </a:r>
            <a:r>
              <a:rPr lang="en-US" sz="2400" dirty="0" err="1">
                <a:latin typeface="Times New Roman" panose="02020603050405020304" pitchFamily="18" charset="0"/>
                <a:cs typeface="Times New Roman" panose="02020603050405020304" pitchFamily="18" charset="0"/>
              </a:rPr>
              <a:t>haemagglutination</a:t>
            </a:r>
            <a:r>
              <a:rPr lang="en-US" sz="2400" dirty="0">
                <a:latin typeface="Times New Roman" panose="02020603050405020304" pitchFamily="18" charset="0"/>
                <a:cs typeface="Times New Roman" panose="02020603050405020304" pitchFamily="18" charset="0"/>
              </a:rPr>
              <a:t> (PHA) </a:t>
            </a:r>
            <a:r>
              <a:rPr lang="en-US" sz="2400" dirty="0" smtClean="0">
                <a:latin typeface="Times New Roman" panose="02020603050405020304" pitchFamily="18" charset="0"/>
                <a:cs typeface="Times New Roman" panose="02020603050405020304" pitchFamily="18" charset="0"/>
              </a:rPr>
              <a:t>test</a:t>
            </a:r>
          </a:p>
          <a:p>
            <a:pPr marL="0" indent="0" algn="just">
              <a:buNone/>
            </a:pPr>
            <a:r>
              <a:rPr lang="en-US" sz="2400" dirty="0" smtClean="0">
                <a:latin typeface="Times New Roman" panose="02020603050405020304" pitchFamily="18" charset="0"/>
                <a:cs typeface="Times New Roman" panose="02020603050405020304" pitchFamily="18" charset="0"/>
              </a:rPr>
              <a:t>(vi)Rapid </a:t>
            </a:r>
            <a:r>
              <a:rPr lang="en-US" sz="2400" dirty="0">
                <a:latin typeface="Times New Roman" panose="02020603050405020304" pitchFamily="18" charset="0"/>
                <a:cs typeface="Times New Roman" panose="02020603050405020304" pitchFamily="18" charset="0"/>
              </a:rPr>
              <a:t>microscopic agglutination test (RMAT)</a:t>
            </a:r>
            <a:endParaRPr lang="en-IN" sz="2400"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457200" y="209156"/>
            <a:ext cx="2819400" cy="563562"/>
          </a:xfrm>
        </p:spPr>
        <p:style>
          <a:lnRef idx="1">
            <a:schemeClr val="accent3"/>
          </a:lnRef>
          <a:fillRef idx="2">
            <a:schemeClr val="accent3"/>
          </a:fillRef>
          <a:effectRef idx="1">
            <a:schemeClr val="accent3"/>
          </a:effectRef>
          <a:fontRef idx="minor">
            <a:schemeClr val="dk1"/>
          </a:fontRef>
        </p:style>
        <p:txBody>
          <a:bodyPr>
            <a:noAutofit/>
          </a:bodyPr>
          <a:lstStyle/>
          <a:p>
            <a:r>
              <a:rPr lang="en-US" sz="3200" b="1" dirty="0">
                <a:latin typeface="Times New Roman" panose="02020603050405020304" pitchFamily="18" charset="0"/>
                <a:cs typeface="Times New Roman" panose="02020603050405020304" pitchFamily="18" charset="0"/>
              </a:rPr>
              <a:t>Diagnosis</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39109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724400" cy="56356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dirty="0" smtClean="0"/>
              <a:t>Treatment</a:t>
            </a:r>
            <a:endParaRPr lang="en-IN" dirty="0"/>
          </a:p>
        </p:txBody>
      </p:sp>
      <p:pic>
        <p:nvPicPr>
          <p:cNvPr id="2050" name="Picture 2" descr="Image result for leptospirosis&quot;"/>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12235" y="1066800"/>
            <a:ext cx="8692375" cy="56388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95508" y="3429000"/>
            <a:ext cx="8692375" cy="3139321"/>
          </a:xfrm>
          <a:prstGeom prst="rect">
            <a:avLst/>
          </a:prstGeom>
          <a:solidFill>
            <a:schemeClr val="accent6">
              <a:lumMod val="20000"/>
              <a:lumOff val="80000"/>
            </a:schemeClr>
          </a:solidFill>
        </p:spPr>
        <p:txBody>
          <a:bodyPr wrap="square">
            <a:spAutoFit/>
          </a:bodyPr>
          <a:lstStyle/>
          <a:p>
            <a:pPr lvl="1" algn="just">
              <a:buFont typeface="Arial" panose="020B0604020202020204" pitchFamily="34" charset="0"/>
              <a:buChar char="•"/>
            </a:pPr>
            <a:endParaRPr lang="en-IN" dirty="0" smtClean="0">
              <a:latin typeface="tisapro-regular"/>
            </a:endParaRPr>
          </a:p>
          <a:p>
            <a:pPr lvl="1" algn="just">
              <a:buFont typeface="Arial" panose="020B0604020202020204" pitchFamily="34" charset="0"/>
              <a:buChar char="•"/>
            </a:pPr>
            <a:r>
              <a:rPr lang="en-IN" dirty="0" err="1" smtClean="0">
                <a:latin typeface="tisapro-regular"/>
              </a:rPr>
              <a:t>Dihydrostreptomycine</a:t>
            </a:r>
            <a:r>
              <a:rPr lang="en-IN" dirty="0" smtClean="0">
                <a:latin typeface="tisapro-regular"/>
              </a:rPr>
              <a:t> </a:t>
            </a:r>
          </a:p>
          <a:p>
            <a:pPr lvl="1" algn="just">
              <a:buFont typeface="Arial" panose="020B0604020202020204" pitchFamily="34" charset="0"/>
              <a:buChar char="•"/>
            </a:pPr>
            <a:r>
              <a:rPr lang="en-IN" dirty="0" smtClean="0">
                <a:latin typeface="tisapro-regular"/>
              </a:rPr>
              <a:t>Doxycycline</a:t>
            </a:r>
            <a:endParaRPr lang="en-IN" dirty="0">
              <a:latin typeface="tisapro-regular"/>
            </a:endParaRPr>
          </a:p>
          <a:p>
            <a:pPr lvl="1" algn="just">
              <a:buFont typeface="Arial" panose="020B0604020202020204" pitchFamily="34" charset="0"/>
              <a:buChar char="•"/>
            </a:pPr>
            <a:r>
              <a:rPr lang="en-IN" dirty="0">
                <a:latin typeface="tisapro-regular"/>
              </a:rPr>
              <a:t>Ampicillin or amoxicillin</a:t>
            </a:r>
          </a:p>
          <a:p>
            <a:pPr lvl="1" algn="just">
              <a:buFont typeface="Arial" panose="020B0604020202020204" pitchFamily="34" charset="0"/>
              <a:buChar char="•"/>
            </a:pPr>
            <a:r>
              <a:rPr lang="en-IN" dirty="0">
                <a:latin typeface="tisapro-regular"/>
              </a:rPr>
              <a:t>Azithromycin or clarithromycin</a:t>
            </a:r>
          </a:p>
          <a:p>
            <a:pPr lvl="1" algn="just">
              <a:buFont typeface="Arial" panose="020B0604020202020204" pitchFamily="34" charset="0"/>
              <a:buChar char="•"/>
            </a:pPr>
            <a:r>
              <a:rPr lang="en-IN" dirty="0">
                <a:latin typeface="tisapro-regular"/>
              </a:rPr>
              <a:t>Fluoroquinolone such as ciprofloxacin or </a:t>
            </a:r>
            <a:r>
              <a:rPr lang="en-IN" dirty="0" smtClean="0">
                <a:latin typeface="tisapro-regular"/>
              </a:rPr>
              <a:t>levofloxacin</a:t>
            </a:r>
            <a:endParaRPr lang="en-IN" dirty="0">
              <a:latin typeface="tisapro-regular"/>
            </a:endParaRPr>
          </a:p>
          <a:p>
            <a:pPr algn="just"/>
            <a:r>
              <a:rPr lang="en-IN" dirty="0">
                <a:solidFill>
                  <a:srgbClr val="7030A0"/>
                </a:solidFill>
                <a:latin typeface="tisapro-regular"/>
              </a:rPr>
              <a:t>Antibiotics for leptospirosis requiring hospitalization include the following:</a:t>
            </a:r>
          </a:p>
          <a:p>
            <a:pPr lvl="1" algn="just">
              <a:buFont typeface="Arial" panose="020B0604020202020204" pitchFamily="34" charset="0"/>
              <a:buChar char="•"/>
            </a:pPr>
            <a:r>
              <a:rPr lang="en-IN" dirty="0" smtClean="0">
                <a:latin typeface="tisapro-regular"/>
              </a:rPr>
              <a:t>I/V </a:t>
            </a:r>
            <a:r>
              <a:rPr lang="en-IN" dirty="0">
                <a:latin typeface="tisapro-regular"/>
              </a:rPr>
              <a:t>penicillin G</a:t>
            </a:r>
          </a:p>
          <a:p>
            <a:pPr lvl="1" algn="just">
              <a:buFont typeface="Arial" panose="020B0604020202020204" pitchFamily="34" charset="0"/>
              <a:buChar char="•"/>
            </a:pPr>
            <a:r>
              <a:rPr lang="en-IN" dirty="0">
                <a:latin typeface="tisapro-regular"/>
              </a:rPr>
              <a:t>I/V</a:t>
            </a:r>
            <a:r>
              <a:rPr lang="en-IN" dirty="0" smtClean="0">
                <a:latin typeface="tisapro-regular"/>
              </a:rPr>
              <a:t> </a:t>
            </a:r>
            <a:r>
              <a:rPr lang="en-IN" dirty="0">
                <a:latin typeface="tisapro-regular"/>
              </a:rPr>
              <a:t>third-generation </a:t>
            </a:r>
            <a:r>
              <a:rPr lang="en-IN" dirty="0" err="1">
                <a:latin typeface="tisapro-regular"/>
              </a:rPr>
              <a:t>cephalosporins</a:t>
            </a:r>
            <a:r>
              <a:rPr lang="en-IN" dirty="0">
                <a:latin typeface="tisapro-regular"/>
              </a:rPr>
              <a:t> (</a:t>
            </a:r>
            <a:r>
              <a:rPr lang="en-IN" dirty="0" err="1">
                <a:latin typeface="tisapro-regular"/>
              </a:rPr>
              <a:t>cefotaxime</a:t>
            </a:r>
            <a:r>
              <a:rPr lang="en-IN" dirty="0">
                <a:latin typeface="tisapro-regular"/>
              </a:rPr>
              <a:t> and ceftriaxone)</a:t>
            </a:r>
          </a:p>
          <a:p>
            <a:pPr lvl="1" algn="just">
              <a:buFont typeface="Arial" panose="020B0604020202020204" pitchFamily="34" charset="0"/>
              <a:buChar char="•"/>
            </a:pPr>
            <a:r>
              <a:rPr lang="en-IN" dirty="0">
                <a:latin typeface="tisapro-regular"/>
              </a:rPr>
              <a:t>I/V</a:t>
            </a:r>
            <a:r>
              <a:rPr lang="en-IN" dirty="0" smtClean="0">
                <a:latin typeface="tisapro-regular"/>
              </a:rPr>
              <a:t> </a:t>
            </a:r>
            <a:r>
              <a:rPr lang="en-IN" dirty="0">
                <a:latin typeface="tisapro-regular"/>
              </a:rPr>
              <a:t>ampicillin or amoxicillin (second-line agents)</a:t>
            </a:r>
          </a:p>
          <a:p>
            <a:pPr lvl="1" algn="just">
              <a:buFont typeface="Arial" panose="020B0604020202020204" pitchFamily="34" charset="0"/>
              <a:buChar char="•"/>
            </a:pPr>
            <a:r>
              <a:rPr lang="en-IN" dirty="0">
                <a:latin typeface="tisapro-regular"/>
              </a:rPr>
              <a:t>I/V</a:t>
            </a:r>
            <a:r>
              <a:rPr lang="en-IN" dirty="0" smtClean="0">
                <a:latin typeface="tisapro-regular"/>
              </a:rPr>
              <a:t> </a:t>
            </a:r>
            <a:r>
              <a:rPr lang="en-IN" dirty="0">
                <a:latin typeface="tisapro-regular"/>
              </a:rPr>
              <a:t>erythromycin (in penicillin-allergic pregnant women)</a:t>
            </a:r>
            <a:endParaRPr lang="en-IN" b="0" i="0" dirty="0">
              <a:effectLst/>
              <a:latin typeface="tisapro-regular"/>
            </a:endParaRPr>
          </a:p>
        </p:txBody>
      </p:sp>
    </p:spTree>
    <p:extLst>
      <p:ext uri="{BB962C8B-B14F-4D97-AF65-F5344CB8AC3E}">
        <p14:creationId xmlns:p14="http://schemas.microsoft.com/office/powerpoint/2010/main" val="9207296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a:ln>
            <a:solidFill>
              <a:srgbClr val="FF0000"/>
            </a:solidFill>
          </a:ln>
        </p:spPr>
        <p:txBody>
          <a:bodyPr>
            <a:normAutofit/>
          </a:bodyPr>
          <a:lstStyle/>
          <a:p>
            <a:pPr algn="just"/>
            <a:r>
              <a:rPr lang="en-US" sz="2400" i="1" dirty="0">
                <a:latin typeface="Times New Roman" panose="02020603050405020304" pitchFamily="18" charset="0"/>
                <a:cs typeface="Times New Roman" panose="02020603050405020304" pitchFamily="18" charset="0"/>
              </a:rPr>
              <a:t>Immunization: </a:t>
            </a:r>
            <a:endParaRPr lang="en-US" sz="2400" i="1" dirty="0" smtClean="0">
              <a:latin typeface="Times New Roman" panose="02020603050405020304" pitchFamily="18" charset="0"/>
              <a:cs typeface="Times New Roman" panose="02020603050405020304" pitchFamily="18" charset="0"/>
            </a:endParaRPr>
          </a:p>
          <a:p>
            <a:pPr marL="0" indent="0" algn="just">
              <a:buNone/>
            </a:pPr>
            <a:r>
              <a:rPr lang="en-US" sz="2000" b="1" dirty="0" smtClean="0">
                <a:latin typeface="Times New Roman" panose="02020603050405020304" pitchFamily="18" charset="0"/>
                <a:cs typeface="Times New Roman" panose="02020603050405020304" pitchFamily="18" charset="0"/>
              </a:rPr>
              <a:t>Strain-specific killed vaccines </a:t>
            </a:r>
            <a:r>
              <a:rPr lang="en-US" sz="2000" dirty="0" smtClean="0">
                <a:latin typeface="Times New Roman" panose="02020603050405020304" pitchFamily="18" charset="0"/>
                <a:cs typeface="Times New Roman" panose="02020603050405020304" pitchFamily="18" charset="0"/>
              </a:rPr>
              <a:t>for </a:t>
            </a:r>
            <a:r>
              <a:rPr lang="en-US" sz="2000" dirty="0">
                <a:latin typeface="Times New Roman" panose="02020603050405020304" pitchFamily="18" charset="0"/>
                <a:cs typeface="Times New Roman" panose="02020603050405020304" pitchFamily="18" charset="0"/>
              </a:rPr>
              <a:t>human use, particularly in endemic areas, are available </a:t>
            </a:r>
            <a:r>
              <a:rPr lang="en-US" sz="2000" dirty="0" smtClean="0">
                <a:latin typeface="Times New Roman" panose="02020603050405020304" pitchFamily="18" charset="0"/>
                <a:cs typeface="Times New Roman" panose="02020603050405020304" pitchFamily="18" charset="0"/>
              </a:rPr>
              <a:t>but </a:t>
            </a:r>
            <a:r>
              <a:rPr lang="en-US" sz="2000" dirty="0">
                <a:latin typeface="Times New Roman" panose="02020603050405020304" pitchFamily="18" charset="0"/>
                <a:cs typeface="Times New Roman" panose="02020603050405020304" pitchFamily="18" charset="0"/>
              </a:rPr>
              <a:t>these have limited use due to many infecting serotypes. </a:t>
            </a:r>
            <a:endParaRPr lang="en-US" sz="2000" dirty="0" smtClean="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Vaccination </a:t>
            </a:r>
            <a:r>
              <a:rPr lang="en-US" sz="2000" dirty="0">
                <a:latin typeface="Times New Roman" panose="02020603050405020304" pitchFamily="18" charset="0"/>
                <a:cs typeface="Times New Roman" panose="02020603050405020304" pitchFamily="18" charset="0"/>
              </a:rPr>
              <a:t>is valuable when large numbers of workers are exposed to infection in situations (e.g. rice fields) that preclude satisfactory control of reservoir hosts</a:t>
            </a:r>
            <a:endParaRPr lang="en-IN" sz="2000" dirty="0">
              <a:latin typeface="Times New Roman" panose="02020603050405020304" pitchFamily="18" charset="0"/>
              <a:cs typeface="Times New Roman" panose="02020603050405020304" pitchFamily="18" charset="0"/>
            </a:endParaRPr>
          </a:p>
        </p:txBody>
      </p:sp>
      <p:pic>
        <p:nvPicPr>
          <p:cNvPr id="1026" name="Picture 2" descr="Image result for immunization of leptospirosis&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3733800"/>
            <a:ext cx="3889375" cy="2025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46816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457200"/>
            <a:ext cx="6477000" cy="53340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dirty="0" smtClean="0"/>
              <a:t>Control</a:t>
            </a:r>
            <a:endParaRPr lang="en-IN" dirty="0"/>
          </a:p>
        </p:txBody>
      </p:sp>
      <p:pic>
        <p:nvPicPr>
          <p:cNvPr id="5122" name="Picture 2" descr="Image result for leptospirosis wild animals&quot;"/>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26020"/>
            <a:ext cx="2057400" cy="165038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8600" y="1752600"/>
            <a:ext cx="8610600" cy="4524315"/>
          </a:xfrm>
          <a:prstGeom prst="rect">
            <a:avLst/>
          </a:prstGeom>
          <a:ln>
            <a:solidFill>
              <a:schemeClr val="accent2"/>
            </a:solidFill>
          </a:ln>
        </p:spPr>
        <p:txBody>
          <a:bodyPr wrap="square">
            <a:spAutoFit/>
          </a:bodyPr>
          <a:lstStyle/>
          <a:p>
            <a:r>
              <a:rPr lang="en-US" b="1" i="1" dirty="0">
                <a:solidFill>
                  <a:srgbClr val="FF0000"/>
                </a:solidFill>
                <a:latin typeface="Times New Roman" panose="02020603050405020304" pitchFamily="18" charset="0"/>
                <a:ea typeface="Times New Roman" panose="02020603050405020304" pitchFamily="18" charset="0"/>
              </a:rPr>
              <a:t>1</a:t>
            </a:r>
            <a:r>
              <a:rPr lang="en-US" b="1" i="1" dirty="0" smtClean="0">
                <a:solidFill>
                  <a:srgbClr val="FF0000"/>
                </a:solidFill>
                <a:latin typeface="Times New Roman" panose="02020603050405020304" pitchFamily="18" charset="0"/>
                <a:ea typeface="Times New Roman" panose="02020603050405020304" pitchFamily="18" charset="0"/>
              </a:rPr>
              <a:t>. Rodent </a:t>
            </a:r>
            <a:r>
              <a:rPr lang="en-US" b="1" i="1" dirty="0">
                <a:solidFill>
                  <a:srgbClr val="FF0000"/>
                </a:solidFill>
                <a:latin typeface="Times New Roman" panose="02020603050405020304" pitchFamily="18" charset="0"/>
                <a:ea typeface="Times New Roman" panose="02020603050405020304" pitchFamily="18" charset="0"/>
              </a:rPr>
              <a:t>control</a:t>
            </a:r>
            <a:r>
              <a:rPr lang="en-US" i="1" dirty="0">
                <a:latin typeface="Times New Roman" panose="02020603050405020304" pitchFamily="18" charset="0"/>
                <a:ea typeface="Times New Roman" panose="02020603050405020304" pitchFamily="18" charset="0"/>
              </a:rPr>
              <a:t> : </a:t>
            </a:r>
            <a:r>
              <a:rPr lang="en-US" dirty="0">
                <a:latin typeface="Times New Roman" panose="02020603050405020304" pitchFamily="18" charset="0"/>
                <a:ea typeface="Times New Roman" panose="02020603050405020304" pitchFamily="18" charset="0"/>
              </a:rPr>
              <a:t>In the areas which </a:t>
            </a:r>
            <a:r>
              <a:rPr lang="en-US" dirty="0" err="1">
                <a:latin typeface="Times New Roman" panose="02020603050405020304" pitchFamily="18" charset="0"/>
                <a:ea typeface="Times New Roman" panose="02020603050405020304" pitchFamily="18" charset="0"/>
              </a:rPr>
              <a:t>favour</a:t>
            </a:r>
            <a:r>
              <a:rPr lang="en-US" dirty="0">
                <a:latin typeface="Times New Roman" panose="02020603050405020304" pitchFamily="18" charset="0"/>
                <a:ea typeface="Times New Roman" panose="02020603050405020304" pitchFamily="18" charset="0"/>
              </a:rPr>
              <a:t> rodent survival and growth such as crop fields (rice and sugarcane), animal feed and grain processing units, recreational sites, domestic environments and animal house; the rodent control should be exercised by suitable means including </a:t>
            </a:r>
            <a:endParaRPr lang="en-US" dirty="0" smtClean="0">
              <a:latin typeface="Times New Roman" panose="02020603050405020304" pitchFamily="18" charset="0"/>
              <a:ea typeface="Times New Roman" panose="02020603050405020304" pitchFamily="18" charset="0"/>
            </a:endParaRPr>
          </a:p>
          <a:p>
            <a:pPr marL="400050" indent="-400050">
              <a:buAutoNum type="romanLcParenBoth"/>
            </a:pPr>
            <a:r>
              <a:rPr lang="en-US" dirty="0" smtClean="0">
                <a:latin typeface="Times New Roman" panose="02020603050405020304" pitchFamily="18" charset="0"/>
                <a:ea typeface="Times New Roman" panose="02020603050405020304" pitchFamily="18" charset="0"/>
              </a:rPr>
              <a:t>By the use of </a:t>
            </a:r>
            <a:r>
              <a:rPr lang="en-US" b="1" dirty="0" smtClean="0">
                <a:solidFill>
                  <a:schemeClr val="accent2">
                    <a:lumMod val="75000"/>
                  </a:schemeClr>
                </a:solidFill>
                <a:latin typeface="Times New Roman" panose="02020603050405020304" pitchFamily="18" charset="0"/>
                <a:ea typeface="Times New Roman" panose="02020603050405020304" pitchFamily="18" charset="0"/>
              </a:rPr>
              <a:t>rodenticide </a:t>
            </a:r>
            <a:r>
              <a:rPr lang="en-US" dirty="0">
                <a:latin typeface="Times New Roman" panose="02020603050405020304" pitchFamily="18" charset="0"/>
                <a:ea typeface="Times New Roman" panose="02020603050405020304" pitchFamily="18" charset="0"/>
              </a:rPr>
              <a:t>(2% zinc phosphide is very effective) or anticoagulants, </a:t>
            </a:r>
            <a:endParaRPr lang="en-US" dirty="0" smtClean="0">
              <a:latin typeface="Times New Roman" panose="02020603050405020304" pitchFamily="18" charset="0"/>
              <a:ea typeface="Times New Roman" panose="02020603050405020304" pitchFamily="18" charset="0"/>
            </a:endParaRPr>
          </a:p>
          <a:p>
            <a:r>
              <a:rPr lang="en-US" dirty="0" smtClean="0">
                <a:latin typeface="Times New Roman" panose="02020603050405020304" pitchFamily="18" charset="0"/>
                <a:ea typeface="Times New Roman" panose="02020603050405020304" pitchFamily="18" charset="0"/>
              </a:rPr>
              <a:t>(</a:t>
            </a:r>
            <a:r>
              <a:rPr lang="en-US" dirty="0">
                <a:latin typeface="Times New Roman" panose="02020603050405020304" pitchFamily="18" charset="0"/>
                <a:ea typeface="Times New Roman" panose="02020603050405020304" pitchFamily="18" charset="0"/>
              </a:rPr>
              <a:t>ii) </a:t>
            </a:r>
            <a:r>
              <a:rPr lang="en-US" dirty="0" smtClean="0">
                <a:latin typeface="Times New Roman" panose="02020603050405020304" pitchFamily="18" charset="0"/>
                <a:ea typeface="Times New Roman" panose="02020603050405020304" pitchFamily="18" charset="0"/>
              </a:rPr>
              <a:t>Use </a:t>
            </a:r>
            <a:r>
              <a:rPr lang="en-US" dirty="0">
                <a:latin typeface="Times New Roman" panose="02020603050405020304" pitchFamily="18" charset="0"/>
                <a:ea typeface="Times New Roman" panose="02020603050405020304" pitchFamily="18" charset="0"/>
              </a:rPr>
              <a:t>of predators (cat, eagle etc.), </a:t>
            </a:r>
            <a:endParaRPr lang="en-US" dirty="0" smtClean="0">
              <a:latin typeface="Times New Roman" panose="02020603050405020304" pitchFamily="18" charset="0"/>
              <a:ea typeface="Times New Roman" panose="02020603050405020304" pitchFamily="18" charset="0"/>
            </a:endParaRPr>
          </a:p>
          <a:p>
            <a:r>
              <a:rPr lang="en-US" dirty="0" smtClean="0">
                <a:latin typeface="Times New Roman" panose="02020603050405020304" pitchFamily="18" charset="0"/>
                <a:ea typeface="Times New Roman" panose="02020603050405020304" pitchFamily="18" charset="0"/>
              </a:rPr>
              <a:t>(</a:t>
            </a:r>
            <a:r>
              <a:rPr lang="en-US" dirty="0">
                <a:latin typeface="Times New Roman" panose="02020603050405020304" pitchFamily="18" charset="0"/>
                <a:ea typeface="Times New Roman" panose="02020603050405020304" pitchFamily="18" charset="0"/>
              </a:rPr>
              <a:t>iii) T</a:t>
            </a:r>
            <a:r>
              <a:rPr lang="en-US" dirty="0" smtClean="0">
                <a:latin typeface="Times New Roman" panose="02020603050405020304" pitchFamily="18" charset="0"/>
                <a:ea typeface="Times New Roman" panose="02020603050405020304" pitchFamily="18" charset="0"/>
              </a:rPr>
              <a:t>rapping</a:t>
            </a:r>
            <a:r>
              <a:rPr lang="en-US" dirty="0">
                <a:latin typeface="Times New Roman" panose="02020603050405020304" pitchFamily="18" charset="0"/>
                <a:ea typeface="Times New Roman" panose="02020603050405020304" pitchFamily="18" charset="0"/>
              </a:rPr>
              <a:t>, </a:t>
            </a:r>
            <a:endParaRPr lang="en-US" dirty="0" smtClean="0">
              <a:latin typeface="Times New Roman" panose="02020603050405020304" pitchFamily="18" charset="0"/>
              <a:ea typeface="Times New Roman" panose="02020603050405020304" pitchFamily="18" charset="0"/>
            </a:endParaRPr>
          </a:p>
          <a:p>
            <a:r>
              <a:rPr lang="en-US" dirty="0" smtClean="0">
                <a:latin typeface="Times New Roman" panose="02020603050405020304" pitchFamily="18" charset="0"/>
                <a:ea typeface="Times New Roman" panose="02020603050405020304" pitchFamily="18" charset="0"/>
              </a:rPr>
              <a:t>(</a:t>
            </a:r>
            <a:r>
              <a:rPr lang="en-US" dirty="0">
                <a:latin typeface="Times New Roman" panose="02020603050405020304" pitchFamily="18" charset="0"/>
                <a:ea typeface="Times New Roman" panose="02020603050405020304" pitchFamily="18" charset="0"/>
              </a:rPr>
              <a:t>iv) B</a:t>
            </a:r>
            <a:r>
              <a:rPr lang="en-US" dirty="0" smtClean="0">
                <a:latin typeface="Times New Roman" panose="02020603050405020304" pitchFamily="18" charset="0"/>
                <a:ea typeface="Times New Roman" panose="02020603050405020304" pitchFamily="18" charset="0"/>
              </a:rPr>
              <a:t>iological </a:t>
            </a:r>
            <a:r>
              <a:rPr lang="en-US" dirty="0">
                <a:latin typeface="Times New Roman" panose="02020603050405020304" pitchFamily="18" charset="0"/>
                <a:ea typeface="Times New Roman" panose="02020603050405020304" pitchFamily="18" charset="0"/>
              </a:rPr>
              <a:t>control either by </a:t>
            </a:r>
            <a:r>
              <a:rPr lang="en-US" b="1" dirty="0">
                <a:solidFill>
                  <a:schemeClr val="accent2">
                    <a:lumMod val="75000"/>
                  </a:schemeClr>
                </a:solidFill>
                <a:latin typeface="Times New Roman" panose="02020603050405020304" pitchFamily="18" charset="0"/>
                <a:ea typeface="Times New Roman" panose="02020603050405020304" pitchFamily="18" charset="0"/>
              </a:rPr>
              <a:t>manipulating or altering the habitat</a:t>
            </a:r>
            <a:r>
              <a:rPr lang="en-US" dirty="0">
                <a:latin typeface="Times New Roman" panose="02020603050405020304" pitchFamily="18" charset="0"/>
                <a:ea typeface="Times New Roman" panose="02020603050405020304" pitchFamily="18" charset="0"/>
              </a:rPr>
              <a:t>, </a:t>
            </a:r>
            <a:endParaRPr lang="en-US" dirty="0" smtClean="0">
              <a:latin typeface="Times New Roman" panose="02020603050405020304" pitchFamily="18" charset="0"/>
              <a:ea typeface="Times New Roman" panose="02020603050405020304" pitchFamily="18" charset="0"/>
            </a:endParaRPr>
          </a:p>
          <a:p>
            <a:r>
              <a:rPr lang="en-US" dirty="0" smtClean="0">
                <a:latin typeface="Times New Roman" panose="02020603050405020304" pitchFamily="18" charset="0"/>
                <a:ea typeface="Times New Roman" panose="02020603050405020304" pitchFamily="18" charset="0"/>
              </a:rPr>
              <a:t>(</a:t>
            </a:r>
            <a:r>
              <a:rPr lang="en-US" dirty="0">
                <a:latin typeface="Times New Roman" panose="02020603050405020304" pitchFamily="18" charset="0"/>
                <a:ea typeface="Times New Roman" panose="02020603050405020304" pitchFamily="18" charset="0"/>
              </a:rPr>
              <a:t>v) </a:t>
            </a:r>
            <a:r>
              <a:rPr lang="en-US" dirty="0" smtClean="0">
                <a:latin typeface="Times New Roman" panose="02020603050405020304" pitchFamily="18" charset="0"/>
                <a:ea typeface="Times New Roman" panose="02020603050405020304" pitchFamily="18" charset="0"/>
              </a:rPr>
              <a:t>Mechanical </a:t>
            </a:r>
            <a:r>
              <a:rPr lang="en-US" dirty="0">
                <a:latin typeface="Times New Roman" panose="02020603050405020304" pitchFamily="18" charset="0"/>
                <a:ea typeface="Times New Roman" panose="02020603050405020304" pitchFamily="18" charset="0"/>
              </a:rPr>
              <a:t>proofing, </a:t>
            </a:r>
            <a:endParaRPr lang="en-US" dirty="0" smtClean="0">
              <a:latin typeface="Times New Roman" panose="02020603050405020304" pitchFamily="18" charset="0"/>
              <a:ea typeface="Times New Roman" panose="02020603050405020304" pitchFamily="18" charset="0"/>
            </a:endParaRPr>
          </a:p>
          <a:p>
            <a:r>
              <a:rPr lang="en-US" dirty="0" smtClean="0">
                <a:latin typeface="Times New Roman" panose="02020603050405020304" pitchFamily="18" charset="0"/>
                <a:ea typeface="Times New Roman" panose="02020603050405020304" pitchFamily="18" charset="0"/>
              </a:rPr>
              <a:t>(</a:t>
            </a:r>
            <a:r>
              <a:rPr lang="en-US" dirty="0">
                <a:latin typeface="Times New Roman" panose="02020603050405020304" pitchFamily="18" charset="0"/>
                <a:ea typeface="Times New Roman" panose="02020603050405020304" pitchFamily="18" charset="0"/>
              </a:rPr>
              <a:t>vii) </a:t>
            </a:r>
            <a:r>
              <a:rPr lang="en-US" dirty="0" smtClean="0">
                <a:latin typeface="Times New Roman" panose="02020603050405020304" pitchFamily="18" charset="0"/>
                <a:ea typeface="Times New Roman" panose="02020603050405020304" pitchFamily="18" charset="0"/>
              </a:rPr>
              <a:t>Rodent </a:t>
            </a:r>
            <a:r>
              <a:rPr lang="en-US" b="1" dirty="0">
                <a:solidFill>
                  <a:schemeClr val="accent2">
                    <a:lumMod val="75000"/>
                  </a:schemeClr>
                </a:solidFill>
                <a:latin typeface="Times New Roman" panose="02020603050405020304" pitchFamily="18" charset="0"/>
                <a:ea typeface="Times New Roman" panose="02020603050405020304" pitchFamily="18" charset="0"/>
              </a:rPr>
              <a:t>repellents</a:t>
            </a:r>
            <a:r>
              <a:rPr lang="en-US" dirty="0">
                <a:latin typeface="Times New Roman" panose="02020603050405020304" pitchFamily="18" charset="0"/>
                <a:ea typeface="Times New Roman" panose="02020603050405020304" pitchFamily="18" charset="0"/>
              </a:rPr>
              <a:t>, </a:t>
            </a:r>
            <a:endParaRPr lang="en-US" dirty="0" smtClean="0">
              <a:latin typeface="Times New Roman" panose="02020603050405020304" pitchFamily="18" charset="0"/>
              <a:ea typeface="Times New Roman" panose="02020603050405020304" pitchFamily="18" charset="0"/>
            </a:endParaRPr>
          </a:p>
          <a:p>
            <a:r>
              <a:rPr lang="en-US" dirty="0" smtClean="0">
                <a:latin typeface="Times New Roman" panose="02020603050405020304" pitchFamily="18" charset="0"/>
                <a:ea typeface="Times New Roman" panose="02020603050405020304" pitchFamily="18" charset="0"/>
              </a:rPr>
              <a:t>(</a:t>
            </a:r>
            <a:r>
              <a:rPr lang="en-US" dirty="0">
                <a:latin typeface="Times New Roman" panose="02020603050405020304" pitchFamily="18" charset="0"/>
                <a:ea typeface="Times New Roman" panose="02020603050405020304" pitchFamily="18" charset="0"/>
              </a:rPr>
              <a:t>vii) </a:t>
            </a:r>
            <a:r>
              <a:rPr lang="en-US" dirty="0" smtClean="0">
                <a:latin typeface="Times New Roman" panose="02020603050405020304" pitchFamily="18" charset="0"/>
                <a:ea typeface="Times New Roman" panose="02020603050405020304" pitchFamily="18" charset="0"/>
              </a:rPr>
              <a:t>Electronic </a:t>
            </a:r>
            <a:r>
              <a:rPr lang="en-US" dirty="0">
                <a:latin typeface="Times New Roman" panose="02020603050405020304" pitchFamily="18" charset="0"/>
                <a:ea typeface="Times New Roman" panose="02020603050405020304" pitchFamily="18" charset="0"/>
              </a:rPr>
              <a:t>barriers (fencing), </a:t>
            </a:r>
            <a:endParaRPr lang="en-US" dirty="0" smtClean="0">
              <a:latin typeface="Times New Roman" panose="02020603050405020304" pitchFamily="18" charset="0"/>
              <a:ea typeface="Times New Roman" panose="02020603050405020304" pitchFamily="18" charset="0"/>
            </a:endParaRPr>
          </a:p>
          <a:p>
            <a:r>
              <a:rPr lang="en-US" dirty="0" smtClean="0">
                <a:latin typeface="Times New Roman" panose="02020603050405020304" pitchFamily="18" charset="0"/>
                <a:ea typeface="Times New Roman" panose="02020603050405020304" pitchFamily="18" charset="0"/>
              </a:rPr>
              <a:t>(</a:t>
            </a:r>
            <a:r>
              <a:rPr lang="en-US" dirty="0">
                <a:latin typeface="Times New Roman" panose="02020603050405020304" pitchFamily="18" charset="0"/>
                <a:ea typeface="Times New Roman" panose="02020603050405020304" pitchFamily="18" charset="0"/>
              </a:rPr>
              <a:t>viii) </a:t>
            </a:r>
            <a:r>
              <a:rPr lang="en-US" dirty="0" smtClean="0">
                <a:latin typeface="Times New Roman" panose="02020603050405020304" pitchFamily="18" charset="0"/>
                <a:ea typeface="Times New Roman" panose="02020603050405020304" pitchFamily="18" charset="0"/>
              </a:rPr>
              <a:t>Fumigation</a:t>
            </a:r>
            <a:r>
              <a:rPr lang="en-US" dirty="0">
                <a:latin typeface="Times New Roman" panose="02020603050405020304" pitchFamily="18" charset="0"/>
                <a:ea typeface="Times New Roman" panose="02020603050405020304" pitchFamily="18" charset="0"/>
              </a:rPr>
              <a:t>, </a:t>
            </a:r>
            <a:endParaRPr lang="en-US" dirty="0" smtClean="0">
              <a:latin typeface="Times New Roman" panose="02020603050405020304" pitchFamily="18" charset="0"/>
              <a:ea typeface="Times New Roman" panose="02020603050405020304" pitchFamily="18" charset="0"/>
            </a:endParaRPr>
          </a:p>
          <a:p>
            <a:r>
              <a:rPr lang="en-US" dirty="0" smtClean="0">
                <a:latin typeface="Times New Roman" panose="02020603050405020304" pitchFamily="18" charset="0"/>
                <a:ea typeface="Times New Roman" panose="02020603050405020304" pitchFamily="18" charset="0"/>
              </a:rPr>
              <a:t>(</a:t>
            </a:r>
            <a:r>
              <a:rPr lang="en-US" dirty="0">
                <a:latin typeface="Times New Roman" panose="02020603050405020304" pitchFamily="18" charset="0"/>
                <a:ea typeface="Times New Roman" panose="02020603050405020304" pitchFamily="18" charset="0"/>
              </a:rPr>
              <a:t>ix) </a:t>
            </a:r>
            <a:r>
              <a:rPr lang="en-US" dirty="0" smtClean="0">
                <a:latin typeface="Times New Roman" panose="02020603050405020304" pitchFamily="18" charset="0"/>
                <a:ea typeface="Times New Roman" panose="02020603050405020304" pitchFamily="18" charset="0"/>
              </a:rPr>
              <a:t>Proper </a:t>
            </a:r>
            <a:r>
              <a:rPr lang="en-US" dirty="0">
                <a:latin typeface="Times New Roman" panose="02020603050405020304" pitchFamily="18" charset="0"/>
                <a:ea typeface="Times New Roman" panose="02020603050405020304" pitchFamily="18" charset="0"/>
              </a:rPr>
              <a:t>storage of foods, animal feeds and grains, and </a:t>
            </a:r>
            <a:endParaRPr lang="en-US" dirty="0" smtClean="0">
              <a:latin typeface="Times New Roman" panose="02020603050405020304" pitchFamily="18" charset="0"/>
              <a:ea typeface="Times New Roman" panose="02020603050405020304" pitchFamily="18" charset="0"/>
            </a:endParaRPr>
          </a:p>
          <a:p>
            <a:r>
              <a:rPr lang="en-US" dirty="0" smtClean="0">
                <a:latin typeface="Times New Roman" panose="02020603050405020304" pitchFamily="18" charset="0"/>
                <a:ea typeface="Times New Roman" panose="02020603050405020304" pitchFamily="18" charset="0"/>
              </a:rPr>
              <a:t>(</a:t>
            </a:r>
            <a:r>
              <a:rPr lang="en-US" dirty="0">
                <a:latin typeface="Times New Roman" panose="02020603050405020304" pitchFamily="18" charset="0"/>
                <a:ea typeface="Times New Roman" panose="02020603050405020304" pitchFamily="18" charset="0"/>
              </a:rPr>
              <a:t>x) </a:t>
            </a:r>
            <a:r>
              <a:rPr lang="en-US" dirty="0" smtClean="0">
                <a:latin typeface="Times New Roman" panose="02020603050405020304" pitchFamily="18" charset="0"/>
                <a:ea typeface="Times New Roman" panose="02020603050405020304" pitchFamily="18" charset="0"/>
              </a:rPr>
              <a:t>General </a:t>
            </a:r>
            <a:r>
              <a:rPr lang="en-US" dirty="0">
                <a:latin typeface="Times New Roman" panose="02020603050405020304" pitchFamily="18" charset="0"/>
                <a:ea typeface="Times New Roman" panose="02020603050405020304" pitchFamily="18" charset="0"/>
              </a:rPr>
              <a:t>cleanliness of surroundings  which includes proper fencing in order to protect them from pollution with rat </a:t>
            </a:r>
            <a:r>
              <a:rPr lang="en-US" dirty="0" smtClean="0">
                <a:latin typeface="Times New Roman" panose="02020603050405020304" pitchFamily="18" charset="0"/>
                <a:ea typeface="Times New Roman" panose="02020603050405020304" pitchFamily="18" charset="0"/>
              </a:rPr>
              <a:t>feces, </a:t>
            </a:r>
            <a:r>
              <a:rPr lang="en-US" dirty="0">
                <a:latin typeface="Times New Roman" panose="02020603050405020304" pitchFamily="18" charset="0"/>
                <a:ea typeface="Times New Roman" panose="02020603050405020304" pitchFamily="18" charset="0"/>
              </a:rPr>
              <a:t>and burning of dry leaves and bushes particularly in sugarcane and rice fields before harvest</a:t>
            </a:r>
            <a:endParaRPr lang="en-IN" dirty="0"/>
          </a:p>
        </p:txBody>
      </p:sp>
      <p:pic>
        <p:nvPicPr>
          <p:cNvPr id="1026" name="Picture 2" descr="Image result for leptospirosis&quo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4014757"/>
            <a:ext cx="2206625" cy="132335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228385" y="1098912"/>
            <a:ext cx="1257075" cy="400110"/>
          </a:xfrm>
          <a:prstGeom prst="rect">
            <a:avLst/>
          </a:prstGeom>
          <a:solidFill>
            <a:schemeClr val="accent1">
              <a:lumMod val="40000"/>
              <a:lumOff val="60000"/>
            </a:schemeClr>
          </a:solidFill>
        </p:spPr>
        <p:txBody>
          <a:bodyPr wrap="none">
            <a:spAutoFit/>
          </a:bodyPr>
          <a:lstStyle/>
          <a:p>
            <a:r>
              <a:rPr lang="en-US" sz="2000" dirty="0" smtClean="0">
                <a:latin typeface="Times New Roman" panose="02020603050405020304" pitchFamily="18" charset="0"/>
                <a:cs typeface="Times New Roman" panose="02020603050405020304" pitchFamily="18" charset="0"/>
              </a:rPr>
              <a:t>In animals</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55903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1"/>
            <a:ext cx="8229600" cy="4419600"/>
          </a:xfrm>
          <a:ln>
            <a:solidFill>
              <a:srgbClr val="FF0000"/>
            </a:solidFill>
          </a:ln>
        </p:spPr>
        <p:txBody>
          <a:bodyPr>
            <a:normAutofit/>
          </a:bodyPr>
          <a:lstStyle/>
          <a:p>
            <a:pPr marL="0" indent="0">
              <a:buNone/>
            </a:pPr>
            <a:r>
              <a:rPr lang="en-US" sz="2000" b="1" dirty="0" smtClean="0">
                <a:solidFill>
                  <a:srgbClr val="00B050"/>
                </a:solidFill>
                <a:latin typeface="Times New Roman" panose="02020603050405020304" pitchFamily="18" charset="0"/>
                <a:cs typeface="Times New Roman" panose="02020603050405020304" pitchFamily="18" charset="0"/>
              </a:rPr>
              <a:t>2. Sanitation</a:t>
            </a:r>
          </a:p>
          <a:p>
            <a:pPr marL="0" indent="0" algn="just">
              <a:buNone/>
            </a:pPr>
            <a:r>
              <a:rPr lang="en-US" sz="1800" dirty="0" smtClean="0">
                <a:latin typeface="Times New Roman" panose="02020603050405020304" pitchFamily="18" charset="0"/>
                <a:cs typeface="Times New Roman" panose="02020603050405020304" pitchFamily="18" charset="0"/>
              </a:rPr>
              <a:t>(</a:t>
            </a:r>
            <a:r>
              <a:rPr lang="en-US" sz="1800" dirty="0" err="1" smtClean="0">
                <a:latin typeface="Times New Roman" panose="02020603050405020304" pitchFamily="18" charset="0"/>
                <a:cs typeface="Times New Roman" panose="02020603050405020304" pitchFamily="18" charset="0"/>
              </a:rPr>
              <a:t>i</a:t>
            </a:r>
            <a:r>
              <a:rPr lang="en-US" sz="1800" dirty="0" smtClean="0">
                <a:latin typeface="Times New Roman" panose="02020603050405020304" pitchFamily="18" charset="0"/>
                <a:cs typeface="Times New Roman" panose="02020603050405020304" pitchFamily="18" charset="0"/>
              </a:rPr>
              <a:t>) Proper </a:t>
            </a:r>
            <a:r>
              <a:rPr lang="en-US" sz="1800" dirty="0">
                <a:latin typeface="Times New Roman" panose="02020603050405020304" pitchFamily="18" charset="0"/>
                <a:cs typeface="Times New Roman" panose="02020603050405020304" pitchFamily="18" charset="0"/>
              </a:rPr>
              <a:t>draining of yards, pens, sheds and kennels and their regular disinfection (with cresol  or 1:4000 solution of sodium hypochlorite etc.), </a:t>
            </a:r>
            <a:endParaRPr lang="en-US" sz="1800" dirty="0" smtClean="0">
              <a:latin typeface="Times New Roman" panose="02020603050405020304" pitchFamily="18" charset="0"/>
              <a:cs typeface="Times New Roman" panose="02020603050405020304" pitchFamily="18" charset="0"/>
            </a:endParaRPr>
          </a:p>
          <a:p>
            <a:pPr marL="0" indent="0" algn="just">
              <a:buNone/>
            </a:pPr>
            <a:r>
              <a:rPr lang="en-US" sz="1800" dirty="0" smtClean="0">
                <a:latin typeface="Times New Roman" panose="02020603050405020304" pitchFamily="18" charset="0"/>
                <a:cs typeface="Times New Roman" panose="02020603050405020304" pitchFamily="18" charset="0"/>
              </a:rPr>
              <a:t>(</a:t>
            </a:r>
            <a:r>
              <a:rPr lang="en-US" sz="1800" dirty="0">
                <a:latin typeface="Times New Roman" panose="02020603050405020304" pitchFamily="18" charset="0"/>
                <a:cs typeface="Times New Roman" panose="02020603050405020304" pitchFamily="18" charset="0"/>
              </a:rPr>
              <a:t>ii) avoidance of stagnation of water, urine and </a:t>
            </a:r>
            <a:r>
              <a:rPr lang="en-US" sz="1800" dirty="0" err="1">
                <a:latin typeface="Times New Roman" panose="02020603050405020304" pitchFamily="18" charset="0"/>
                <a:cs typeface="Times New Roman" panose="02020603050405020304" pitchFamily="18" charset="0"/>
              </a:rPr>
              <a:t>faeces</a:t>
            </a:r>
            <a:r>
              <a:rPr lang="en-US" sz="1800" dirty="0">
                <a:latin typeface="Times New Roman" panose="02020603050405020304" pitchFamily="18" charset="0"/>
                <a:cs typeface="Times New Roman" panose="02020603050405020304" pitchFamily="18" charset="0"/>
              </a:rPr>
              <a:t>, and </a:t>
            </a:r>
            <a:endParaRPr lang="en-US" sz="1800" dirty="0" smtClean="0">
              <a:latin typeface="Times New Roman" panose="02020603050405020304" pitchFamily="18" charset="0"/>
              <a:cs typeface="Times New Roman" panose="02020603050405020304" pitchFamily="18" charset="0"/>
            </a:endParaRPr>
          </a:p>
          <a:p>
            <a:pPr marL="0" indent="0" algn="just">
              <a:buNone/>
            </a:pPr>
            <a:r>
              <a:rPr lang="en-US" sz="1800" dirty="0" smtClean="0">
                <a:latin typeface="Times New Roman" panose="02020603050405020304" pitchFamily="18" charset="0"/>
                <a:cs typeface="Times New Roman" panose="02020603050405020304" pitchFamily="18" charset="0"/>
              </a:rPr>
              <a:t>(</a:t>
            </a:r>
            <a:r>
              <a:rPr lang="en-US" sz="1800" dirty="0">
                <a:latin typeface="Times New Roman" panose="02020603050405020304" pitchFamily="18" charset="0"/>
                <a:cs typeface="Times New Roman" panose="02020603050405020304" pitchFamily="18" charset="0"/>
              </a:rPr>
              <a:t>iii) burial or burning of infected carcasses, aborted </a:t>
            </a:r>
            <a:r>
              <a:rPr lang="en-US" sz="1800" dirty="0" err="1">
                <a:latin typeface="Times New Roman" panose="02020603050405020304" pitchFamily="18" charset="0"/>
                <a:cs typeface="Times New Roman" panose="02020603050405020304" pitchFamily="18" charset="0"/>
              </a:rPr>
              <a:t>foetuses</a:t>
            </a:r>
            <a:r>
              <a:rPr lang="en-US" sz="1800" dirty="0">
                <a:latin typeface="Times New Roman" panose="02020603050405020304" pitchFamily="18" charset="0"/>
                <a:cs typeface="Times New Roman" panose="02020603050405020304" pitchFamily="18" charset="0"/>
              </a:rPr>
              <a:t>, placentas and/or </a:t>
            </a:r>
            <a:r>
              <a:rPr lang="en-US" sz="1800" dirty="0" smtClean="0">
                <a:latin typeface="Times New Roman" panose="02020603050405020304" pitchFamily="18" charset="0"/>
                <a:cs typeface="Times New Roman" panose="02020603050405020304" pitchFamily="18" charset="0"/>
              </a:rPr>
              <a:t>bedding</a:t>
            </a:r>
          </a:p>
          <a:p>
            <a:pPr marL="0" indent="0">
              <a:buNone/>
            </a:pPr>
            <a:r>
              <a:rPr lang="en-US" sz="2000" b="1" dirty="0" smtClean="0">
                <a:solidFill>
                  <a:srgbClr val="00B050"/>
                </a:solidFill>
                <a:latin typeface="Times New Roman" panose="02020603050405020304" pitchFamily="18" charset="0"/>
                <a:cs typeface="Times New Roman" panose="02020603050405020304" pitchFamily="18" charset="0"/>
              </a:rPr>
              <a:t>3. Proper management</a:t>
            </a:r>
          </a:p>
          <a:p>
            <a:pPr marL="0" indent="0" algn="just">
              <a:buNone/>
            </a:pPr>
            <a:r>
              <a:rPr lang="en-US" sz="1800" dirty="0" smtClean="0">
                <a:latin typeface="Times New Roman" panose="02020603050405020304" pitchFamily="18" charset="0"/>
                <a:cs typeface="Times New Roman" panose="02020603050405020304" pitchFamily="18" charset="0"/>
              </a:rPr>
              <a:t>(</a:t>
            </a:r>
            <a:r>
              <a:rPr lang="en-US" sz="1800" dirty="0" err="1" smtClean="0">
                <a:latin typeface="Times New Roman" panose="02020603050405020304" pitchFamily="18" charset="0"/>
                <a:cs typeface="Times New Roman" panose="02020603050405020304" pitchFamily="18" charset="0"/>
              </a:rPr>
              <a:t>i</a:t>
            </a:r>
            <a:r>
              <a:rPr lang="en-US" sz="1800" dirty="0" smtClean="0">
                <a:latin typeface="Times New Roman" panose="02020603050405020304" pitchFamily="18" charset="0"/>
                <a:cs typeface="Times New Roman" panose="02020603050405020304" pitchFamily="18" charset="0"/>
              </a:rPr>
              <a:t>) Breaking </a:t>
            </a:r>
            <a:r>
              <a:rPr lang="en-US" sz="1800" dirty="0">
                <a:latin typeface="Times New Roman" panose="02020603050405020304" pitchFamily="18" charset="0"/>
                <a:cs typeface="Times New Roman" panose="02020603050405020304" pitchFamily="18" charset="0"/>
              </a:rPr>
              <a:t>of the cycle of infection, </a:t>
            </a:r>
          </a:p>
          <a:p>
            <a:pPr marL="0" indent="0" algn="just">
              <a:buNone/>
            </a:pPr>
            <a:r>
              <a:rPr lang="en-US" sz="1800" dirty="0" smtClean="0">
                <a:latin typeface="Times New Roman" panose="02020603050405020304" pitchFamily="18" charset="0"/>
                <a:cs typeface="Times New Roman" panose="02020603050405020304" pitchFamily="18" charset="0"/>
              </a:rPr>
              <a:t>(ii) </a:t>
            </a:r>
            <a:r>
              <a:rPr lang="en-US" sz="1800" dirty="0" err="1" smtClean="0">
                <a:latin typeface="Times New Roman" panose="02020603050405020304" pitchFamily="18" charset="0"/>
                <a:cs typeface="Times New Roman" panose="02020603050405020304" pitchFamily="18" charset="0"/>
              </a:rPr>
              <a:t>Quaratine</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for 30 days</a:t>
            </a:r>
            <a:r>
              <a:rPr lang="en-US" sz="1800" dirty="0" smtClean="0">
                <a:latin typeface="Times New Roman" panose="02020603050405020304" pitchFamily="18" charset="0"/>
                <a:cs typeface="Times New Roman" panose="02020603050405020304" pitchFamily="18" charset="0"/>
              </a:rPr>
              <a:t>,</a:t>
            </a:r>
          </a:p>
          <a:p>
            <a:pPr marL="0" indent="0" algn="just">
              <a:buNone/>
            </a:pPr>
            <a:r>
              <a:rPr lang="en-US" sz="1800" dirty="0" smtClean="0">
                <a:latin typeface="Times New Roman" panose="02020603050405020304" pitchFamily="18" charset="0"/>
                <a:cs typeface="Times New Roman" panose="02020603050405020304" pitchFamily="18" charset="0"/>
              </a:rPr>
              <a:t>(iii) </a:t>
            </a:r>
            <a:r>
              <a:rPr lang="en-US" sz="1800" dirty="0" err="1" smtClean="0">
                <a:latin typeface="Times New Roman" panose="02020603050405020304" pitchFamily="18" charset="0"/>
                <a:cs typeface="Times New Roman" panose="02020603050405020304" pitchFamily="18" charset="0"/>
              </a:rPr>
              <a:t>Sero</a:t>
            </a:r>
            <a:r>
              <a:rPr lang="en-US" sz="1800" dirty="0" smtClean="0">
                <a:latin typeface="Times New Roman" panose="02020603050405020304" pitchFamily="18" charset="0"/>
                <a:cs typeface="Times New Roman" panose="02020603050405020304" pitchFamily="18" charset="0"/>
              </a:rPr>
              <a:t>-testing </a:t>
            </a:r>
            <a:r>
              <a:rPr lang="en-US" sz="1800" dirty="0">
                <a:latin typeface="Times New Roman" panose="02020603050405020304" pitchFamily="18" charset="0"/>
                <a:cs typeface="Times New Roman" panose="02020603050405020304" pitchFamily="18" charset="0"/>
              </a:rPr>
              <a:t>of herd by MAT </a:t>
            </a:r>
          </a:p>
          <a:p>
            <a:pPr marL="0" indent="0">
              <a:buNone/>
            </a:pPr>
            <a:r>
              <a:rPr lang="en-US" sz="2000" b="1" dirty="0" smtClean="0">
                <a:solidFill>
                  <a:srgbClr val="00B050"/>
                </a:solidFill>
                <a:latin typeface="Times New Roman" panose="02020603050405020304" pitchFamily="18" charset="0"/>
                <a:cs typeface="Times New Roman" panose="02020603050405020304" pitchFamily="18" charset="0"/>
              </a:rPr>
              <a:t>4. Immunization</a:t>
            </a:r>
          </a:p>
          <a:p>
            <a:pPr marL="0" indent="0">
              <a:buNone/>
            </a:pPr>
            <a:r>
              <a:rPr lang="en-US" sz="2000" dirty="0" smtClean="0">
                <a:latin typeface="Times New Roman" panose="02020603050405020304" pitchFamily="18" charset="0"/>
                <a:cs typeface="Times New Roman" panose="02020603050405020304" pitchFamily="18" charset="0"/>
              </a:rPr>
              <a:t>(</a:t>
            </a:r>
            <a:r>
              <a:rPr lang="en-US" sz="2000" dirty="0" err="1" smtClean="0">
                <a:latin typeface="Times New Roman" panose="02020603050405020304" pitchFamily="18" charset="0"/>
                <a:cs typeface="Times New Roman" panose="02020603050405020304" pitchFamily="18" charset="0"/>
              </a:rPr>
              <a:t>i</a:t>
            </a:r>
            <a:r>
              <a:rPr lang="en-US" sz="2000" dirty="0" smtClean="0">
                <a:latin typeface="Times New Roman" panose="02020603050405020304" pitchFamily="18" charset="0"/>
                <a:cs typeface="Times New Roman" panose="02020603050405020304" pitchFamily="18" charset="0"/>
              </a:rPr>
              <a:t>) Monovalent and multivalent vaccines are available for the vaccination in animals</a:t>
            </a:r>
            <a:endParaRPr lang="en-IN" sz="2000"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914400" y="304800"/>
            <a:ext cx="4343400" cy="533400"/>
          </a:xfrm>
        </p:spPr>
        <p:style>
          <a:lnRef idx="1">
            <a:schemeClr val="accent3"/>
          </a:lnRef>
          <a:fillRef idx="2">
            <a:schemeClr val="accent3"/>
          </a:fillRef>
          <a:effectRef idx="1">
            <a:schemeClr val="accent3"/>
          </a:effectRef>
          <a:fontRef idx="minor">
            <a:schemeClr val="dk1"/>
          </a:fontRef>
        </p:style>
        <p:txBody>
          <a:bodyPr>
            <a:noAutofit/>
          </a:bodyPr>
          <a:lstStyle/>
          <a:p>
            <a:r>
              <a:rPr lang="en-US" sz="3200" dirty="0" smtClean="0">
                <a:latin typeface="Times New Roman" panose="02020603050405020304" pitchFamily="18" charset="0"/>
                <a:cs typeface="Times New Roman" panose="02020603050405020304" pitchFamily="18" charset="0"/>
              </a:rPr>
              <a:t>Control</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19877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914400"/>
            <a:ext cx="1524000" cy="400110"/>
          </a:xfrm>
          <a:prstGeom prst="rect">
            <a:avLst/>
          </a:prstGeom>
          <a:solidFill>
            <a:schemeClr val="accent1">
              <a:lumMod val="40000"/>
              <a:lumOff val="60000"/>
            </a:schemeClr>
          </a:solidFill>
        </p:spPr>
        <p:txBody>
          <a:bodyPr wrap="square">
            <a:spAutoFit/>
          </a:bodyPr>
          <a:lstStyle/>
          <a:p>
            <a:pPr marL="0" indent="0">
              <a:buNone/>
            </a:pPr>
            <a:r>
              <a:rPr lang="en-US" sz="2000" dirty="0" smtClean="0">
                <a:latin typeface="Times New Roman" panose="02020603050405020304" pitchFamily="18" charset="0"/>
                <a:cs typeface="Times New Roman" panose="02020603050405020304" pitchFamily="18" charset="0"/>
              </a:rPr>
              <a:t>In Humans</a:t>
            </a:r>
            <a:endParaRPr lang="en-IN" sz="2000" dirty="0">
              <a:latin typeface="Times New Roman" panose="02020603050405020304" pitchFamily="18" charset="0"/>
              <a:cs typeface="Times New Roman" panose="02020603050405020304" pitchFamily="18" charset="0"/>
            </a:endParaRPr>
          </a:p>
        </p:txBody>
      </p:sp>
      <p:sp>
        <p:nvSpPr>
          <p:cNvPr id="5" name="Title 1"/>
          <p:cNvSpPr>
            <a:spLocks noGrp="1"/>
          </p:cNvSpPr>
          <p:nvPr>
            <p:ph type="title"/>
          </p:nvPr>
        </p:nvSpPr>
        <p:spPr>
          <a:xfrm>
            <a:off x="457200" y="228600"/>
            <a:ext cx="2590800" cy="533400"/>
          </a:xfrm>
        </p:spPr>
        <p:style>
          <a:lnRef idx="1">
            <a:schemeClr val="accent3"/>
          </a:lnRef>
          <a:fillRef idx="2">
            <a:schemeClr val="accent3"/>
          </a:fillRef>
          <a:effectRef idx="1">
            <a:schemeClr val="accent3"/>
          </a:effectRef>
          <a:fontRef idx="minor">
            <a:schemeClr val="dk1"/>
          </a:fontRef>
        </p:style>
        <p:txBody>
          <a:bodyPr>
            <a:noAutofit/>
          </a:bodyPr>
          <a:lstStyle/>
          <a:p>
            <a:r>
              <a:rPr lang="en-US" sz="3200" dirty="0" smtClean="0">
                <a:latin typeface="Times New Roman" panose="02020603050405020304" pitchFamily="18" charset="0"/>
                <a:cs typeface="Times New Roman" panose="02020603050405020304" pitchFamily="18" charset="0"/>
              </a:rPr>
              <a:t>Control</a:t>
            </a:r>
            <a:endParaRPr lang="en-IN" sz="3200" dirty="0">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420029" y="1496647"/>
            <a:ext cx="8229600" cy="4419600"/>
          </a:xfrm>
          <a:prstGeom prst="rect">
            <a:avLst/>
          </a:prstGeom>
          <a:ln>
            <a:solidFill>
              <a:srgbClr val="FF0000"/>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sz="2000" dirty="0" smtClean="0">
                <a:latin typeface="Times New Roman" panose="02020603050405020304" pitchFamily="18" charset="0"/>
                <a:cs typeface="Times New Roman" panose="02020603050405020304" pitchFamily="18" charset="0"/>
              </a:rPr>
              <a:t>1. </a:t>
            </a:r>
            <a:r>
              <a:rPr lang="en-US" sz="2000" dirty="0" smtClean="0">
                <a:solidFill>
                  <a:srgbClr val="0070C0"/>
                </a:solidFill>
                <a:latin typeface="Times New Roman" panose="02020603050405020304" pitchFamily="18" charset="0"/>
                <a:cs typeface="Times New Roman" panose="02020603050405020304" pitchFamily="18" charset="0"/>
              </a:rPr>
              <a:t>Personal </a:t>
            </a:r>
            <a:r>
              <a:rPr lang="en-US" sz="2000" dirty="0">
                <a:solidFill>
                  <a:srgbClr val="0070C0"/>
                </a:solidFill>
                <a:latin typeface="Times New Roman" panose="02020603050405020304" pitchFamily="18" charset="0"/>
                <a:cs typeface="Times New Roman" panose="02020603050405020304" pitchFamily="18" charset="0"/>
              </a:rPr>
              <a:t>hygiene and protection: </a:t>
            </a:r>
            <a:endParaRPr lang="en-US" sz="2000" dirty="0" smtClean="0">
              <a:solidFill>
                <a:srgbClr val="0070C0"/>
              </a:solidFill>
              <a:latin typeface="Times New Roman" panose="02020603050405020304" pitchFamily="18" charset="0"/>
              <a:cs typeface="Times New Roman" panose="02020603050405020304" pitchFamily="18" charset="0"/>
            </a:endParaRPr>
          </a:p>
          <a:p>
            <a:pPr marL="571500" indent="-571500" algn="just">
              <a:buAutoNum type="romanLcParenBoth"/>
            </a:pPr>
            <a:r>
              <a:rPr lang="en-US" sz="2000" dirty="0" smtClean="0">
                <a:latin typeface="Times New Roman" panose="02020603050405020304" pitchFamily="18" charset="0"/>
                <a:cs typeface="Times New Roman" panose="02020603050405020304" pitchFamily="18" charset="0"/>
              </a:rPr>
              <a:t>Drink </a:t>
            </a:r>
            <a:r>
              <a:rPr lang="en-US" sz="2000" dirty="0">
                <a:latin typeface="Times New Roman" panose="02020603050405020304" pitchFamily="18" charset="0"/>
                <a:cs typeface="Times New Roman" panose="02020603050405020304" pitchFamily="18" charset="0"/>
              </a:rPr>
              <a:t>boiled or chlorinated water, </a:t>
            </a:r>
          </a:p>
          <a:p>
            <a:pPr marL="571500" indent="-571500" algn="just">
              <a:buAutoNum type="romanLcParenBoth"/>
            </a:pPr>
            <a:r>
              <a:rPr lang="en-US" sz="2000" dirty="0">
                <a:latin typeface="Times New Roman" panose="02020603050405020304" pitchFamily="18" charset="0"/>
                <a:cs typeface="Times New Roman" panose="02020603050405020304" pitchFamily="18" charset="0"/>
              </a:rPr>
              <a:t>W</a:t>
            </a:r>
            <a:r>
              <a:rPr lang="en-US" sz="2000" dirty="0" smtClean="0">
                <a:latin typeface="Times New Roman" panose="02020603050405020304" pitchFamily="18" charset="0"/>
                <a:cs typeface="Times New Roman" panose="02020603050405020304" pitchFamily="18" charset="0"/>
              </a:rPr>
              <a:t>ash </a:t>
            </a:r>
            <a:r>
              <a:rPr lang="en-US" sz="2000" dirty="0">
                <a:latin typeface="Times New Roman" panose="02020603050405020304" pitchFamily="18" charset="0"/>
                <a:cs typeface="Times New Roman" panose="02020603050405020304" pitchFamily="18" charset="0"/>
              </a:rPr>
              <a:t>hands with disinfectants, </a:t>
            </a:r>
            <a:endParaRPr lang="en-US" sz="2000" dirty="0" smtClean="0">
              <a:latin typeface="Times New Roman" panose="02020603050405020304" pitchFamily="18" charset="0"/>
              <a:cs typeface="Times New Roman" panose="02020603050405020304" pitchFamily="18" charset="0"/>
            </a:endParaRPr>
          </a:p>
          <a:p>
            <a:pPr marL="571500" indent="-571500" algn="just">
              <a:buAutoNum type="romanLcParenBoth"/>
            </a:pPr>
            <a:r>
              <a:rPr lang="en-US" sz="2000" dirty="0">
                <a:latin typeface="Times New Roman" panose="02020603050405020304" pitchFamily="18" charset="0"/>
                <a:cs typeface="Times New Roman" panose="02020603050405020304" pitchFamily="18" charset="0"/>
              </a:rPr>
              <a:t>D</a:t>
            </a:r>
            <a:r>
              <a:rPr lang="en-US" sz="2000" dirty="0" smtClean="0">
                <a:latin typeface="Times New Roman" panose="02020603050405020304" pitchFamily="18" charset="0"/>
                <a:cs typeface="Times New Roman" panose="02020603050405020304" pitchFamily="18" charset="0"/>
              </a:rPr>
              <a:t>rink </a:t>
            </a:r>
            <a:r>
              <a:rPr lang="en-US" sz="2000" dirty="0">
                <a:latin typeface="Times New Roman" panose="02020603050405020304" pitchFamily="18" charset="0"/>
                <a:cs typeface="Times New Roman" panose="02020603050405020304" pitchFamily="18" charset="0"/>
              </a:rPr>
              <a:t>pasteurized or boiled </a:t>
            </a:r>
            <a:r>
              <a:rPr lang="en-US" sz="2000" dirty="0" smtClean="0">
                <a:latin typeface="Times New Roman" panose="02020603050405020304" pitchFamily="18" charset="0"/>
                <a:cs typeface="Times New Roman" panose="02020603050405020304" pitchFamily="18" charset="0"/>
              </a:rPr>
              <a:t>milk</a:t>
            </a:r>
          </a:p>
          <a:p>
            <a:pPr marL="571500" indent="-571500" algn="just">
              <a:buAutoNum type="romanLcParenBoth"/>
            </a:pPr>
            <a:r>
              <a:rPr lang="en-US" sz="2000" dirty="0">
                <a:latin typeface="Times New Roman" panose="02020603050405020304" pitchFamily="18" charset="0"/>
                <a:cs typeface="Times New Roman" panose="02020603050405020304" pitchFamily="18" charset="0"/>
              </a:rPr>
              <a:t>P</a:t>
            </a:r>
            <a:r>
              <a:rPr lang="en-US" sz="2000" dirty="0" smtClean="0">
                <a:latin typeface="Times New Roman" panose="02020603050405020304" pitchFamily="18" charset="0"/>
                <a:cs typeface="Times New Roman" panose="02020603050405020304" pitchFamily="18" charset="0"/>
              </a:rPr>
              <a:t>rotect </a:t>
            </a:r>
            <a:r>
              <a:rPr lang="en-US" sz="2000" dirty="0">
                <a:latin typeface="Times New Roman" panose="02020603050405020304" pitchFamily="18" charset="0"/>
                <a:cs typeface="Times New Roman" panose="02020603050405020304" pitchFamily="18" charset="0"/>
              </a:rPr>
              <a:t>food articles and utensils from contamination with urine of </a:t>
            </a:r>
            <a:r>
              <a:rPr lang="en-US" sz="2000" dirty="0" smtClean="0">
                <a:latin typeface="Times New Roman" panose="02020603050405020304" pitchFamily="18" charset="0"/>
                <a:cs typeface="Times New Roman" panose="02020603050405020304" pitchFamily="18" charset="0"/>
              </a:rPr>
              <a:t>rat,</a:t>
            </a:r>
          </a:p>
          <a:p>
            <a:pPr marL="571500" indent="-571500" algn="just">
              <a:buAutoNum type="romanLcParenBoth"/>
            </a:pPr>
            <a:r>
              <a:rPr lang="en-US" sz="2000" dirty="0">
                <a:latin typeface="Times New Roman" panose="02020603050405020304" pitchFamily="18" charset="0"/>
                <a:cs typeface="Times New Roman" panose="02020603050405020304" pitchFamily="18" charset="0"/>
              </a:rPr>
              <a:t>E</a:t>
            </a:r>
            <a:r>
              <a:rPr lang="en-US" sz="2000" dirty="0" smtClean="0">
                <a:latin typeface="Times New Roman" panose="02020603050405020304" pitchFamily="18" charset="0"/>
                <a:cs typeface="Times New Roman" panose="02020603050405020304" pitchFamily="18" charset="0"/>
              </a:rPr>
              <a:t>ncourage </a:t>
            </a:r>
            <a:r>
              <a:rPr lang="en-US" sz="2000" dirty="0">
                <a:latin typeface="Times New Roman" panose="02020603050405020304" pitchFamily="18" charset="0"/>
                <a:cs typeface="Times New Roman" panose="02020603050405020304" pitchFamily="18" charset="0"/>
              </a:rPr>
              <a:t>use of protective </a:t>
            </a:r>
            <a:r>
              <a:rPr lang="en-US" sz="2000" dirty="0" err="1">
                <a:latin typeface="Times New Roman" panose="02020603050405020304" pitchFamily="18" charset="0"/>
                <a:cs typeface="Times New Roman" panose="02020603050405020304" pitchFamily="18" charset="0"/>
              </a:rPr>
              <a:t>clothings</a:t>
            </a:r>
            <a:r>
              <a:rPr lang="en-US" sz="2000" dirty="0">
                <a:latin typeface="Times New Roman" panose="02020603050405020304" pitchFamily="18" charset="0"/>
                <a:cs typeface="Times New Roman" panose="02020603050405020304" pitchFamily="18" charset="0"/>
              </a:rPr>
              <a:t> (rubber gloves, goggles, gum-boots particularly when working in water logged areas or handling animals/animal products during </a:t>
            </a:r>
            <a:r>
              <a:rPr lang="en-US" sz="2000" dirty="0" err="1">
                <a:latin typeface="Times New Roman" panose="02020603050405020304" pitchFamily="18" charset="0"/>
                <a:cs typeface="Times New Roman" panose="02020603050405020304" pitchFamily="18" charset="0"/>
              </a:rPr>
              <a:t>slaughterting</a:t>
            </a:r>
            <a:r>
              <a:rPr lang="en-US" sz="2000" dirty="0">
                <a:latin typeface="Times New Roman" panose="02020603050405020304" pitchFamily="18" charset="0"/>
                <a:cs typeface="Times New Roman" panose="02020603050405020304" pitchFamily="18" charset="0"/>
              </a:rPr>
              <a:t> and parturition etc., </a:t>
            </a:r>
            <a:endParaRPr lang="en-US" sz="2000" dirty="0" smtClean="0">
              <a:latin typeface="Times New Roman" panose="02020603050405020304" pitchFamily="18" charset="0"/>
              <a:cs typeface="Times New Roman" panose="02020603050405020304" pitchFamily="18" charset="0"/>
            </a:endParaRPr>
          </a:p>
          <a:p>
            <a:pPr marL="571500" indent="-571500" algn="just">
              <a:buAutoNum type="romanLcParenBoth"/>
            </a:pPr>
            <a:r>
              <a:rPr lang="en-US" sz="2000" dirty="0" smtClean="0">
                <a:latin typeface="Times New Roman" panose="02020603050405020304" pitchFamily="18" charset="0"/>
                <a:cs typeface="Times New Roman" panose="02020603050405020304" pitchFamily="18" charset="0"/>
              </a:rPr>
              <a:t>Avoid </a:t>
            </a:r>
            <a:r>
              <a:rPr lang="en-US" sz="2000" dirty="0">
                <a:latin typeface="Times New Roman" panose="02020603050405020304" pitchFamily="18" charset="0"/>
                <a:cs typeface="Times New Roman" panose="02020603050405020304" pitchFamily="18" charset="0"/>
              </a:rPr>
              <a:t>swimming and wading in water of lakes, ponds, swimming pods contaminated with urine of rats and livestock, </a:t>
            </a:r>
            <a:r>
              <a:rPr lang="en-US" sz="2000" dirty="0" smtClean="0">
                <a:latin typeface="Times New Roman" panose="02020603050405020304" pitchFamily="18" charset="0"/>
                <a:cs typeface="Times New Roman" panose="02020603050405020304" pitchFamily="18" charset="0"/>
              </a:rPr>
              <a:t>and</a:t>
            </a:r>
          </a:p>
          <a:p>
            <a:pPr marL="571500" indent="-571500" algn="just">
              <a:buAutoNum type="romanLcParenBoth"/>
            </a:pPr>
            <a:r>
              <a:rPr lang="en-US" sz="2000" dirty="0" smtClean="0">
                <a:latin typeface="Times New Roman" panose="02020603050405020304" pitchFamily="18" charset="0"/>
                <a:cs typeface="Times New Roman" panose="02020603050405020304" pitchFamily="18" charset="0"/>
              </a:rPr>
              <a:t> Encourage </a:t>
            </a:r>
            <a:r>
              <a:rPr lang="en-US" sz="2000" dirty="0">
                <a:latin typeface="Times New Roman" panose="02020603050405020304" pitchFamily="18" charset="0"/>
                <a:cs typeface="Times New Roman" panose="02020603050405020304" pitchFamily="18" charset="0"/>
              </a:rPr>
              <a:t>mechanization of agricultural </a:t>
            </a:r>
            <a:r>
              <a:rPr lang="en-US" sz="2000" dirty="0" smtClean="0">
                <a:latin typeface="Times New Roman" panose="02020603050405020304" pitchFamily="18" charset="0"/>
                <a:cs typeface="Times New Roman" panose="02020603050405020304" pitchFamily="18" charset="0"/>
              </a:rPr>
              <a:t>operations</a:t>
            </a:r>
          </a:p>
        </p:txBody>
      </p:sp>
    </p:spTree>
    <p:extLst>
      <p:ext uri="{BB962C8B-B14F-4D97-AF65-F5344CB8AC3E}">
        <p14:creationId xmlns:p14="http://schemas.microsoft.com/office/powerpoint/2010/main" val="12035661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62600"/>
          </a:xfrm>
          <a:ln>
            <a:solidFill>
              <a:schemeClr val="accent2"/>
            </a:solidFill>
          </a:ln>
        </p:spPr>
        <p:txBody>
          <a:bodyPr>
            <a:normAutofit fontScale="47500" lnSpcReduction="20000"/>
          </a:bodyPr>
          <a:lstStyle/>
          <a:p>
            <a:pPr marL="0" indent="0" algn="just">
              <a:buNone/>
            </a:pPr>
            <a:r>
              <a:rPr lang="en-US" sz="3800" b="1" i="1" dirty="0">
                <a:solidFill>
                  <a:srgbClr val="0070C0"/>
                </a:solidFill>
                <a:latin typeface="Times New Roman" panose="02020603050405020304" pitchFamily="18" charset="0"/>
                <a:cs typeface="Times New Roman" panose="02020603050405020304" pitchFamily="18" charset="0"/>
              </a:rPr>
              <a:t>2. </a:t>
            </a:r>
            <a:r>
              <a:rPr lang="en-US" sz="3800" i="1" dirty="0">
                <a:solidFill>
                  <a:srgbClr val="0070C0"/>
                </a:solidFill>
                <a:latin typeface="Times New Roman" panose="02020603050405020304" pitchFamily="18" charset="0"/>
                <a:cs typeface="Times New Roman" panose="02020603050405020304" pitchFamily="18" charset="0"/>
              </a:rPr>
              <a:t>Sanitation </a:t>
            </a:r>
            <a:r>
              <a:rPr lang="en-US" sz="3800" b="1" i="1" dirty="0">
                <a:latin typeface="Times New Roman" panose="02020603050405020304" pitchFamily="18" charset="0"/>
                <a:cs typeface="Times New Roman" panose="02020603050405020304" pitchFamily="18" charset="0"/>
              </a:rPr>
              <a:t>: </a:t>
            </a:r>
            <a:r>
              <a:rPr lang="en-US" sz="3800" dirty="0">
                <a:latin typeface="Times New Roman" panose="02020603050405020304" pitchFamily="18" charset="0"/>
                <a:cs typeface="Times New Roman" panose="02020603050405020304" pitchFamily="18" charset="0"/>
              </a:rPr>
              <a:t>It includes </a:t>
            </a:r>
            <a:endParaRPr lang="en-US" sz="3800" dirty="0" smtClean="0">
              <a:latin typeface="Times New Roman" panose="02020603050405020304" pitchFamily="18" charset="0"/>
              <a:cs typeface="Times New Roman" panose="02020603050405020304" pitchFamily="18" charset="0"/>
            </a:endParaRPr>
          </a:p>
          <a:p>
            <a:pPr marL="571500" indent="-571500" algn="just">
              <a:buAutoNum type="romanLcParenBoth"/>
            </a:pPr>
            <a:r>
              <a:rPr lang="en-US" sz="3800" dirty="0">
                <a:latin typeface="Times New Roman" panose="02020603050405020304" pitchFamily="18" charset="0"/>
                <a:cs typeface="Times New Roman" panose="02020603050405020304" pitchFamily="18" charset="0"/>
              </a:rPr>
              <a:t>D</a:t>
            </a:r>
            <a:r>
              <a:rPr lang="en-US" sz="3800" dirty="0" smtClean="0">
                <a:latin typeface="Times New Roman" panose="02020603050405020304" pitchFamily="18" charset="0"/>
                <a:cs typeface="Times New Roman" panose="02020603050405020304" pitchFamily="18" charset="0"/>
              </a:rPr>
              <a:t>isinfection </a:t>
            </a:r>
            <a:r>
              <a:rPr lang="en-US" sz="3800" dirty="0">
                <a:latin typeface="Times New Roman" panose="02020603050405020304" pitchFamily="18" charset="0"/>
                <a:cs typeface="Times New Roman" panose="02020603050405020304" pitchFamily="18" charset="0"/>
              </a:rPr>
              <a:t>of contaminated work areas such as food stores, abattoirs, fish and meat processing plants and animal sheds, </a:t>
            </a:r>
          </a:p>
          <a:p>
            <a:pPr marL="571500" indent="-571500" algn="just">
              <a:buAutoNum type="romanLcParenBoth"/>
            </a:pPr>
            <a:r>
              <a:rPr lang="en-US" sz="3800" dirty="0" smtClean="0">
                <a:latin typeface="Times New Roman" panose="02020603050405020304" pitchFamily="18" charset="0"/>
                <a:cs typeface="Times New Roman" panose="02020603050405020304" pitchFamily="18" charset="0"/>
              </a:rPr>
              <a:t> Proper </a:t>
            </a:r>
            <a:r>
              <a:rPr lang="en-US" sz="3800" dirty="0">
                <a:latin typeface="Times New Roman" panose="02020603050405020304" pitchFamily="18" charset="0"/>
                <a:cs typeface="Times New Roman" panose="02020603050405020304" pitchFamily="18" charset="0"/>
              </a:rPr>
              <a:t>collection, transport, treatment and secured disposal of </a:t>
            </a:r>
            <a:r>
              <a:rPr lang="en-US" sz="3800" dirty="0" smtClean="0">
                <a:latin typeface="Times New Roman" panose="02020603050405020304" pitchFamily="18" charset="0"/>
                <a:cs typeface="Times New Roman" panose="02020603050405020304" pitchFamily="18" charset="0"/>
              </a:rPr>
              <a:t>garbage,</a:t>
            </a:r>
          </a:p>
          <a:p>
            <a:pPr marL="571500" indent="-571500" algn="just">
              <a:buAutoNum type="romanLcParenBoth"/>
            </a:pPr>
            <a:r>
              <a:rPr lang="en-US" sz="3800" dirty="0">
                <a:latin typeface="Times New Roman" panose="02020603050405020304" pitchFamily="18" charset="0"/>
                <a:cs typeface="Times New Roman" panose="02020603050405020304" pitchFamily="18" charset="0"/>
              </a:rPr>
              <a:t>P</a:t>
            </a:r>
            <a:r>
              <a:rPr lang="en-US" sz="3800" dirty="0" smtClean="0">
                <a:latin typeface="Times New Roman" panose="02020603050405020304" pitchFamily="18" charset="0"/>
                <a:cs typeface="Times New Roman" panose="02020603050405020304" pitchFamily="18" charset="0"/>
              </a:rPr>
              <a:t>roper </a:t>
            </a:r>
            <a:r>
              <a:rPr lang="en-US" sz="3800" dirty="0">
                <a:latin typeface="Times New Roman" panose="02020603050405020304" pitchFamily="18" charset="0"/>
                <a:cs typeface="Times New Roman" panose="02020603050405020304" pitchFamily="18" charset="0"/>
              </a:rPr>
              <a:t>collection, treatment and secured </a:t>
            </a:r>
            <a:r>
              <a:rPr lang="en-US" sz="3800" b="1" dirty="0">
                <a:latin typeface="Times New Roman" panose="02020603050405020304" pitchFamily="18" charset="0"/>
                <a:cs typeface="Times New Roman" panose="02020603050405020304" pitchFamily="18" charset="0"/>
              </a:rPr>
              <a:t>disposal of animal excreta</a:t>
            </a:r>
            <a:r>
              <a:rPr lang="en-US" sz="3800" dirty="0">
                <a:latin typeface="Times New Roman" panose="02020603050405020304" pitchFamily="18" charset="0"/>
                <a:cs typeface="Times New Roman" panose="02020603050405020304" pitchFamily="18" charset="0"/>
              </a:rPr>
              <a:t>, (iv) proper disposal of dead and infected animals, </a:t>
            </a:r>
          </a:p>
          <a:p>
            <a:pPr marL="571500" indent="-571500" algn="just">
              <a:buAutoNum type="romanLcParenBoth"/>
            </a:pPr>
            <a:r>
              <a:rPr lang="en-US" sz="3800" b="1" dirty="0">
                <a:latin typeface="Times New Roman" panose="02020603050405020304" pitchFamily="18" charset="0"/>
                <a:cs typeface="Times New Roman" panose="02020603050405020304" pitchFamily="18" charset="0"/>
              </a:rPr>
              <a:t>D</a:t>
            </a:r>
            <a:r>
              <a:rPr lang="en-US" sz="3800" b="1" dirty="0" smtClean="0">
                <a:latin typeface="Times New Roman" panose="02020603050405020304" pitchFamily="18" charset="0"/>
                <a:cs typeface="Times New Roman" panose="02020603050405020304" pitchFamily="18" charset="0"/>
              </a:rPr>
              <a:t>isinfection </a:t>
            </a:r>
            <a:r>
              <a:rPr lang="en-US" sz="3800" dirty="0">
                <a:latin typeface="Times New Roman" panose="02020603050405020304" pitchFamily="18" charset="0"/>
                <a:cs typeface="Times New Roman" panose="02020603050405020304" pitchFamily="18" charset="0"/>
              </a:rPr>
              <a:t>of swimming pool with chlorine, </a:t>
            </a:r>
            <a:endParaRPr lang="en-US" sz="3800" dirty="0" smtClean="0">
              <a:latin typeface="Times New Roman" panose="02020603050405020304" pitchFamily="18" charset="0"/>
              <a:cs typeface="Times New Roman" panose="02020603050405020304" pitchFamily="18" charset="0"/>
            </a:endParaRPr>
          </a:p>
          <a:p>
            <a:pPr marL="571500" indent="-571500" algn="just">
              <a:buAutoNum type="romanLcParenBoth"/>
            </a:pPr>
            <a:r>
              <a:rPr lang="en-US" sz="3800" b="1" dirty="0">
                <a:latin typeface="Times New Roman" panose="02020603050405020304" pitchFamily="18" charset="0"/>
                <a:cs typeface="Times New Roman" panose="02020603050405020304" pitchFamily="18" charset="0"/>
              </a:rPr>
              <a:t>D</a:t>
            </a:r>
            <a:r>
              <a:rPr lang="en-US" sz="3800" b="1" dirty="0" smtClean="0">
                <a:latin typeface="Times New Roman" panose="02020603050405020304" pitchFamily="18" charset="0"/>
                <a:cs typeface="Times New Roman" panose="02020603050405020304" pitchFamily="18" charset="0"/>
              </a:rPr>
              <a:t>rainage</a:t>
            </a:r>
            <a:r>
              <a:rPr lang="en-US" sz="3800" dirty="0" smtClean="0">
                <a:latin typeface="Times New Roman" panose="02020603050405020304" pitchFamily="18" charset="0"/>
                <a:cs typeface="Times New Roman" panose="02020603050405020304" pitchFamily="18" charset="0"/>
              </a:rPr>
              <a:t> </a:t>
            </a:r>
            <a:r>
              <a:rPr lang="en-US" sz="3800" dirty="0">
                <a:latin typeface="Times New Roman" panose="02020603050405020304" pitchFamily="18" charset="0"/>
                <a:cs typeface="Times New Roman" panose="02020603050405020304" pitchFamily="18" charset="0"/>
              </a:rPr>
              <a:t>of wet areas, and </a:t>
            </a:r>
          </a:p>
          <a:p>
            <a:pPr marL="571500" indent="-571500" algn="just">
              <a:buAutoNum type="romanLcParenBoth"/>
            </a:pPr>
            <a:r>
              <a:rPr lang="en-US" sz="3800" b="1" dirty="0">
                <a:latin typeface="Times New Roman" panose="02020603050405020304" pitchFamily="18" charset="0"/>
                <a:cs typeface="Times New Roman" panose="02020603050405020304" pitchFamily="18" charset="0"/>
              </a:rPr>
              <a:t>R</a:t>
            </a:r>
            <a:r>
              <a:rPr lang="en-US" sz="3800" b="1" dirty="0" smtClean="0">
                <a:latin typeface="Times New Roman" panose="02020603050405020304" pitchFamily="18" charset="0"/>
                <a:cs typeface="Times New Roman" panose="02020603050405020304" pitchFamily="18" charset="0"/>
              </a:rPr>
              <a:t>odent </a:t>
            </a:r>
            <a:r>
              <a:rPr lang="en-US" sz="3800" b="1" dirty="0">
                <a:latin typeface="Times New Roman" panose="02020603050405020304" pitchFamily="18" charset="0"/>
                <a:cs typeface="Times New Roman" panose="02020603050405020304" pitchFamily="18" charset="0"/>
              </a:rPr>
              <a:t>control </a:t>
            </a:r>
            <a:r>
              <a:rPr lang="en-US" sz="3800" dirty="0">
                <a:latin typeface="Times New Roman" panose="02020603050405020304" pitchFamily="18" charset="0"/>
                <a:cs typeface="Times New Roman" panose="02020603050405020304" pitchFamily="18" charset="0"/>
              </a:rPr>
              <a:t>in the areas of domestic and farm environment.</a:t>
            </a:r>
          </a:p>
          <a:p>
            <a:pPr marL="0" indent="0" algn="just">
              <a:buNone/>
            </a:pPr>
            <a:endParaRPr lang="en-US" sz="3800" i="1" dirty="0" smtClean="0">
              <a:latin typeface="Times New Roman" panose="02020603050405020304" pitchFamily="18" charset="0"/>
              <a:cs typeface="Times New Roman" panose="02020603050405020304" pitchFamily="18" charset="0"/>
            </a:endParaRPr>
          </a:p>
          <a:p>
            <a:pPr marL="0" indent="0" algn="just">
              <a:buNone/>
            </a:pPr>
            <a:r>
              <a:rPr lang="en-US" sz="3800" i="1" dirty="0" smtClean="0">
                <a:solidFill>
                  <a:srgbClr val="0070C0"/>
                </a:solidFill>
                <a:latin typeface="Times New Roman" panose="02020603050405020304" pitchFamily="18" charset="0"/>
                <a:cs typeface="Times New Roman" panose="02020603050405020304" pitchFamily="18" charset="0"/>
              </a:rPr>
              <a:t>3.Animal </a:t>
            </a:r>
            <a:r>
              <a:rPr lang="en-US" sz="3800" i="1" dirty="0">
                <a:solidFill>
                  <a:srgbClr val="0070C0"/>
                </a:solidFill>
                <a:latin typeface="Times New Roman" panose="02020603050405020304" pitchFamily="18" charset="0"/>
                <a:cs typeface="Times New Roman" panose="02020603050405020304" pitchFamily="18" charset="0"/>
              </a:rPr>
              <a:t>related care</a:t>
            </a:r>
            <a:r>
              <a:rPr lang="en-US" sz="3800" i="1" dirty="0">
                <a:latin typeface="Times New Roman" panose="02020603050405020304" pitchFamily="18" charset="0"/>
                <a:cs typeface="Times New Roman" panose="02020603050405020304" pitchFamily="18" charset="0"/>
              </a:rPr>
              <a:t>: </a:t>
            </a:r>
            <a:r>
              <a:rPr lang="en-US" sz="3800" dirty="0">
                <a:latin typeface="Times New Roman" panose="02020603050405020304" pitchFamily="18" charset="0"/>
                <a:cs typeface="Times New Roman" panose="02020603050405020304" pitchFamily="18" charset="0"/>
              </a:rPr>
              <a:t>It calls for </a:t>
            </a:r>
            <a:endParaRPr lang="en-US" sz="3800" dirty="0" smtClean="0">
              <a:latin typeface="Times New Roman" panose="02020603050405020304" pitchFamily="18" charset="0"/>
              <a:cs typeface="Times New Roman" panose="02020603050405020304" pitchFamily="18" charset="0"/>
            </a:endParaRPr>
          </a:p>
          <a:p>
            <a:pPr marL="0" indent="0" algn="just">
              <a:buNone/>
            </a:pPr>
            <a:r>
              <a:rPr lang="en-US" sz="3800" dirty="0" smtClean="0">
                <a:latin typeface="Times New Roman" panose="02020603050405020304" pitchFamily="18" charset="0"/>
                <a:cs typeface="Times New Roman" panose="02020603050405020304" pitchFamily="18" charset="0"/>
              </a:rPr>
              <a:t> </a:t>
            </a:r>
            <a:r>
              <a:rPr lang="en-US" sz="3800" dirty="0">
                <a:latin typeface="Times New Roman" panose="02020603050405020304" pitchFamily="18" charset="0"/>
                <a:cs typeface="Times New Roman" panose="02020603050405020304" pitchFamily="18" charset="0"/>
              </a:rPr>
              <a:t>(</a:t>
            </a:r>
            <a:r>
              <a:rPr lang="en-US" sz="3800" dirty="0" err="1">
                <a:latin typeface="Times New Roman" panose="02020603050405020304" pitchFamily="18" charset="0"/>
                <a:cs typeface="Times New Roman" panose="02020603050405020304" pitchFamily="18" charset="0"/>
              </a:rPr>
              <a:t>i</a:t>
            </a:r>
            <a:r>
              <a:rPr lang="en-US" sz="3800" dirty="0">
                <a:latin typeface="Times New Roman" panose="02020603050405020304" pitchFamily="18" charset="0"/>
                <a:cs typeface="Times New Roman" panose="02020603050405020304" pitchFamily="18" charset="0"/>
              </a:rPr>
              <a:t>) </a:t>
            </a:r>
            <a:r>
              <a:rPr lang="en-US" sz="3800" b="1" dirty="0" smtClean="0">
                <a:latin typeface="Times New Roman" panose="02020603050405020304" pitchFamily="18" charset="0"/>
                <a:cs typeface="Times New Roman" panose="02020603050405020304" pitchFamily="18" charset="0"/>
              </a:rPr>
              <a:t>Care </a:t>
            </a:r>
            <a:r>
              <a:rPr lang="en-US" sz="3800" b="1" dirty="0">
                <a:latin typeface="Times New Roman" panose="02020603050405020304" pitchFamily="18" charset="0"/>
                <a:cs typeface="Times New Roman" panose="02020603050405020304" pitchFamily="18" charset="0"/>
              </a:rPr>
              <a:t>in handling </a:t>
            </a:r>
            <a:r>
              <a:rPr lang="en-US" sz="3800" dirty="0">
                <a:latin typeface="Times New Roman" panose="02020603050405020304" pitchFamily="18" charset="0"/>
                <a:cs typeface="Times New Roman" panose="02020603050405020304" pitchFamily="18" charset="0"/>
              </a:rPr>
              <a:t>of laboratory and other animals as they may be carriers, </a:t>
            </a:r>
            <a:endParaRPr lang="en-US" sz="3800" dirty="0" smtClean="0">
              <a:latin typeface="Times New Roman" panose="02020603050405020304" pitchFamily="18" charset="0"/>
              <a:cs typeface="Times New Roman" panose="02020603050405020304" pitchFamily="18" charset="0"/>
            </a:endParaRPr>
          </a:p>
          <a:p>
            <a:pPr marL="0" indent="0" algn="just">
              <a:buNone/>
            </a:pPr>
            <a:r>
              <a:rPr lang="en-US" sz="3800" dirty="0" smtClean="0">
                <a:latin typeface="Times New Roman" panose="02020603050405020304" pitchFamily="18" charset="0"/>
                <a:cs typeface="Times New Roman" panose="02020603050405020304" pitchFamily="18" charset="0"/>
              </a:rPr>
              <a:t>(</a:t>
            </a:r>
            <a:r>
              <a:rPr lang="en-US" sz="3800" dirty="0">
                <a:latin typeface="Times New Roman" panose="02020603050405020304" pitchFamily="18" charset="0"/>
                <a:cs typeface="Times New Roman" panose="02020603050405020304" pitchFamily="18" charset="0"/>
              </a:rPr>
              <a:t>ii) </a:t>
            </a:r>
            <a:r>
              <a:rPr lang="en-US" sz="3800" b="1" dirty="0" smtClean="0">
                <a:latin typeface="Times New Roman" panose="02020603050405020304" pitchFamily="18" charset="0"/>
                <a:cs typeface="Times New Roman" panose="02020603050405020304" pitchFamily="18" charset="0"/>
              </a:rPr>
              <a:t>Regular </a:t>
            </a:r>
            <a:r>
              <a:rPr lang="en-US" sz="3800" b="1" dirty="0">
                <a:latin typeface="Times New Roman" panose="02020603050405020304" pitchFamily="18" charset="0"/>
                <a:cs typeface="Times New Roman" panose="02020603050405020304" pitchFamily="18" charset="0"/>
              </a:rPr>
              <a:t>immunization </a:t>
            </a:r>
            <a:r>
              <a:rPr lang="en-US" sz="3800" dirty="0">
                <a:latin typeface="Times New Roman" panose="02020603050405020304" pitchFamily="18" charset="0"/>
                <a:cs typeface="Times New Roman" panose="02020603050405020304" pitchFamily="18" charset="0"/>
              </a:rPr>
              <a:t>of domestic animals to protect them from disease and from becoming carriers, and </a:t>
            </a:r>
            <a:endParaRPr lang="en-US" sz="3800" dirty="0" smtClean="0">
              <a:latin typeface="Times New Roman" panose="02020603050405020304" pitchFamily="18" charset="0"/>
              <a:cs typeface="Times New Roman" panose="02020603050405020304" pitchFamily="18" charset="0"/>
            </a:endParaRPr>
          </a:p>
          <a:p>
            <a:pPr marL="0" indent="0" algn="just">
              <a:buNone/>
            </a:pPr>
            <a:r>
              <a:rPr lang="en-US" sz="3800" dirty="0" smtClean="0">
                <a:latin typeface="Times New Roman" panose="02020603050405020304" pitchFamily="18" charset="0"/>
                <a:cs typeface="Times New Roman" panose="02020603050405020304" pitchFamily="18" charset="0"/>
              </a:rPr>
              <a:t>(</a:t>
            </a:r>
            <a:r>
              <a:rPr lang="en-US" sz="3800" dirty="0">
                <a:latin typeface="Times New Roman" panose="02020603050405020304" pitchFamily="18" charset="0"/>
                <a:cs typeface="Times New Roman" panose="02020603050405020304" pitchFamily="18" charset="0"/>
              </a:rPr>
              <a:t>iii) </a:t>
            </a:r>
            <a:r>
              <a:rPr lang="en-US" sz="3800" dirty="0" smtClean="0">
                <a:latin typeface="Times New Roman" panose="02020603050405020304" pitchFamily="18" charset="0"/>
                <a:cs typeface="Times New Roman" panose="02020603050405020304" pitchFamily="18" charset="0"/>
              </a:rPr>
              <a:t>Improvement </a:t>
            </a:r>
            <a:r>
              <a:rPr lang="en-US" sz="3800" dirty="0">
                <a:latin typeface="Times New Roman" panose="02020603050405020304" pitchFamily="18" charset="0"/>
                <a:cs typeface="Times New Roman" panose="02020603050405020304" pitchFamily="18" charset="0"/>
              </a:rPr>
              <a:t>in occupational hygiene standards in cattle and pig </a:t>
            </a:r>
            <a:r>
              <a:rPr lang="en-US" sz="3800" dirty="0" smtClean="0">
                <a:latin typeface="Times New Roman" panose="02020603050405020304" pitchFamily="18" charset="0"/>
                <a:cs typeface="Times New Roman" panose="02020603050405020304" pitchFamily="18" charset="0"/>
              </a:rPr>
              <a:t>farms</a:t>
            </a:r>
          </a:p>
          <a:p>
            <a:pPr marL="0" indent="0" algn="just">
              <a:buNone/>
            </a:pPr>
            <a:endParaRPr lang="en-US" sz="3800" dirty="0">
              <a:latin typeface="Times New Roman" panose="02020603050405020304" pitchFamily="18" charset="0"/>
              <a:cs typeface="Times New Roman" panose="02020603050405020304" pitchFamily="18" charset="0"/>
            </a:endParaRPr>
          </a:p>
          <a:p>
            <a:pPr marL="0" indent="0" algn="just">
              <a:buNone/>
            </a:pPr>
            <a:r>
              <a:rPr lang="en-US" sz="3800" i="1" dirty="0">
                <a:latin typeface="Times New Roman" panose="02020603050405020304" pitchFamily="18" charset="0"/>
                <a:cs typeface="Times New Roman" panose="02020603050405020304" pitchFamily="18" charset="0"/>
              </a:rPr>
              <a:t>4. </a:t>
            </a:r>
            <a:r>
              <a:rPr lang="en-US" sz="3800" i="1" dirty="0">
                <a:solidFill>
                  <a:srgbClr val="0070C0"/>
                </a:solidFill>
                <a:latin typeface="Times New Roman" panose="02020603050405020304" pitchFamily="18" charset="0"/>
                <a:cs typeface="Times New Roman" panose="02020603050405020304" pitchFamily="18" charset="0"/>
              </a:rPr>
              <a:t>Health education</a:t>
            </a:r>
            <a:r>
              <a:rPr lang="en-US" sz="3800" i="1" dirty="0">
                <a:latin typeface="Times New Roman" panose="02020603050405020304" pitchFamily="18" charset="0"/>
                <a:cs typeface="Times New Roman" panose="02020603050405020304" pitchFamily="18" charset="0"/>
              </a:rPr>
              <a:t>: </a:t>
            </a:r>
            <a:endParaRPr lang="en-US" sz="3800" i="1" dirty="0" smtClean="0">
              <a:latin typeface="Times New Roman" panose="02020603050405020304" pitchFamily="18" charset="0"/>
              <a:cs typeface="Times New Roman" panose="02020603050405020304" pitchFamily="18" charset="0"/>
            </a:endParaRPr>
          </a:p>
          <a:p>
            <a:pPr marL="0" indent="0" algn="just">
              <a:buNone/>
            </a:pPr>
            <a:r>
              <a:rPr lang="en-US" sz="3800" dirty="0" smtClean="0">
                <a:latin typeface="Times New Roman" panose="02020603050405020304" pitchFamily="18" charset="0"/>
                <a:cs typeface="Times New Roman" panose="02020603050405020304" pitchFamily="18" charset="0"/>
              </a:rPr>
              <a:t>(</a:t>
            </a:r>
            <a:r>
              <a:rPr lang="en-US" sz="3800" dirty="0" err="1" smtClean="0">
                <a:latin typeface="Times New Roman" panose="02020603050405020304" pitchFamily="18" charset="0"/>
                <a:cs typeface="Times New Roman" panose="02020603050405020304" pitchFamily="18" charset="0"/>
              </a:rPr>
              <a:t>i</a:t>
            </a:r>
            <a:r>
              <a:rPr lang="en-US" sz="3800" dirty="0" smtClean="0">
                <a:latin typeface="Times New Roman" panose="02020603050405020304" pitchFamily="18" charset="0"/>
                <a:cs typeface="Times New Roman" panose="02020603050405020304" pitchFamily="18" charset="0"/>
              </a:rPr>
              <a:t>) General </a:t>
            </a:r>
            <a:r>
              <a:rPr lang="en-US" sz="3800" dirty="0">
                <a:latin typeface="Times New Roman" panose="02020603050405020304" pitchFamily="18" charset="0"/>
                <a:cs typeface="Times New Roman" panose="02020603050405020304" pitchFamily="18" charset="0"/>
              </a:rPr>
              <a:t>people and particularly the high risk groups should be educated about the disease, and the protective measures to be followed including prohibition of recreational activities in contaminated waters.</a:t>
            </a:r>
            <a:endParaRPr lang="en-IN" sz="3800" dirty="0">
              <a:latin typeface="Times New Roman" panose="02020603050405020304" pitchFamily="18" charset="0"/>
              <a:cs typeface="Times New Roman" panose="02020603050405020304" pitchFamily="18" charset="0"/>
            </a:endParaRPr>
          </a:p>
          <a:p>
            <a:pPr marL="0" indent="0" algn="just">
              <a:buNone/>
            </a:pPr>
            <a:endParaRPr lang="en-IN" sz="3600" dirty="0">
              <a:latin typeface="Times New Roman" panose="02020603050405020304" pitchFamily="18" charset="0"/>
              <a:cs typeface="Times New Roman" panose="02020603050405020304" pitchFamily="18" charset="0"/>
            </a:endParaRPr>
          </a:p>
          <a:p>
            <a:endParaRPr lang="en-IN" dirty="0"/>
          </a:p>
        </p:txBody>
      </p:sp>
      <p:sp>
        <p:nvSpPr>
          <p:cNvPr id="4" name="Title 1"/>
          <p:cNvSpPr>
            <a:spLocks noGrp="1"/>
          </p:cNvSpPr>
          <p:nvPr>
            <p:ph type="title"/>
          </p:nvPr>
        </p:nvSpPr>
        <p:spPr>
          <a:xfrm>
            <a:off x="457200" y="228600"/>
            <a:ext cx="2590800" cy="533400"/>
          </a:xfrm>
        </p:spPr>
        <p:style>
          <a:lnRef idx="1">
            <a:schemeClr val="accent3"/>
          </a:lnRef>
          <a:fillRef idx="2">
            <a:schemeClr val="accent3"/>
          </a:fillRef>
          <a:effectRef idx="1">
            <a:schemeClr val="accent3"/>
          </a:effectRef>
          <a:fontRef idx="minor">
            <a:schemeClr val="dk1"/>
          </a:fontRef>
        </p:style>
        <p:txBody>
          <a:bodyPr>
            <a:noAutofit/>
          </a:bodyPr>
          <a:lstStyle/>
          <a:p>
            <a:r>
              <a:rPr lang="en-US" sz="3200" dirty="0" smtClean="0">
                <a:latin typeface="Times New Roman" panose="02020603050405020304" pitchFamily="18" charset="0"/>
                <a:cs typeface="Times New Roman" panose="02020603050405020304" pitchFamily="18" charset="0"/>
              </a:rPr>
              <a:t>Control</a:t>
            </a:r>
            <a:endParaRPr lang="en-IN" sz="3200" dirty="0">
              <a:latin typeface="Times New Roman" panose="02020603050405020304" pitchFamily="18" charset="0"/>
              <a:cs typeface="Times New Roman" panose="02020603050405020304" pitchFamily="18" charset="0"/>
            </a:endParaRPr>
          </a:p>
        </p:txBody>
      </p:sp>
      <p:sp>
        <p:nvSpPr>
          <p:cNvPr id="5" name="Content Placeholder 3"/>
          <p:cNvSpPr txBox="1">
            <a:spLocks/>
          </p:cNvSpPr>
          <p:nvPr/>
        </p:nvSpPr>
        <p:spPr>
          <a:xfrm>
            <a:off x="3124200" y="361890"/>
            <a:ext cx="1524000" cy="400110"/>
          </a:xfrm>
          <a:prstGeom prst="rect">
            <a:avLst/>
          </a:prstGeom>
          <a:solidFill>
            <a:schemeClr val="accent1">
              <a:lumMod val="40000"/>
              <a:lumOff val="60000"/>
            </a:schemeClr>
          </a:solidFill>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smtClean="0">
                <a:latin typeface="Times New Roman" panose="02020603050405020304" pitchFamily="18" charset="0"/>
                <a:cs typeface="Times New Roman" panose="02020603050405020304" pitchFamily="18" charset="0"/>
              </a:rPr>
              <a:t>In Humans</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1997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048000" cy="639762"/>
          </a:xfrm>
        </p:spPr>
        <p:style>
          <a:lnRef idx="1">
            <a:schemeClr val="accent3"/>
          </a:lnRef>
          <a:fillRef idx="2">
            <a:schemeClr val="accent3"/>
          </a:fillRef>
          <a:effectRef idx="1">
            <a:schemeClr val="accent3"/>
          </a:effectRef>
          <a:fontRef idx="minor">
            <a:schemeClr val="dk1"/>
          </a:fontRef>
        </p:style>
        <p:txBody>
          <a:bodyPr>
            <a:normAutofit/>
          </a:bodyPr>
          <a:lstStyle/>
          <a:p>
            <a:r>
              <a:rPr lang="en-US" sz="3200" dirty="0" smtClean="0">
                <a:latin typeface="Times New Roman" panose="02020603050405020304" pitchFamily="18" charset="0"/>
                <a:cs typeface="Times New Roman" panose="02020603050405020304" pitchFamily="18" charset="0"/>
              </a:rPr>
              <a:t>Etiology</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0"/>
            <a:ext cx="8229600" cy="5486400"/>
          </a:xfrm>
          <a:ln>
            <a:solidFill>
              <a:schemeClr val="accent1"/>
            </a:solidFill>
          </a:ln>
        </p:spPr>
        <p:txBody>
          <a:bodyPr>
            <a:normAutofit/>
          </a:bodyPr>
          <a:lstStyle/>
          <a:p>
            <a:r>
              <a:rPr lang="en-US" sz="2000" dirty="0" smtClean="0">
                <a:latin typeface="Times New Roman" panose="02020603050405020304" pitchFamily="18" charset="0"/>
                <a:cs typeface="Times New Roman" pitchFamily="18" charset="0"/>
              </a:rPr>
              <a:t>Caused by- </a:t>
            </a:r>
            <a:r>
              <a:rPr lang="en-US" sz="2000" b="1" i="1" dirty="0" smtClean="0">
                <a:latin typeface="Times New Roman" pitchFamily="18" charset="0"/>
                <a:cs typeface="Times New Roman" pitchFamily="18" charset="0"/>
              </a:rPr>
              <a:t>L. </a:t>
            </a:r>
            <a:r>
              <a:rPr lang="en-US" sz="2000" b="1" i="1" dirty="0" err="1" smtClean="0">
                <a:latin typeface="Times New Roman" pitchFamily="18" charset="0"/>
                <a:cs typeface="Times New Roman" pitchFamily="18" charset="0"/>
              </a:rPr>
              <a:t>interrogans</a:t>
            </a:r>
            <a:endParaRPr lang="en-US" sz="2000" b="1" i="1" dirty="0" smtClean="0">
              <a:latin typeface="Times New Roman" pitchFamily="18" charset="0"/>
              <a:cs typeface="Times New Roman" pitchFamily="18" charset="0"/>
            </a:endParaRPr>
          </a:p>
          <a:p>
            <a:r>
              <a:rPr lang="en-US" sz="2000" b="1" i="1" dirty="0" smtClean="0">
                <a:latin typeface="Times New Roman" pitchFamily="18" charset="0"/>
                <a:cs typeface="Times New Roman" pitchFamily="18" charset="0"/>
              </a:rPr>
              <a:t>Genus- </a:t>
            </a:r>
            <a:r>
              <a:rPr lang="en-US" sz="2000" b="1" i="1" dirty="0" err="1" smtClean="0">
                <a:latin typeface="Times New Roman" pitchFamily="18" charset="0"/>
                <a:cs typeface="Times New Roman" pitchFamily="18" charset="0"/>
              </a:rPr>
              <a:t>Leptospira</a:t>
            </a:r>
            <a:r>
              <a:rPr lang="en-US" sz="2000" b="1"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(Group1- </a:t>
            </a:r>
            <a:r>
              <a:rPr lang="en-US" sz="2000" dirty="0" err="1" smtClean="0">
                <a:latin typeface="Times New Roman" pitchFamily="18" charset="0"/>
                <a:cs typeface="Times New Roman" pitchFamily="18" charset="0"/>
              </a:rPr>
              <a:t>Spirochaets</a:t>
            </a:r>
            <a:r>
              <a:rPr lang="en-US" sz="2000" dirty="0" smtClean="0">
                <a:latin typeface="Times New Roman" pitchFamily="18" charset="0"/>
                <a:cs typeface="Times New Roman" pitchFamily="18" charset="0"/>
              </a:rPr>
              <a:t>)</a:t>
            </a:r>
          </a:p>
          <a:p>
            <a:endParaRPr lang="en-US" sz="2000" b="1" i="1" dirty="0" smtClean="0">
              <a:latin typeface="Times New Roman" pitchFamily="18" charset="0"/>
              <a:cs typeface="Times New Roman" pitchFamily="18" charset="0"/>
            </a:endParaRPr>
          </a:p>
          <a:p>
            <a:endParaRPr lang="en-US" sz="2000" i="1" dirty="0" smtClean="0">
              <a:latin typeface="Times New Roman" pitchFamily="18" charset="0"/>
              <a:cs typeface="Times New Roman" pitchFamily="18" charset="0"/>
            </a:endParaRPr>
          </a:p>
          <a:p>
            <a:pPr marL="0" indent="0">
              <a:buNone/>
            </a:pPr>
            <a:r>
              <a:rPr lang="en-US" sz="2000" i="1" dirty="0" smtClean="0">
                <a:latin typeface="Times New Roman" pitchFamily="18" charset="0"/>
                <a:cs typeface="Times New Roman" pitchFamily="18" charset="0"/>
              </a:rPr>
              <a:t>  L. </a:t>
            </a:r>
            <a:r>
              <a:rPr lang="en-US" sz="2000" i="1" dirty="0" err="1" smtClean="0">
                <a:latin typeface="Times New Roman" pitchFamily="18" charset="0"/>
                <a:cs typeface="Times New Roman" pitchFamily="18" charset="0"/>
              </a:rPr>
              <a:t>interrogans</a:t>
            </a:r>
            <a:r>
              <a:rPr lang="en-US" sz="2000" i="1" dirty="0" smtClean="0">
                <a:latin typeface="Times New Roman" pitchFamily="18" charset="0"/>
                <a:cs typeface="Times New Roman" pitchFamily="18" charset="0"/>
              </a:rPr>
              <a:t>                                                   L. </a:t>
            </a:r>
            <a:r>
              <a:rPr lang="en-US" sz="2000" i="1" dirty="0" err="1" smtClean="0">
                <a:latin typeface="Times New Roman" pitchFamily="18" charset="0"/>
                <a:cs typeface="Times New Roman" pitchFamily="18" charset="0"/>
              </a:rPr>
              <a:t>biflexa</a:t>
            </a:r>
            <a:endParaRPr lang="en-US" sz="2000" i="1"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(Parasitic &amp; Pathogenic )                  (Saprophytic &amp; Non-pathogenic )</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Pathogenic </a:t>
            </a:r>
            <a:r>
              <a:rPr lang="en-US" sz="2000" dirty="0" err="1" smtClean="0">
                <a:latin typeface="Times New Roman" pitchFamily="18" charset="0"/>
                <a:cs typeface="Times New Roman" pitchFamily="18" charset="0"/>
              </a:rPr>
              <a:t>leptospires</a:t>
            </a:r>
            <a:r>
              <a:rPr lang="en-US" sz="2000" dirty="0" smtClean="0">
                <a:latin typeface="Times New Roman" pitchFamily="18" charset="0"/>
                <a:cs typeface="Times New Roman" pitchFamily="18" charset="0"/>
              </a:rPr>
              <a:t> have been divided into </a:t>
            </a:r>
            <a:r>
              <a:rPr lang="en-US" sz="2000" b="1" dirty="0" smtClean="0">
                <a:solidFill>
                  <a:srgbClr val="FF0000"/>
                </a:solidFill>
                <a:latin typeface="Times New Roman" pitchFamily="18" charset="0"/>
                <a:cs typeface="Times New Roman" pitchFamily="18" charset="0"/>
              </a:rPr>
              <a:t>38 groups </a:t>
            </a:r>
            <a:r>
              <a:rPr lang="en-US" sz="2000" dirty="0" smtClean="0">
                <a:latin typeface="Times New Roman" pitchFamily="18" charset="0"/>
                <a:cs typeface="Times New Roman" pitchFamily="18" charset="0"/>
              </a:rPr>
              <a:t>and </a:t>
            </a:r>
            <a:r>
              <a:rPr lang="en-US" sz="2000" b="1" dirty="0" smtClean="0">
                <a:solidFill>
                  <a:srgbClr val="FF0000"/>
                </a:solidFill>
                <a:latin typeface="Times New Roman" pitchFamily="18" charset="0"/>
                <a:cs typeface="Times New Roman" pitchFamily="18" charset="0"/>
              </a:rPr>
              <a:t>65 </a:t>
            </a:r>
            <a:r>
              <a:rPr lang="en-US" sz="2000" b="1" dirty="0" err="1" smtClean="0">
                <a:solidFill>
                  <a:srgbClr val="FF0000"/>
                </a:solidFill>
                <a:latin typeface="Times New Roman" pitchFamily="18" charset="0"/>
                <a:cs typeface="Times New Roman" pitchFamily="18" charset="0"/>
              </a:rPr>
              <a:t>serovars</a:t>
            </a:r>
            <a:endParaRPr lang="en-US" sz="2000" b="1" dirty="0" smtClean="0">
              <a:solidFill>
                <a:srgbClr val="FF0000"/>
              </a:solidFill>
              <a:latin typeface="Times New Roman" pitchFamily="18" charset="0"/>
              <a:cs typeface="Times New Roman" pitchFamily="18" charset="0"/>
            </a:endParaRPr>
          </a:p>
          <a:p>
            <a:r>
              <a:rPr lang="en-US" sz="2000" dirty="0" smtClean="0">
                <a:latin typeface="Times New Roman" panose="02020603050405020304" pitchFamily="18" charset="0"/>
                <a:cs typeface="Times New Roman" panose="02020603050405020304" pitchFamily="18" charset="0"/>
              </a:rPr>
              <a:t>Leptospires are flexible, motile (with </a:t>
            </a:r>
            <a:r>
              <a:rPr lang="en-US" sz="2000" dirty="0" smtClean="0">
                <a:solidFill>
                  <a:srgbClr val="0070C0"/>
                </a:solidFill>
                <a:latin typeface="Times New Roman" panose="02020603050405020304" pitchFamily="18" charset="0"/>
                <a:cs typeface="Times New Roman" panose="02020603050405020304" pitchFamily="18" charset="0"/>
              </a:rPr>
              <a:t>cork-screw like rotating axial filament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helicoidal</a:t>
            </a:r>
            <a:r>
              <a:rPr lang="en-US" sz="2000" dirty="0" smtClean="0">
                <a:latin typeface="Times New Roman" panose="02020603050405020304" pitchFamily="18" charset="0"/>
                <a:cs typeface="Times New Roman" panose="02020603050405020304" pitchFamily="18" charset="0"/>
              </a:rPr>
              <a:t> (spiral) rods (0.1 x 6-20 µ) with one or both hooked end(s). </a:t>
            </a:r>
          </a:p>
          <a:p>
            <a:r>
              <a:rPr lang="en-US" sz="2000" dirty="0">
                <a:solidFill>
                  <a:schemeClr val="accent2"/>
                </a:solidFill>
                <a:latin typeface="Times New Roman" panose="02020603050405020304" pitchFamily="18" charset="0"/>
                <a:cs typeface="Times New Roman" panose="02020603050405020304" pitchFamily="18" charset="0"/>
              </a:rPr>
              <a:t>B</a:t>
            </a:r>
            <a:r>
              <a:rPr lang="en-US" sz="2000" dirty="0" smtClean="0">
                <a:solidFill>
                  <a:schemeClr val="accent2"/>
                </a:solidFill>
                <a:latin typeface="Times New Roman" panose="02020603050405020304" pitchFamily="18" charset="0"/>
                <a:cs typeface="Times New Roman" panose="02020603050405020304" pitchFamily="18" charset="0"/>
              </a:rPr>
              <a:t>est viewed by: </a:t>
            </a: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Dark field microscope, </a:t>
            </a: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FAT and silver impregnation </a:t>
            </a:r>
            <a:endParaRPr lang="en-US"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2000" dirty="0" smtClean="0">
                <a:latin typeface="Times New Roman" panose="02020603050405020304" pitchFamily="18" charset="0"/>
                <a:cs typeface="Times New Roman" panose="02020603050405020304" pitchFamily="18" charset="0"/>
              </a:rPr>
              <a:t> </a:t>
            </a:r>
            <a:r>
              <a:rPr lang="en-US" sz="2000" dirty="0" smtClean="0">
                <a:solidFill>
                  <a:schemeClr val="tx2">
                    <a:lumMod val="75000"/>
                  </a:schemeClr>
                </a:solidFill>
                <a:latin typeface="Times New Roman" panose="02020603050405020304" pitchFamily="18" charset="0"/>
                <a:cs typeface="Times New Roman" panose="02020603050405020304" pitchFamily="18" charset="0"/>
              </a:rPr>
              <a:t>Not seen by an ordinary microscope</a:t>
            </a:r>
            <a:endParaRPr lang="en-US" sz="2000" b="1" i="1" dirty="0">
              <a:solidFill>
                <a:schemeClr val="tx2">
                  <a:lumMod val="75000"/>
                </a:schemeClr>
              </a:solidFill>
              <a:latin typeface="Times New Roman" pitchFamily="18" charset="0"/>
              <a:cs typeface="Times New Roman" pitchFamily="18" charset="0"/>
            </a:endParaRPr>
          </a:p>
        </p:txBody>
      </p:sp>
      <p:grpSp>
        <p:nvGrpSpPr>
          <p:cNvPr id="4" name="Group 3"/>
          <p:cNvGrpSpPr/>
          <p:nvPr/>
        </p:nvGrpSpPr>
        <p:grpSpPr>
          <a:xfrm>
            <a:off x="1143000" y="1905000"/>
            <a:ext cx="4572000" cy="838200"/>
            <a:chOff x="1447800" y="2025805"/>
            <a:chExt cx="4572000" cy="641195"/>
          </a:xfrm>
        </p:grpSpPr>
        <p:sp>
          <p:nvSpPr>
            <p:cNvPr id="7" name="Down Arrow 6"/>
            <p:cNvSpPr/>
            <p:nvPr/>
          </p:nvSpPr>
          <p:spPr>
            <a:xfrm>
              <a:off x="3657600" y="2025805"/>
              <a:ext cx="152400" cy="457200"/>
            </a:xfrm>
            <a:prstGeom prst="downArrow">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Brace 8"/>
            <p:cNvSpPr/>
            <p:nvPr/>
          </p:nvSpPr>
          <p:spPr>
            <a:xfrm rot="5400000" flipH="1">
              <a:off x="3505200" y="152400"/>
              <a:ext cx="457200" cy="4572000"/>
            </a:xfrm>
            <a:prstGeom prst="rightBrac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pic>
        <p:nvPicPr>
          <p:cNvPr id="9218" name="Picture 2" descr="Image result for leptospirosis occupational groups involve in transmission&quo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582" t="26087" r="8791" b="39130"/>
          <a:stretch/>
        </p:blipFill>
        <p:spPr bwMode="auto">
          <a:xfrm>
            <a:off x="6400799" y="4800600"/>
            <a:ext cx="2185286" cy="1600200"/>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4" descr="Image result for leptospira interrogan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9222" name="Picture 6" descr="Image result for leptospira interrogans&quo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799" y="1273710"/>
            <a:ext cx="2142541" cy="146949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276600" cy="639762"/>
          </a:xfrm>
        </p:spPr>
        <p:style>
          <a:lnRef idx="1">
            <a:schemeClr val="accent3"/>
          </a:lnRef>
          <a:fillRef idx="2">
            <a:schemeClr val="accent3"/>
          </a:fillRef>
          <a:effectRef idx="1">
            <a:schemeClr val="accent3"/>
          </a:effectRef>
          <a:fontRef idx="minor">
            <a:schemeClr val="dk1"/>
          </a:fontRef>
        </p:style>
        <p:txBody>
          <a:bodyPr>
            <a:normAutofit/>
          </a:bodyPr>
          <a:lstStyle/>
          <a:p>
            <a:r>
              <a:rPr lang="en-US" sz="3200" b="1" dirty="0" smtClean="0">
                <a:latin typeface="Times New Roman" panose="02020603050405020304" pitchFamily="18" charset="0"/>
                <a:cs typeface="Times New Roman" panose="02020603050405020304" pitchFamily="18" charset="0"/>
              </a:rPr>
              <a:t>Epidemiology</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066800"/>
            <a:ext cx="8229600" cy="4952999"/>
          </a:xfrm>
          <a:ln>
            <a:solidFill>
              <a:schemeClr val="accent2"/>
            </a:solidFill>
          </a:ln>
        </p:spPr>
        <p:txBody>
          <a:bodyPr>
            <a:normAutofit/>
          </a:bodyPr>
          <a:lstStyle/>
          <a:p>
            <a:pPr algn="just"/>
            <a:r>
              <a:rPr lang="en-US" sz="2800" b="1" dirty="0" smtClean="0">
                <a:latin typeface="Times New Roman" pitchFamily="18" charset="0"/>
                <a:cs typeface="Times New Roman" pitchFamily="18" charset="0"/>
              </a:rPr>
              <a:t>In Animals</a:t>
            </a:r>
          </a:p>
          <a:p>
            <a:pPr lvl="1" algn="just">
              <a:buFont typeface="Wingdings" panose="05000000000000000000" pitchFamily="2" charset="2"/>
              <a:buChar char="Ø"/>
            </a:pPr>
            <a:r>
              <a:rPr lang="en-US" sz="2400" dirty="0" smtClean="0">
                <a:latin typeface="Times New Roman" pitchFamily="18" charset="0"/>
                <a:cs typeface="Times New Roman" pitchFamily="18" charset="0"/>
              </a:rPr>
              <a:t>Worldwide</a:t>
            </a:r>
          </a:p>
          <a:p>
            <a:pPr lvl="1" algn="just">
              <a:buFont typeface="Wingdings" panose="05000000000000000000" pitchFamily="2" charset="2"/>
              <a:buChar char="Ø"/>
            </a:pPr>
            <a:r>
              <a:rPr lang="en-US" sz="2400" dirty="0" smtClean="0">
                <a:latin typeface="Times New Roman" pitchFamily="18" charset="0"/>
                <a:cs typeface="Times New Roman" pitchFamily="18" charset="0"/>
              </a:rPr>
              <a:t>Occurs in the form of </a:t>
            </a:r>
            <a:r>
              <a:rPr lang="en-US" sz="2400" dirty="0" err="1" smtClean="0">
                <a:latin typeface="Times New Roman" pitchFamily="18" charset="0"/>
                <a:cs typeface="Times New Roman" pitchFamily="18" charset="0"/>
              </a:rPr>
              <a:t>inapparent</a:t>
            </a:r>
            <a:r>
              <a:rPr lang="en-US" sz="2400" dirty="0" smtClean="0">
                <a:latin typeface="Times New Roman" pitchFamily="18" charset="0"/>
                <a:cs typeface="Times New Roman" pitchFamily="18" charset="0"/>
              </a:rPr>
              <a:t> infections or varied clinical manifestations</a:t>
            </a:r>
          </a:p>
          <a:p>
            <a:pPr lvl="1" algn="just">
              <a:buFont typeface="Wingdings" panose="05000000000000000000" pitchFamily="2" charset="2"/>
              <a:buChar char="Ø"/>
            </a:pPr>
            <a:r>
              <a:rPr lang="en-US" sz="2400" dirty="0" smtClean="0">
                <a:latin typeface="Times New Roman" pitchFamily="18" charset="0"/>
                <a:cs typeface="Times New Roman" pitchFamily="18" charset="0"/>
              </a:rPr>
              <a:t>The disease has been identified in all domestic animals, pets, almost all of the  species commonly kept in zoological gardens or  as laboratory animals, and majority of wild animals particularly rodents</a:t>
            </a:r>
          </a:p>
          <a:p>
            <a:pPr lvl="1" algn="just">
              <a:buFont typeface="Wingdings" panose="05000000000000000000" pitchFamily="2" charset="2"/>
              <a:buChar char="Ø"/>
            </a:pPr>
            <a:r>
              <a:rPr lang="en-US" sz="2400" dirty="0" smtClean="0">
                <a:latin typeface="Times New Roman" pitchFamily="18" charset="0"/>
                <a:cs typeface="Times New Roman" pitchFamily="18" charset="0"/>
              </a:rPr>
              <a:t>Reported more frequently: </a:t>
            </a:r>
            <a:r>
              <a:rPr lang="en-US" sz="2400" dirty="0" smtClean="0">
                <a:solidFill>
                  <a:srgbClr val="0070C0"/>
                </a:solidFill>
                <a:latin typeface="Times New Roman" pitchFamily="18" charset="0"/>
                <a:cs typeface="Times New Roman" pitchFamily="18" charset="0"/>
              </a:rPr>
              <a:t>Southern states although few reports are also available from western states (Gujarat and Rajasthan)</a:t>
            </a:r>
          </a:p>
          <a:p>
            <a:pPr algn="just"/>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sz="3600" dirty="0" err="1" smtClean="0">
                <a:latin typeface="Times New Roman" pitchFamily="18" charset="0"/>
                <a:cs typeface="Times New Roman" pitchFamily="18" charset="0"/>
              </a:rPr>
              <a:t>Serovars</a:t>
            </a:r>
            <a:r>
              <a:rPr lang="en-US" sz="3600" dirty="0" smtClean="0">
                <a:latin typeface="Times New Roman" pitchFamily="18" charset="0"/>
                <a:cs typeface="Times New Roman" pitchFamily="18" charset="0"/>
              </a:rPr>
              <a:t> associated with common animals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059363"/>
          </a:xfrm>
          <a:ln>
            <a:solidFill>
              <a:schemeClr val="accent2"/>
            </a:solidFill>
          </a:ln>
        </p:spPr>
        <p:txBody>
          <a:bodyPr/>
          <a:lstStyle/>
          <a:p>
            <a:pPr>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07831596"/>
              </p:ext>
            </p:extLst>
          </p:nvPr>
        </p:nvGraphicFramePr>
        <p:xfrm>
          <a:off x="1066800" y="1813401"/>
          <a:ext cx="7010400" cy="3566160"/>
        </p:xfrm>
        <a:graphic>
          <a:graphicData uri="http://schemas.openxmlformats.org/drawingml/2006/table">
            <a:tbl>
              <a:tblPr firstRow="1" bandRow="1">
                <a:tableStyleId>{5C22544A-7EE6-4342-B048-85BDC9FD1C3A}</a:tableStyleId>
              </a:tblPr>
              <a:tblGrid>
                <a:gridCol w="2541270">
                  <a:extLst>
                    <a:ext uri="{9D8B030D-6E8A-4147-A177-3AD203B41FA5}">
                      <a16:colId xmlns:a16="http://schemas.microsoft.com/office/drawing/2014/main" val="20000"/>
                    </a:ext>
                  </a:extLst>
                </a:gridCol>
                <a:gridCol w="4469130">
                  <a:extLst>
                    <a:ext uri="{9D8B030D-6E8A-4147-A177-3AD203B41FA5}">
                      <a16:colId xmlns:a16="http://schemas.microsoft.com/office/drawing/2014/main" val="20001"/>
                    </a:ext>
                  </a:extLst>
                </a:gridCol>
              </a:tblGrid>
              <a:tr h="433962">
                <a:tc>
                  <a:txBody>
                    <a:bodyPr/>
                    <a:lstStyle/>
                    <a:p>
                      <a:r>
                        <a:rPr lang="en-US" sz="2400" dirty="0" smtClean="0">
                          <a:latin typeface="Times New Roman" panose="02020603050405020304" pitchFamily="18" charset="0"/>
                          <a:cs typeface="Times New Roman" panose="02020603050405020304" pitchFamily="18" charset="0"/>
                        </a:rPr>
                        <a:t>Animals</a:t>
                      </a:r>
                      <a:endParaRPr lang="en-US" sz="2400" dirty="0">
                        <a:latin typeface="Times New Roman" panose="02020603050405020304" pitchFamily="18" charset="0"/>
                        <a:cs typeface="Times New Roman" panose="02020603050405020304" pitchFamily="18" charset="0"/>
                      </a:endParaRPr>
                    </a:p>
                  </a:txBody>
                  <a:tcPr/>
                </a:tc>
                <a:tc>
                  <a:txBody>
                    <a:bodyPr/>
                    <a:lstStyle/>
                    <a:p>
                      <a:r>
                        <a:rPr lang="en-US" sz="2400" dirty="0" err="1" smtClean="0">
                          <a:latin typeface="Times New Roman" panose="02020603050405020304" pitchFamily="18" charset="0"/>
                          <a:cs typeface="Times New Roman" panose="02020603050405020304" pitchFamily="18" charset="0"/>
                        </a:rPr>
                        <a:t>Serovars</a:t>
                      </a:r>
                      <a:endParaRPr 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433962">
                <a:tc>
                  <a:txBody>
                    <a:bodyPr/>
                    <a:lstStyle/>
                    <a:p>
                      <a:r>
                        <a:rPr lang="en-US" sz="2400" i="1" dirty="0" smtClean="0">
                          <a:latin typeface="Times New Roman" panose="02020603050405020304" pitchFamily="18" charset="0"/>
                          <a:cs typeface="Times New Roman" panose="02020603050405020304" pitchFamily="18" charset="0"/>
                        </a:rPr>
                        <a:t>Rats</a:t>
                      </a:r>
                      <a:endParaRPr lang="en-US" sz="2400" dirty="0">
                        <a:latin typeface="Times New Roman" panose="02020603050405020304" pitchFamily="18" charset="0"/>
                        <a:cs typeface="Times New Roman" panose="02020603050405020304" pitchFamily="18" charset="0"/>
                      </a:endParaRPr>
                    </a:p>
                  </a:txBody>
                  <a:tcPr/>
                </a:tc>
                <a:tc>
                  <a:txBody>
                    <a:bodyPr/>
                    <a:lstStyle/>
                    <a:p>
                      <a:r>
                        <a:rPr lang="en-US" sz="2400" i="1" dirty="0" smtClean="0">
                          <a:latin typeface="Times New Roman" panose="02020603050405020304" pitchFamily="18" charset="0"/>
                          <a:cs typeface="Times New Roman" panose="02020603050405020304" pitchFamily="18" charset="0"/>
                        </a:rPr>
                        <a:t>L. </a:t>
                      </a:r>
                      <a:r>
                        <a:rPr lang="en-US" sz="2400" i="1" dirty="0" err="1" smtClean="0">
                          <a:latin typeface="Times New Roman" panose="02020603050405020304" pitchFamily="18" charset="0"/>
                          <a:cs typeface="Times New Roman" panose="02020603050405020304" pitchFamily="18" charset="0"/>
                        </a:rPr>
                        <a:t>icterrohaemorrhagiae</a:t>
                      </a:r>
                      <a:endParaRPr 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433962">
                <a:tc>
                  <a:txBody>
                    <a:bodyPr/>
                    <a:lstStyle/>
                    <a:p>
                      <a:r>
                        <a:rPr lang="en-US" sz="2400" dirty="0" smtClean="0">
                          <a:latin typeface="Times New Roman" panose="02020603050405020304" pitchFamily="18" charset="0"/>
                          <a:cs typeface="Times New Roman" panose="02020603050405020304" pitchFamily="18" charset="0"/>
                        </a:rPr>
                        <a:t>field mice</a:t>
                      </a:r>
                      <a:endParaRPr lang="en-US" sz="2400" dirty="0">
                        <a:latin typeface="Times New Roman" panose="02020603050405020304" pitchFamily="18" charset="0"/>
                        <a:cs typeface="Times New Roman" panose="02020603050405020304" pitchFamily="18" charset="0"/>
                      </a:endParaRPr>
                    </a:p>
                  </a:txBody>
                  <a:tcPr/>
                </a:tc>
                <a:tc>
                  <a:txBody>
                    <a:bodyPr/>
                    <a:lstStyle/>
                    <a:p>
                      <a:r>
                        <a:rPr lang="en-US" sz="2400" i="1" dirty="0" smtClean="0">
                          <a:latin typeface="Times New Roman" panose="02020603050405020304" pitchFamily="18" charset="0"/>
                          <a:cs typeface="Times New Roman" panose="02020603050405020304" pitchFamily="18" charset="0"/>
                        </a:rPr>
                        <a:t>L. </a:t>
                      </a:r>
                      <a:r>
                        <a:rPr lang="en-US" sz="2400" i="1" dirty="0" err="1" smtClean="0">
                          <a:latin typeface="Times New Roman" panose="02020603050405020304" pitchFamily="18" charset="0"/>
                          <a:cs typeface="Times New Roman" panose="02020603050405020304" pitchFamily="18" charset="0"/>
                        </a:rPr>
                        <a:t>grippotyphosa</a:t>
                      </a:r>
                      <a:r>
                        <a:rPr lang="en-US" sz="2400" i="1"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433962">
                <a:tc>
                  <a:txBody>
                    <a:bodyPr/>
                    <a:lstStyle/>
                    <a:p>
                      <a:r>
                        <a:rPr lang="en-US" sz="2400" i="0" dirty="0" err="1" smtClean="0">
                          <a:latin typeface="Times New Roman" panose="02020603050405020304" pitchFamily="18" charset="0"/>
                          <a:cs typeface="Times New Roman" panose="02020603050405020304" pitchFamily="18" charset="0"/>
                        </a:rPr>
                        <a:t>Ccattle,Sheep</a:t>
                      </a:r>
                      <a:endParaRPr lang="en-US" sz="2400" i="0" dirty="0">
                        <a:latin typeface="Times New Roman" panose="02020603050405020304" pitchFamily="18" charset="0"/>
                        <a:cs typeface="Times New Roman" panose="02020603050405020304" pitchFamily="18" charset="0"/>
                      </a:endParaRPr>
                    </a:p>
                  </a:txBody>
                  <a:tcPr/>
                </a:tc>
                <a:tc>
                  <a:txBody>
                    <a:bodyPr/>
                    <a:lstStyle/>
                    <a:p>
                      <a:r>
                        <a:rPr lang="en-US" sz="2400" i="1" dirty="0" smtClean="0">
                          <a:latin typeface="Times New Roman" panose="02020603050405020304" pitchFamily="18" charset="0"/>
                          <a:cs typeface="Times New Roman" panose="02020603050405020304" pitchFamily="18" charset="0"/>
                        </a:rPr>
                        <a:t>L. </a:t>
                      </a:r>
                      <a:r>
                        <a:rPr lang="en-US" sz="2400" i="1" dirty="0" err="1" smtClean="0">
                          <a:latin typeface="Times New Roman" panose="02020603050405020304" pitchFamily="18" charset="0"/>
                          <a:cs typeface="Times New Roman" panose="02020603050405020304" pitchFamily="18" charset="0"/>
                        </a:rPr>
                        <a:t>hardjo</a:t>
                      </a:r>
                      <a:endParaRPr 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433962">
                <a:tc>
                  <a:txBody>
                    <a:bodyPr/>
                    <a:lstStyle/>
                    <a:p>
                      <a:r>
                        <a:rPr lang="en-US" sz="2400" i="0" dirty="0" smtClean="0">
                          <a:latin typeface="Times New Roman" panose="02020603050405020304" pitchFamily="18" charset="0"/>
                          <a:cs typeface="Times New Roman" panose="02020603050405020304" pitchFamily="18" charset="0"/>
                        </a:rPr>
                        <a:t>Pig</a:t>
                      </a:r>
                      <a:endParaRPr lang="en-US" sz="2400" i="0" dirty="0">
                        <a:latin typeface="Times New Roman" panose="02020603050405020304" pitchFamily="18" charset="0"/>
                        <a:cs typeface="Times New Roman" panose="02020603050405020304" pitchFamily="18" charset="0"/>
                      </a:endParaRPr>
                    </a:p>
                  </a:txBody>
                  <a:tcPr/>
                </a:tc>
                <a:tc>
                  <a:txBody>
                    <a:bodyPr/>
                    <a:lstStyle/>
                    <a:p>
                      <a:r>
                        <a:rPr lang="en-US" sz="2400" i="1" dirty="0" smtClean="0">
                          <a:latin typeface="Times New Roman" panose="02020603050405020304" pitchFamily="18" charset="0"/>
                          <a:cs typeface="Times New Roman" panose="02020603050405020304" pitchFamily="18" charset="0"/>
                        </a:rPr>
                        <a:t>L. </a:t>
                      </a:r>
                      <a:r>
                        <a:rPr lang="en-US" sz="2400" i="1" dirty="0" err="1" smtClean="0">
                          <a:latin typeface="Times New Roman" panose="02020603050405020304" pitchFamily="18" charset="0"/>
                          <a:cs typeface="Times New Roman" panose="02020603050405020304" pitchFamily="18" charset="0"/>
                        </a:rPr>
                        <a:t>pomona</a:t>
                      </a:r>
                      <a:r>
                        <a:rPr lang="en-US" sz="2400" i="1" dirty="0" smtClean="0">
                          <a:latin typeface="Times New Roman" panose="02020603050405020304" pitchFamily="18" charset="0"/>
                          <a:cs typeface="Times New Roman" panose="02020603050405020304" pitchFamily="18" charset="0"/>
                        </a:rPr>
                        <a:t> &amp; L. </a:t>
                      </a:r>
                      <a:r>
                        <a:rPr lang="en-US" sz="2400" i="1" dirty="0" err="1" smtClean="0">
                          <a:latin typeface="Times New Roman" panose="02020603050405020304" pitchFamily="18" charset="0"/>
                          <a:cs typeface="Times New Roman" panose="02020603050405020304" pitchFamily="18" charset="0"/>
                        </a:rPr>
                        <a:t>tarassovi</a:t>
                      </a:r>
                      <a:r>
                        <a:rPr lang="en-US" sz="2400" i="1"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r h="7490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Times New Roman" panose="02020603050405020304" pitchFamily="18" charset="0"/>
                          <a:cs typeface="Times New Roman" panose="02020603050405020304" pitchFamily="18" charset="0"/>
                        </a:rPr>
                        <a:t>Dogs</a:t>
                      </a:r>
                    </a:p>
                    <a:p>
                      <a:endParaRPr lang="en-US" sz="2400" dirty="0">
                        <a:latin typeface="Times New Roman" panose="02020603050405020304" pitchFamily="18" charset="0"/>
                        <a:cs typeface="Times New Roman" panose="02020603050405020304" pitchFamily="18" charset="0"/>
                      </a:endParaRPr>
                    </a:p>
                  </a:txBody>
                  <a:tcPr/>
                </a:tc>
                <a:tc>
                  <a:txBody>
                    <a:bodyPr/>
                    <a:lstStyle/>
                    <a:p>
                      <a:r>
                        <a:rPr lang="en-US" sz="2400" i="1" dirty="0" smtClean="0">
                          <a:latin typeface="Times New Roman" panose="02020603050405020304" pitchFamily="18" charset="0"/>
                          <a:cs typeface="Times New Roman" panose="02020603050405020304" pitchFamily="18" charset="0"/>
                        </a:rPr>
                        <a:t>L. </a:t>
                      </a:r>
                      <a:r>
                        <a:rPr lang="en-US" sz="2400" i="1" dirty="0" err="1" smtClean="0">
                          <a:latin typeface="Times New Roman" panose="02020603050405020304" pitchFamily="18" charset="0"/>
                          <a:cs typeface="Times New Roman" panose="02020603050405020304" pitchFamily="18" charset="0"/>
                        </a:rPr>
                        <a:t>icterohaemorrhagiae</a:t>
                      </a:r>
                      <a:r>
                        <a:rPr lang="en-US" sz="2400" i="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and </a:t>
                      </a:r>
                      <a:r>
                        <a:rPr lang="en-US" sz="2400" i="1" dirty="0" err="1" smtClean="0">
                          <a:latin typeface="Times New Roman" panose="02020603050405020304" pitchFamily="18" charset="0"/>
                          <a:cs typeface="Times New Roman" panose="02020603050405020304" pitchFamily="18" charset="0"/>
                        </a:rPr>
                        <a:t>canicola</a:t>
                      </a:r>
                      <a:endParaRPr 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5"/>
                  </a:ext>
                </a:extLst>
              </a:tr>
              <a:tr h="433962">
                <a:tc>
                  <a:txBody>
                    <a:bodyPr/>
                    <a:lstStyle/>
                    <a:p>
                      <a:r>
                        <a:rPr lang="en-US" sz="2400" dirty="0" smtClean="0">
                          <a:latin typeface="Times New Roman" panose="02020603050405020304" pitchFamily="18" charset="0"/>
                          <a:cs typeface="Times New Roman" panose="02020603050405020304" pitchFamily="18" charset="0"/>
                        </a:rPr>
                        <a:t>Horses</a:t>
                      </a:r>
                      <a:endParaRPr lang="en-US" sz="2400" dirty="0">
                        <a:latin typeface="Times New Roman" panose="02020603050405020304" pitchFamily="18" charset="0"/>
                        <a:cs typeface="Times New Roman" panose="02020603050405020304" pitchFamily="18" charset="0"/>
                      </a:endParaRPr>
                    </a:p>
                  </a:txBody>
                  <a:tcPr/>
                </a:tc>
                <a:tc>
                  <a:txBody>
                    <a:bodyPr/>
                    <a:lstStyle/>
                    <a:p>
                      <a:r>
                        <a:rPr lang="en-US" sz="2400" i="1" dirty="0" smtClean="0">
                          <a:latin typeface="Times New Roman" panose="02020603050405020304" pitchFamily="18" charset="0"/>
                          <a:cs typeface="Times New Roman" panose="02020603050405020304" pitchFamily="18" charset="0"/>
                        </a:rPr>
                        <a:t>L. </a:t>
                      </a:r>
                      <a:r>
                        <a:rPr lang="en-US" sz="2400" i="1" dirty="0" err="1" smtClean="0">
                          <a:latin typeface="Times New Roman" panose="02020603050405020304" pitchFamily="18" charset="0"/>
                          <a:cs typeface="Times New Roman" panose="02020603050405020304" pitchFamily="18" charset="0"/>
                        </a:rPr>
                        <a:t>pomona</a:t>
                      </a:r>
                      <a:endParaRPr lang="en-US"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a:ln>
            <a:solidFill>
              <a:schemeClr val="accent2"/>
            </a:solidFill>
          </a:ln>
        </p:spPr>
        <p:txBody>
          <a:bodyPr>
            <a:normAutofit/>
          </a:bodyPr>
          <a:lstStyle/>
          <a:p>
            <a:pPr>
              <a:buNone/>
            </a:pPr>
            <a:r>
              <a:rPr lang="en-US" sz="2400" dirty="0" smtClean="0">
                <a:solidFill>
                  <a:srgbClr val="FF0000"/>
                </a:solidFill>
                <a:latin typeface="Times New Roman" panose="02020603050405020304" pitchFamily="18" charset="0"/>
                <a:cs typeface="Times New Roman" panose="02020603050405020304" pitchFamily="18" charset="0"/>
              </a:rPr>
              <a:t>In man</a:t>
            </a:r>
          </a:p>
          <a:p>
            <a:pPr algn="just"/>
            <a:r>
              <a:rPr lang="en-US" sz="2200" dirty="0" smtClean="0">
                <a:latin typeface="Times New Roman" panose="02020603050405020304" pitchFamily="18" charset="0"/>
                <a:cs typeface="Times New Roman" panose="02020603050405020304" pitchFamily="18" charset="0"/>
              </a:rPr>
              <a:t>The disease is distributed globally</a:t>
            </a:r>
          </a:p>
          <a:p>
            <a:pPr algn="just"/>
            <a:r>
              <a:rPr lang="en-US" sz="2200" dirty="0" smtClean="0">
                <a:latin typeface="Times New Roman" panose="02020603050405020304" pitchFamily="18" charset="0"/>
                <a:cs typeface="Times New Roman" panose="02020603050405020304" pitchFamily="18" charset="0"/>
              </a:rPr>
              <a:t>Disease is underreported due to lack of awareness, its varied forms and difficult diagnosis</a:t>
            </a:r>
          </a:p>
          <a:p>
            <a:pPr algn="just"/>
            <a:r>
              <a:rPr lang="en-US" sz="2200" dirty="0" smtClean="0">
                <a:latin typeface="Times New Roman" panose="02020603050405020304" pitchFamily="18" charset="0"/>
                <a:cs typeface="Times New Roman" panose="02020603050405020304" pitchFamily="18" charset="0"/>
              </a:rPr>
              <a:t>The disease is widespread in many states including Andaman, Andhra Pradesh, Bihar, Haryana, Karnataka, Kerala, Madhya Pradesh, Maharashtra, North-east Punjab, Tamil Nadu and West Bengal</a:t>
            </a:r>
            <a:endParaRPr lang="en-US" sz="2200"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457200" y="274638"/>
            <a:ext cx="2819400" cy="639762"/>
          </a:xfrm>
        </p:spPr>
        <p:style>
          <a:lnRef idx="1">
            <a:schemeClr val="accent3"/>
          </a:lnRef>
          <a:fillRef idx="2">
            <a:schemeClr val="accent3"/>
          </a:fillRef>
          <a:effectRef idx="1">
            <a:schemeClr val="accent3"/>
          </a:effectRef>
          <a:fontRef idx="minor">
            <a:schemeClr val="dk1"/>
          </a:fontRef>
        </p:style>
        <p:txBody>
          <a:bodyPr>
            <a:normAutofit/>
          </a:bodyPr>
          <a:lstStyle/>
          <a:p>
            <a:r>
              <a:rPr lang="en-US" sz="3200" b="1" dirty="0" smtClean="0">
                <a:latin typeface="Times New Roman" panose="02020603050405020304" pitchFamily="18" charset="0"/>
                <a:cs typeface="Times New Roman" panose="02020603050405020304" pitchFamily="18" charset="0"/>
              </a:rPr>
              <a:t>Epidemiology</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049" y="304800"/>
            <a:ext cx="4964151" cy="63976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b="1" i="1" dirty="0" smtClean="0"/>
              <a:t/>
            </a:r>
            <a:br>
              <a:rPr lang="en-US" b="1" i="1" dirty="0" smtClean="0"/>
            </a:br>
            <a:r>
              <a:rPr lang="en-US" sz="3600" b="1" dirty="0" smtClean="0">
                <a:latin typeface="Times New Roman" panose="02020603050405020304" pitchFamily="18" charset="0"/>
                <a:cs typeface="Times New Roman" panose="02020603050405020304" pitchFamily="18" charset="0"/>
              </a:rPr>
              <a:t>Host range and reservoirs</a:t>
            </a:r>
            <a:r>
              <a:rPr lang="en-US" dirty="0" smtClean="0"/>
              <a:t/>
            </a:r>
            <a:br>
              <a:rPr lang="en-US" dirty="0" smtClean="0"/>
            </a:br>
            <a:endParaRPr lang="en-US" dirty="0"/>
          </a:p>
        </p:txBody>
      </p:sp>
      <p:sp>
        <p:nvSpPr>
          <p:cNvPr id="3" name="Content Placeholder 2"/>
          <p:cNvSpPr>
            <a:spLocks noGrp="1"/>
          </p:cNvSpPr>
          <p:nvPr>
            <p:ph idx="1"/>
          </p:nvPr>
        </p:nvSpPr>
        <p:spPr>
          <a:xfrm>
            <a:off x="457200" y="1143001"/>
            <a:ext cx="8229600" cy="3962399"/>
          </a:xfrm>
          <a:ln>
            <a:solidFill>
              <a:srgbClr val="FF0000"/>
            </a:solidFill>
          </a:ln>
        </p:spPr>
        <p:txBody>
          <a:bodyPr>
            <a:normAutofit/>
          </a:bodyPr>
          <a:lstStyle/>
          <a:p>
            <a:pPr algn="just"/>
            <a:r>
              <a:rPr lang="en-US" sz="2400" b="1" dirty="0" smtClean="0">
                <a:latin typeface="Times New Roman" panose="02020603050405020304" pitchFamily="18" charset="0"/>
                <a:cs typeface="Times New Roman" panose="02020603050405020304" pitchFamily="18" charset="0"/>
              </a:rPr>
              <a:t>Domestic</a:t>
            </a:r>
            <a:r>
              <a:rPr lang="en-US" sz="2400" dirty="0" smtClean="0">
                <a:latin typeface="Times New Roman" panose="02020603050405020304" pitchFamily="18" charset="0"/>
                <a:cs typeface="Times New Roman" panose="02020603050405020304" pitchFamily="18" charset="0"/>
              </a:rPr>
              <a:t> -</a:t>
            </a:r>
            <a:r>
              <a:rPr lang="en-US" sz="1800" dirty="0">
                <a:solidFill>
                  <a:srgbClr val="00B0F0"/>
                </a:solidFill>
                <a:latin typeface="Times New Roman" panose="02020603050405020304" pitchFamily="18" charset="0"/>
                <a:cs typeface="Times New Roman" panose="02020603050405020304" pitchFamily="18" charset="0"/>
              </a:rPr>
              <a:t>C</a:t>
            </a:r>
            <a:r>
              <a:rPr lang="en-US" sz="1800" dirty="0" smtClean="0">
                <a:solidFill>
                  <a:srgbClr val="00B0F0"/>
                </a:solidFill>
                <a:latin typeface="Times New Roman" panose="02020603050405020304" pitchFamily="18" charset="0"/>
                <a:cs typeface="Times New Roman" panose="02020603050405020304" pitchFamily="18" charset="0"/>
              </a:rPr>
              <a:t>attle, buffalo, sheep, goat, pig, horse etc</a:t>
            </a:r>
            <a:r>
              <a:rPr lang="en-US" sz="1800" dirty="0">
                <a:solidFill>
                  <a:srgbClr val="00B0F0"/>
                </a:solidFill>
                <a:latin typeface="Times New Roman" panose="02020603050405020304" pitchFamily="18" charset="0"/>
                <a:cs typeface="Times New Roman" panose="02020603050405020304" pitchFamily="18" charset="0"/>
              </a:rPr>
              <a:t>.</a:t>
            </a:r>
            <a:endParaRPr lang="en-US" sz="1800" dirty="0" smtClean="0">
              <a:solidFill>
                <a:srgbClr val="00B0F0"/>
              </a:solidFill>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Wild species</a:t>
            </a:r>
            <a:r>
              <a:rPr lang="en-US" sz="2400" dirty="0" smtClean="0">
                <a:latin typeface="Times New Roman" panose="02020603050405020304" pitchFamily="18" charset="0"/>
                <a:cs typeface="Times New Roman" panose="02020603050405020304" pitchFamily="18" charset="0"/>
              </a:rPr>
              <a:t>- </a:t>
            </a:r>
            <a:r>
              <a:rPr lang="en-US" sz="1800" dirty="0" smtClean="0">
                <a:solidFill>
                  <a:srgbClr val="00B0F0"/>
                </a:solidFill>
                <a:latin typeface="Times New Roman" panose="02020603050405020304" pitchFamily="18" charset="0"/>
                <a:cs typeface="Times New Roman" panose="02020603050405020304" pitchFamily="18" charset="0"/>
              </a:rPr>
              <a:t>Elephant, deer, monkey etc. </a:t>
            </a:r>
          </a:p>
          <a:p>
            <a:pPr algn="just"/>
            <a:r>
              <a:rPr lang="en-US" sz="2400" b="1" dirty="0" smtClean="0">
                <a:latin typeface="Times New Roman" panose="02020603050405020304" pitchFamily="18" charset="0"/>
                <a:cs typeface="Times New Roman" panose="02020603050405020304" pitchFamily="18" charset="0"/>
              </a:rPr>
              <a:t>Rodents</a:t>
            </a:r>
            <a:r>
              <a:rPr lang="en-US" sz="2400" dirty="0" smtClean="0">
                <a:latin typeface="Times New Roman" panose="02020603050405020304" pitchFamily="18" charset="0"/>
                <a:cs typeface="Times New Roman" panose="02020603050405020304" pitchFamily="18" charset="0"/>
              </a:rPr>
              <a:t>- </a:t>
            </a:r>
            <a:r>
              <a:rPr lang="en-US" sz="1800" dirty="0" smtClean="0">
                <a:solidFill>
                  <a:srgbClr val="00B0F0"/>
                </a:solidFill>
                <a:latin typeface="Times New Roman" panose="02020603050405020304" pitchFamily="18" charset="0"/>
                <a:cs typeface="Times New Roman" panose="02020603050405020304" pitchFamily="18" charset="0"/>
              </a:rPr>
              <a:t>Many species of rats, domestic and field mice, gerbils, voles, beavers, </a:t>
            </a:r>
            <a:r>
              <a:rPr lang="en-US" sz="1800" dirty="0" err="1" smtClean="0">
                <a:solidFill>
                  <a:srgbClr val="00B0F0"/>
                </a:solidFill>
                <a:latin typeface="Times New Roman" panose="02020603050405020304" pitchFamily="18" charset="0"/>
                <a:cs typeface="Times New Roman" panose="02020603050405020304" pitchFamily="18" charset="0"/>
              </a:rPr>
              <a:t>coypa</a:t>
            </a:r>
            <a:r>
              <a:rPr lang="en-US" sz="1800" dirty="0" smtClean="0">
                <a:solidFill>
                  <a:srgbClr val="00B0F0"/>
                </a:solidFill>
                <a:latin typeface="Times New Roman" panose="02020603050405020304" pitchFamily="18" charset="0"/>
                <a:cs typeface="Times New Roman" panose="02020603050405020304" pitchFamily="18" charset="0"/>
              </a:rPr>
              <a:t>, bats, rabbits, hares and squirrels</a:t>
            </a:r>
          </a:p>
          <a:p>
            <a:pPr algn="just"/>
            <a:r>
              <a:rPr lang="en-US" sz="2400" b="1" dirty="0" smtClean="0">
                <a:latin typeface="Times New Roman" panose="02020603050405020304" pitchFamily="18" charset="0"/>
                <a:cs typeface="Times New Roman" panose="02020603050405020304" pitchFamily="18" charset="0"/>
              </a:rPr>
              <a:t>Carnivores</a:t>
            </a:r>
            <a:r>
              <a:rPr lang="en-US" sz="2400" dirty="0" smtClean="0">
                <a:latin typeface="Times New Roman" panose="02020603050405020304" pitchFamily="18" charset="0"/>
                <a:cs typeface="Times New Roman" panose="02020603050405020304" pitchFamily="18" charset="0"/>
              </a:rPr>
              <a:t>-</a:t>
            </a:r>
            <a:r>
              <a:rPr lang="en-US" sz="1800" dirty="0">
                <a:solidFill>
                  <a:schemeClr val="accent6">
                    <a:lumMod val="50000"/>
                  </a:schemeClr>
                </a:solidFill>
                <a:latin typeface="Times New Roman" panose="02020603050405020304" pitchFamily="18" charset="0"/>
                <a:cs typeface="Times New Roman" panose="02020603050405020304" pitchFamily="18" charset="0"/>
              </a:rPr>
              <a:t>D</a:t>
            </a:r>
            <a:r>
              <a:rPr lang="en-US" sz="1800" dirty="0" smtClean="0">
                <a:solidFill>
                  <a:schemeClr val="accent6">
                    <a:lumMod val="50000"/>
                  </a:schemeClr>
                </a:solidFill>
                <a:latin typeface="Times New Roman" panose="02020603050405020304" pitchFamily="18" charset="0"/>
                <a:cs typeface="Times New Roman" panose="02020603050405020304" pitchFamily="18" charset="0"/>
              </a:rPr>
              <a:t>ogs, cats, jackals, foxes, </a:t>
            </a:r>
            <a:r>
              <a:rPr lang="en-US" sz="1800" dirty="0" err="1" smtClean="0">
                <a:solidFill>
                  <a:schemeClr val="accent6">
                    <a:lumMod val="50000"/>
                  </a:schemeClr>
                </a:solidFill>
                <a:latin typeface="Times New Roman" panose="02020603050405020304" pitchFamily="18" charset="0"/>
                <a:cs typeface="Times New Roman" panose="02020603050405020304" pitchFamily="18" charset="0"/>
              </a:rPr>
              <a:t>mangooses</a:t>
            </a:r>
            <a:r>
              <a:rPr lang="en-US" sz="1800" dirty="0" smtClean="0">
                <a:solidFill>
                  <a:schemeClr val="accent6">
                    <a:lumMod val="50000"/>
                  </a:schemeClr>
                </a:solidFill>
                <a:latin typeface="Times New Roman" panose="02020603050405020304" pitchFamily="18" charset="0"/>
                <a:cs typeface="Times New Roman" panose="02020603050405020304" pitchFamily="18" charset="0"/>
              </a:rPr>
              <a:t>, skunks, civets and </a:t>
            </a:r>
            <a:r>
              <a:rPr lang="en-US" sz="1800" dirty="0" err="1" smtClean="0">
                <a:solidFill>
                  <a:schemeClr val="accent6">
                    <a:lumMod val="50000"/>
                  </a:schemeClr>
                </a:solidFill>
                <a:latin typeface="Times New Roman" panose="02020603050405020304" pitchFamily="18" charset="0"/>
                <a:cs typeface="Times New Roman" panose="02020603050405020304" pitchFamily="18" charset="0"/>
              </a:rPr>
              <a:t>racoons</a:t>
            </a:r>
            <a:r>
              <a:rPr lang="en-US" sz="18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1800" dirty="0" err="1" smtClean="0">
                <a:solidFill>
                  <a:schemeClr val="accent6">
                    <a:lumMod val="50000"/>
                  </a:schemeClr>
                </a:solidFill>
                <a:latin typeface="Times New Roman" panose="02020603050405020304" pitchFamily="18" charset="0"/>
                <a:cs typeface="Times New Roman" panose="02020603050405020304" pitchFamily="18" charset="0"/>
              </a:rPr>
              <a:t>parcupians</a:t>
            </a:r>
            <a:endParaRPr lang="en-US" sz="1800" dirty="0" smtClean="0">
              <a:solidFill>
                <a:schemeClr val="accent6">
                  <a:lumMod val="50000"/>
                </a:schemeClr>
              </a:solidFill>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Insectivores</a:t>
            </a:r>
            <a:r>
              <a:rPr lang="en-US" sz="2400"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a:t>
            </a:r>
            <a:r>
              <a:rPr lang="en-US" sz="1800" dirty="0" smtClean="0">
                <a:solidFill>
                  <a:schemeClr val="tx2"/>
                </a:solidFill>
                <a:latin typeface="Times New Roman" panose="02020603050405020304" pitchFamily="18" charset="0"/>
                <a:cs typeface="Times New Roman" panose="02020603050405020304" pitchFamily="18" charset="0"/>
              </a:rPr>
              <a:t>hedgehogs, shrews</a:t>
            </a:r>
            <a:r>
              <a:rPr lang="en-US" sz="1800" dirty="0" smtClean="0">
                <a:latin typeface="Times New Roman" panose="02020603050405020304" pitchFamily="18" charset="0"/>
                <a:cs typeface="Times New Roman" panose="02020603050405020304" pitchFamily="18" charset="0"/>
              </a:rPr>
              <a:t>) and frogs may also act as carriers/ hosts</a:t>
            </a:r>
          </a:p>
          <a:p>
            <a:pPr algn="just"/>
            <a:r>
              <a:rPr lang="en-US" sz="2400" b="1" dirty="0" smtClean="0">
                <a:solidFill>
                  <a:schemeClr val="bg2">
                    <a:lumMod val="10000"/>
                  </a:schemeClr>
                </a:solidFill>
                <a:latin typeface="Times New Roman" panose="02020603050405020304" pitchFamily="18" charset="0"/>
                <a:cs typeface="Times New Roman" panose="02020603050405020304" pitchFamily="18" charset="0"/>
              </a:rPr>
              <a:t>Cats</a:t>
            </a:r>
            <a:r>
              <a:rPr lang="en-US" sz="2400" dirty="0" smtClean="0">
                <a:solidFill>
                  <a:schemeClr val="bg2">
                    <a:lumMod val="10000"/>
                  </a:schemeClr>
                </a:solidFill>
                <a:latin typeface="Times New Roman" panose="02020603050405020304" pitchFamily="18" charset="0"/>
                <a:cs typeface="Times New Roman" panose="02020603050405020304" pitchFamily="18" charset="0"/>
              </a:rPr>
              <a:t> </a:t>
            </a:r>
            <a:r>
              <a:rPr lang="en-US" sz="1800" dirty="0" smtClean="0">
                <a:solidFill>
                  <a:schemeClr val="bg2">
                    <a:lumMod val="10000"/>
                  </a:schemeClr>
                </a:solidFill>
                <a:latin typeface="Times New Roman" panose="02020603050405020304" pitchFamily="18" charset="0"/>
                <a:cs typeface="Times New Roman" panose="02020603050405020304" pitchFamily="18" charset="0"/>
              </a:rPr>
              <a:t>are susceptible to experimental infection</a:t>
            </a:r>
          </a:p>
          <a:p>
            <a:pPr algn="just"/>
            <a:r>
              <a:rPr lang="en-US" sz="2400" b="1" dirty="0" smtClean="0">
                <a:latin typeface="Times New Roman" panose="02020603050405020304" pitchFamily="18" charset="0"/>
                <a:cs typeface="Times New Roman" panose="02020603050405020304" pitchFamily="18" charset="0"/>
              </a:rPr>
              <a:t>Birds</a:t>
            </a:r>
            <a:r>
              <a:rPr lang="en-US" sz="2400"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including domestic poultry are </a:t>
            </a:r>
            <a:r>
              <a:rPr lang="en-US" sz="1800" b="1" dirty="0" smtClean="0">
                <a:latin typeface="Times New Roman" panose="02020603050405020304" pitchFamily="18" charset="0"/>
                <a:cs typeface="Times New Roman" panose="02020603050405020304" pitchFamily="18" charset="0"/>
              </a:rPr>
              <a:t>resistant</a:t>
            </a:r>
            <a:r>
              <a:rPr lang="en-US" sz="1800" dirty="0" smtClean="0">
                <a:latin typeface="Times New Roman" panose="02020603050405020304" pitchFamily="18" charset="0"/>
                <a:cs typeface="Times New Roman" panose="02020603050405020304" pitchFamily="18" charset="0"/>
              </a:rPr>
              <a:t>, however, wading birds may act as passive carrier of infection</a:t>
            </a:r>
            <a:endParaRPr lang="en-US" sz="1800" dirty="0">
              <a:latin typeface="Times New Roman" panose="02020603050405020304" pitchFamily="18" charset="0"/>
              <a:cs typeface="Times New Roman" panose="02020603050405020304" pitchFamily="18" charset="0"/>
            </a:endParaRPr>
          </a:p>
        </p:txBody>
      </p:sp>
      <p:pic>
        <p:nvPicPr>
          <p:cNvPr id="4098" name="Picture 2" descr="Image result for leptospirosis&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6049" y="5322424"/>
            <a:ext cx="1535151" cy="1341832"/>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mage result for leptospirosis&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13724" y="5303839"/>
            <a:ext cx="1567676" cy="1360417"/>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Image result for leptospirosis domestic animals&quo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7156" y="5322425"/>
            <a:ext cx="1468244" cy="1341831"/>
          </a:xfrm>
          <a:prstGeom prst="rect">
            <a:avLst/>
          </a:prstGeom>
          <a:noFill/>
          <a:extLst>
            <a:ext uri="{909E8E84-426E-40DD-AFC4-6F175D3DCCD1}">
              <a14:hiddenFill xmlns:a14="http://schemas.microsoft.com/office/drawing/2010/main">
                <a:solidFill>
                  <a:srgbClr val="FFFFFF"/>
                </a:solidFill>
              </a14:hiddenFill>
            </a:ext>
          </a:extLst>
        </p:spPr>
      </p:pic>
      <p:pic>
        <p:nvPicPr>
          <p:cNvPr id="4108" name="Picture 12" descr="Image result for leptospirosis domestic animals&quo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5189034" y="5303839"/>
            <a:ext cx="1440366" cy="1360417"/>
          </a:xfrm>
          <a:prstGeom prst="rect">
            <a:avLst/>
          </a:prstGeom>
          <a:noFill/>
          <a:extLst>
            <a:ext uri="{909E8E84-426E-40DD-AFC4-6F175D3DCCD1}">
              <a14:hiddenFill xmlns:a14="http://schemas.microsoft.com/office/drawing/2010/main">
                <a:solidFill>
                  <a:srgbClr val="FFFFFF"/>
                </a:solidFill>
              </a14:hiddenFill>
            </a:ext>
          </a:extLst>
        </p:spPr>
      </p:pic>
      <p:pic>
        <p:nvPicPr>
          <p:cNvPr id="4110" name="Picture 14" descr="Image result for leptospirosis wild animals&quo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724185" y="5303838"/>
            <a:ext cx="2038815" cy="136041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3810000" cy="487362"/>
          </a:xfrm>
        </p:spPr>
        <p:style>
          <a:lnRef idx="1">
            <a:schemeClr val="accent3"/>
          </a:lnRef>
          <a:fillRef idx="2">
            <a:schemeClr val="accent3"/>
          </a:fillRef>
          <a:effectRef idx="1">
            <a:schemeClr val="accent3"/>
          </a:effectRef>
          <a:fontRef idx="minor">
            <a:schemeClr val="dk1"/>
          </a:fontRef>
        </p:style>
        <p:txBody>
          <a:bodyPr>
            <a:noAutofit/>
          </a:bodyPr>
          <a:lstStyle/>
          <a:p>
            <a:r>
              <a:rPr lang="en-US" sz="3200" dirty="0" smtClean="0">
                <a:latin typeface="Times New Roman" panose="02020603050405020304" pitchFamily="18" charset="0"/>
                <a:cs typeface="Times New Roman" panose="02020603050405020304" pitchFamily="18" charset="0"/>
              </a:rPr>
              <a:t>High risk group</a:t>
            </a:r>
            <a:endParaRPr lang="en-IN"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866184"/>
            <a:ext cx="8229600" cy="5991816"/>
          </a:xfrm>
          <a:ln>
            <a:solidFill>
              <a:schemeClr val="accent2"/>
            </a:solidFill>
          </a:ln>
        </p:spPr>
        <p:txBody>
          <a:bodyPr>
            <a:normAutofit fontScale="70000" lnSpcReduction="20000"/>
          </a:bodyPr>
          <a:lstStyle/>
          <a:p>
            <a:pPr marL="0" indent="0" algn="just">
              <a:buNone/>
            </a:pPr>
            <a:endParaRPr lang="en-US" sz="2400" dirty="0" smtClean="0">
              <a:latin typeface="Times New Roman" panose="02020603050405020304" pitchFamily="18" charset="0"/>
              <a:cs typeface="Times New Roman" panose="02020603050405020304" pitchFamily="18" charset="0"/>
            </a:endParaRPr>
          </a:p>
          <a:p>
            <a:pPr marL="457200" indent="-457200" algn="just">
              <a:buAutoNum type="alphaLcParenBoth"/>
            </a:pPr>
            <a:endParaRPr lang="en-US" sz="2400" dirty="0">
              <a:latin typeface="Times New Roman" panose="02020603050405020304" pitchFamily="18" charset="0"/>
              <a:cs typeface="Times New Roman" panose="02020603050405020304" pitchFamily="18" charset="0"/>
            </a:endParaRPr>
          </a:p>
          <a:p>
            <a:pPr marL="457200" indent="-457200" algn="just">
              <a:buAutoNum type="alphaLcParenBoth"/>
            </a:pPr>
            <a:endParaRPr lang="en-US" sz="2400" dirty="0" smtClean="0">
              <a:latin typeface="Times New Roman" panose="02020603050405020304" pitchFamily="18" charset="0"/>
              <a:cs typeface="Times New Roman" panose="02020603050405020304" pitchFamily="18" charset="0"/>
            </a:endParaRPr>
          </a:p>
          <a:p>
            <a:pPr marL="457200" indent="-457200" algn="just">
              <a:buAutoNum type="alphaLcParenBoth"/>
            </a:pPr>
            <a:endParaRPr lang="en-US" sz="2400" dirty="0">
              <a:latin typeface="Times New Roman" panose="02020603050405020304" pitchFamily="18" charset="0"/>
              <a:cs typeface="Times New Roman" panose="02020603050405020304" pitchFamily="18" charset="0"/>
            </a:endParaRPr>
          </a:p>
          <a:p>
            <a:pPr marL="0" indent="0" algn="just">
              <a:buNone/>
            </a:pPr>
            <a:endParaRPr lang="en-US" sz="2400" dirty="0" smtClean="0">
              <a:latin typeface="Times New Roman" panose="02020603050405020304" pitchFamily="18" charset="0"/>
              <a:cs typeface="Times New Roman" panose="02020603050405020304" pitchFamily="18" charset="0"/>
            </a:endParaRPr>
          </a:p>
          <a:p>
            <a:pPr marL="0" indent="0" algn="just">
              <a:buNone/>
            </a:pPr>
            <a:endParaRPr lang="en-US" sz="2400" dirty="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                                         </a:t>
            </a:r>
          </a:p>
          <a:p>
            <a:pPr marL="0" indent="0" algn="just">
              <a:buNone/>
            </a:pPr>
            <a:r>
              <a:rPr lang="en-US" sz="2400" dirty="0" smtClean="0">
                <a:latin typeface="Times New Roman" panose="02020603050405020304" pitchFamily="18" charset="0"/>
                <a:cs typeface="Times New Roman" panose="02020603050405020304" pitchFamily="18" charset="0"/>
              </a:rPr>
              <a:t>                                                          Agricultural </a:t>
            </a:r>
            <a:r>
              <a:rPr lang="en-US" sz="2400" dirty="0">
                <a:latin typeface="Times New Roman" panose="02020603050405020304" pitchFamily="18" charset="0"/>
                <a:cs typeface="Times New Roman" panose="02020603050405020304" pitchFamily="18" charset="0"/>
              </a:rPr>
              <a:t>workers </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a:t>
            </a:r>
            <a:r>
              <a:rPr lang="en-US" sz="2400" dirty="0" smtClean="0">
                <a:latin typeface="Times New Roman" panose="02020603050405020304" pitchFamily="18" charset="0"/>
                <a:cs typeface="Times New Roman" panose="02020603050405020304" pitchFamily="18" charset="0"/>
              </a:rPr>
              <a:t>articularly </a:t>
            </a:r>
            <a:r>
              <a:rPr lang="en-US" sz="2400" dirty="0">
                <a:latin typeface="Times New Roman" panose="02020603050405020304" pitchFamily="18" charset="0"/>
                <a:cs typeface="Times New Roman" panose="02020603050405020304" pitchFamily="18" charset="0"/>
              </a:rPr>
              <a:t>those engaged in rice, pineapple and sugarcane farms</a:t>
            </a:r>
            <a:r>
              <a:rPr lang="en-US" sz="2400" dirty="0" smtClean="0">
                <a:latin typeface="Times New Roman" panose="02020603050405020304" pitchFamily="18" charset="0"/>
                <a:cs typeface="Times New Roman" panose="02020603050405020304" pitchFamily="18" charset="0"/>
              </a:rPr>
              <a:t>)</a:t>
            </a:r>
          </a:p>
          <a:p>
            <a:pPr marL="0" indent="0" algn="just">
              <a:buNone/>
            </a:pPr>
            <a:endParaRPr lang="en-US" sz="2400" dirty="0" smtClean="0">
              <a:latin typeface="Times New Roman" panose="02020603050405020304" pitchFamily="18" charset="0"/>
              <a:cs typeface="Times New Roman" panose="02020603050405020304" pitchFamily="18" charset="0"/>
            </a:endParaRPr>
          </a:p>
          <a:p>
            <a:pPr marL="0" indent="0" algn="just">
              <a:buNone/>
            </a:pPr>
            <a:endParaRPr lang="en-US" sz="2400" dirty="0">
              <a:latin typeface="Times New Roman" panose="02020603050405020304" pitchFamily="18" charset="0"/>
              <a:cs typeface="Times New Roman" panose="02020603050405020304" pitchFamily="18" charset="0"/>
            </a:endParaRPr>
          </a:p>
          <a:p>
            <a:pPr marL="0" indent="0" algn="just">
              <a:buNone/>
            </a:pPr>
            <a:endParaRPr lang="en-US" sz="2400" dirty="0" smtClean="0">
              <a:latin typeface="Times New Roman" panose="02020603050405020304" pitchFamily="18" charset="0"/>
              <a:cs typeface="Times New Roman" panose="02020603050405020304" pitchFamily="18" charset="0"/>
            </a:endParaRPr>
          </a:p>
          <a:p>
            <a:pPr marL="0" indent="0" algn="just">
              <a:buNone/>
            </a:pPr>
            <a:endParaRPr lang="en-US" sz="2400" dirty="0">
              <a:latin typeface="Times New Roman" panose="02020603050405020304" pitchFamily="18" charset="0"/>
              <a:cs typeface="Times New Roman" panose="02020603050405020304" pitchFamily="18" charset="0"/>
            </a:endParaRPr>
          </a:p>
          <a:p>
            <a:pPr marL="0" indent="0" algn="just">
              <a:buNone/>
            </a:pPr>
            <a:endParaRPr lang="en-US" sz="2400" dirty="0" smtClean="0">
              <a:latin typeface="Times New Roman" panose="02020603050405020304" pitchFamily="18" charset="0"/>
              <a:cs typeface="Times New Roman" panose="02020603050405020304" pitchFamily="18" charset="0"/>
            </a:endParaRPr>
          </a:p>
          <a:p>
            <a:pPr marL="0" indent="0" algn="just">
              <a:buNone/>
            </a:pPr>
            <a:endParaRPr lang="en-US" sz="2400" dirty="0">
              <a:latin typeface="Times New Roman" panose="02020603050405020304" pitchFamily="18" charset="0"/>
              <a:cs typeface="Times New Roman" panose="02020603050405020304" pitchFamily="18" charset="0"/>
            </a:endParaRPr>
          </a:p>
          <a:p>
            <a:pPr marL="0" indent="0" algn="just">
              <a:buNone/>
            </a:pPr>
            <a:endParaRPr lang="en-US" sz="2400" dirty="0" smtClean="0">
              <a:latin typeface="Times New Roman" panose="02020603050405020304" pitchFamily="18" charset="0"/>
              <a:cs typeface="Times New Roman" panose="02020603050405020304" pitchFamily="18" charset="0"/>
            </a:endParaRPr>
          </a:p>
          <a:p>
            <a:pPr marL="0" indent="0" algn="just">
              <a:buNone/>
            </a:pPr>
            <a:endParaRPr lang="en-US" sz="2400" dirty="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                                                                          </a:t>
            </a:r>
          </a:p>
          <a:p>
            <a:pPr marL="0" indent="0" algn="just">
              <a:buNone/>
            </a:pPr>
            <a:r>
              <a:rPr lang="en-US" sz="2400" dirty="0" smtClean="0">
                <a:latin typeface="Times New Roman" panose="02020603050405020304" pitchFamily="18" charset="0"/>
                <a:cs typeface="Times New Roman" panose="02020603050405020304" pitchFamily="18" charset="0"/>
              </a:rPr>
              <a:t>                  </a:t>
            </a:r>
          </a:p>
          <a:p>
            <a:pPr marL="0" indent="0" algn="just">
              <a:buNone/>
            </a:pPr>
            <a:r>
              <a:rPr lang="en-US" sz="2400" dirty="0" smtClean="0">
                <a:latin typeface="Times New Roman" panose="02020603050405020304" pitchFamily="18" charset="0"/>
                <a:cs typeface="Times New Roman" panose="02020603050405020304" pitchFamily="18" charset="0"/>
              </a:rPr>
              <a:t>                                                               Persons venturing into natural wild </a:t>
            </a:r>
            <a:r>
              <a:rPr lang="en-US" sz="2400" dirty="0" err="1" smtClean="0">
                <a:latin typeface="Times New Roman" panose="02020603050405020304" pitchFamily="18" charset="0"/>
                <a:cs typeface="Times New Roman" panose="02020603050405020304" pitchFamily="18" charset="0"/>
              </a:rPr>
              <a:t>habital</a:t>
            </a:r>
            <a:r>
              <a:rPr lang="en-US" sz="2400" dirty="0" smtClean="0">
                <a:latin typeface="Times New Roman" panose="02020603050405020304" pitchFamily="18" charset="0"/>
                <a:cs typeface="Times New Roman" panose="02020603050405020304" pitchFamily="18" charset="0"/>
              </a:rPr>
              <a:t> of rodents</a:t>
            </a:r>
          </a:p>
          <a:p>
            <a:pPr marL="0" indent="0" algn="just">
              <a:buNone/>
            </a:pPr>
            <a:r>
              <a:rPr lang="en-US" sz="2400" dirty="0" smtClean="0">
                <a:latin typeface="Times New Roman" panose="02020603050405020304" pitchFamily="18" charset="0"/>
                <a:cs typeface="Times New Roman" panose="02020603050405020304" pitchFamily="18" charset="0"/>
              </a:rPr>
              <a:t>                              </a:t>
            </a:r>
            <a:endParaRPr lang="en-IN" dirty="0"/>
          </a:p>
        </p:txBody>
      </p:sp>
      <p:pic>
        <p:nvPicPr>
          <p:cNvPr id="8194" name="Picture 2" descr="Image result for leptospirosis occupational groups involve in transmission&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914400"/>
            <a:ext cx="2895600" cy="1676400"/>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Image result for leptospirosis occupational groups involve in transmission&quo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 y="3582489"/>
            <a:ext cx="2765502" cy="1828800"/>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Image result for wildlife workers&quo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00600" y="3553522"/>
            <a:ext cx="2895600" cy="188674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rot="10800000" flipV="1">
            <a:off x="1352463" y="5440267"/>
            <a:ext cx="1276437" cy="369332"/>
          </a:xfrm>
          <a:prstGeom prst="rect">
            <a:avLst/>
          </a:prstGeom>
        </p:spPr>
        <p:txBody>
          <a:bodyPr wrap="square">
            <a:spAutoFit/>
          </a:bodyPr>
          <a:lstStyle/>
          <a:p>
            <a:r>
              <a:rPr lang="en-US" dirty="0" smtClean="0"/>
              <a:t>  Swimmers</a:t>
            </a:r>
            <a:endParaRPr lang="en-IN" dirty="0"/>
          </a:p>
        </p:txBody>
      </p:sp>
    </p:spTree>
    <p:extLst>
      <p:ext uri="{BB962C8B-B14F-4D97-AF65-F5344CB8AC3E}">
        <p14:creationId xmlns:p14="http://schemas.microsoft.com/office/powerpoint/2010/main" val="1791193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516" y="152400"/>
            <a:ext cx="4114800" cy="45720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sz="3200" dirty="0" smtClean="0">
                <a:latin typeface="Times New Roman" panose="02020603050405020304" pitchFamily="18" charset="0"/>
                <a:cs typeface="Times New Roman" panose="02020603050405020304" pitchFamily="18" charset="0"/>
              </a:rPr>
              <a:t>Transmission</a:t>
            </a:r>
            <a:endParaRPr lang="en-IN" sz="2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8516" y="609600"/>
            <a:ext cx="8534401" cy="3276600"/>
          </a:xfrm>
          <a:ln>
            <a:solidFill>
              <a:srgbClr val="FF0000"/>
            </a:solidFill>
          </a:ln>
        </p:spPr>
        <p:txBody>
          <a:bodyPr>
            <a:normAutofit fontScale="92500" lnSpcReduction="20000"/>
          </a:bodyPr>
          <a:lstStyle/>
          <a:p>
            <a:pPr marL="0" indent="0" algn="just">
              <a:buNone/>
            </a:pPr>
            <a:r>
              <a:rPr lang="en-US" sz="2000" dirty="0" smtClean="0">
                <a:solidFill>
                  <a:srgbClr val="FF0000"/>
                </a:solidFill>
                <a:latin typeface="Times New Roman" panose="02020603050405020304" pitchFamily="18" charset="0"/>
                <a:cs typeface="Times New Roman" panose="02020603050405020304" pitchFamily="18" charset="0"/>
              </a:rPr>
              <a:t>Animals </a:t>
            </a:r>
            <a:endParaRPr lang="en-US" sz="20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Transmission is carried out along with </a:t>
            </a:r>
            <a:r>
              <a:rPr lang="en-US" sz="2000" b="1" dirty="0">
                <a:latin typeface="Times New Roman" panose="02020603050405020304" pitchFamily="18" charset="0"/>
                <a:cs typeface="Times New Roman" panose="02020603050405020304" pitchFamily="18" charset="0"/>
              </a:rPr>
              <a:t>urine</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droplet</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insects</a:t>
            </a:r>
            <a:r>
              <a:rPr lang="en-US" sz="2000" dirty="0">
                <a:latin typeface="Times New Roman" panose="02020603050405020304" pitchFamily="18" charset="0"/>
                <a:cs typeface="Times New Roman" panose="02020603050405020304" pitchFamily="18" charset="0"/>
              </a:rPr>
              <a:t> or </a:t>
            </a:r>
            <a:r>
              <a:rPr lang="en-US" sz="2000" b="1" dirty="0">
                <a:latin typeface="Times New Roman" panose="02020603050405020304" pitchFamily="18" charset="0"/>
                <a:cs typeface="Times New Roman" panose="02020603050405020304" pitchFamily="18" charset="0"/>
              </a:rPr>
              <a:t>contaminated water </a:t>
            </a:r>
            <a:r>
              <a:rPr lang="en-US" sz="2000" dirty="0">
                <a:latin typeface="Times New Roman" panose="02020603050405020304" pitchFamily="18" charset="0"/>
                <a:cs typeface="Times New Roman" panose="02020603050405020304" pitchFamily="18" charset="0"/>
              </a:rPr>
              <a:t>by means of contact or </a:t>
            </a:r>
            <a:r>
              <a:rPr lang="en-US" sz="2000" dirty="0" smtClean="0">
                <a:latin typeface="Times New Roman" panose="02020603050405020304" pitchFamily="18" charset="0"/>
                <a:cs typeface="Times New Roman" panose="02020603050405020304" pitchFamily="18" charset="0"/>
              </a:rPr>
              <a:t>ingestion</a:t>
            </a:r>
          </a:p>
          <a:p>
            <a:pPr algn="just">
              <a:buFont typeface="Wingdings" panose="05000000000000000000" pitchFamily="2" charset="2"/>
              <a:buChar char="ü"/>
            </a:pPr>
            <a:r>
              <a:rPr lang="en-US" sz="2000" b="1" i="1" dirty="0" smtClean="0">
                <a:latin typeface="Times New Roman" panose="02020603050405020304" pitchFamily="18" charset="0"/>
                <a:cs typeface="Times New Roman" panose="02020603050405020304" pitchFamily="18" charset="0"/>
              </a:rPr>
              <a:t>Congenital </a:t>
            </a:r>
            <a:r>
              <a:rPr lang="en-US" sz="2000" b="1" i="1" dirty="0">
                <a:latin typeface="Times New Roman" panose="02020603050405020304" pitchFamily="18" charset="0"/>
                <a:cs typeface="Times New Roman" panose="02020603050405020304" pitchFamily="18" charset="0"/>
              </a:rPr>
              <a:t>or neonatal</a:t>
            </a:r>
            <a:r>
              <a:rPr lang="en-US" sz="2000" b="1" dirty="0">
                <a:latin typeface="Times New Roman" panose="02020603050405020304" pitchFamily="18" charset="0"/>
                <a:cs typeface="Times New Roman" panose="02020603050405020304" pitchFamily="18" charset="0"/>
              </a:rPr>
              <a:t> infection </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transplacental</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2000" b="1" dirty="0" smtClean="0">
                <a:latin typeface="Times New Roman" panose="02020603050405020304" pitchFamily="18" charset="0"/>
                <a:cs typeface="Times New Roman" panose="02020603050405020304" pitchFamily="18" charset="0"/>
              </a:rPr>
              <a:t>V</a:t>
            </a:r>
            <a:r>
              <a:rPr lang="en-US" sz="2000" b="1" i="1" dirty="0" smtClean="0">
                <a:latin typeface="Times New Roman" panose="02020603050405020304" pitchFamily="18" charset="0"/>
                <a:cs typeface="Times New Roman" panose="02020603050405020304" pitchFamily="18" charset="0"/>
              </a:rPr>
              <a:t>enereal </a:t>
            </a:r>
            <a:r>
              <a:rPr lang="en-US" sz="2000" b="1" dirty="0">
                <a:latin typeface="Times New Roman" panose="02020603050405020304" pitchFamily="18" charset="0"/>
                <a:cs typeface="Times New Roman" panose="02020603050405020304" pitchFamily="18" charset="0"/>
              </a:rPr>
              <a:t>route</a:t>
            </a:r>
            <a:r>
              <a:rPr lang="en-US" sz="2000" dirty="0">
                <a:latin typeface="Times New Roman" panose="02020603050405020304" pitchFamily="18" charset="0"/>
                <a:cs typeface="Times New Roman" panose="02020603050405020304" pitchFamily="18" charset="0"/>
              </a:rPr>
              <a:t> involving coitus, insemination with infected frozen semen and contact with contaminated genitalia, </a:t>
            </a:r>
            <a:endParaRPr lang="en-US" sz="20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2000" b="1" i="1" dirty="0" smtClean="0">
                <a:latin typeface="Times New Roman" panose="02020603050405020304" pitchFamily="18" charset="0"/>
                <a:cs typeface="Times New Roman" panose="02020603050405020304" pitchFamily="18" charset="0"/>
              </a:rPr>
              <a:t>Inhalation </a:t>
            </a:r>
            <a:r>
              <a:rPr lang="en-US" sz="2000" b="1" dirty="0">
                <a:latin typeface="Times New Roman" panose="02020603050405020304" pitchFamily="18" charset="0"/>
                <a:cs typeface="Times New Roman" panose="02020603050405020304" pitchFamily="18" charset="0"/>
              </a:rPr>
              <a:t>of urine </a:t>
            </a:r>
            <a:r>
              <a:rPr lang="en-US" sz="2000" dirty="0">
                <a:latin typeface="Times New Roman" panose="02020603050405020304" pitchFamily="18" charset="0"/>
                <a:cs typeface="Times New Roman" panose="02020603050405020304" pitchFamily="18" charset="0"/>
              </a:rPr>
              <a:t>or contaminated water droplets (aerosol), </a:t>
            </a:r>
            <a:endParaRPr lang="en-US" sz="20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2000" b="1" i="1" dirty="0" smtClean="0">
                <a:latin typeface="Times New Roman" panose="02020603050405020304" pitchFamily="18" charset="0"/>
                <a:cs typeface="Times New Roman" panose="02020603050405020304" pitchFamily="18" charset="0"/>
              </a:rPr>
              <a:t>Nursing </a:t>
            </a:r>
            <a:r>
              <a:rPr lang="en-US" sz="2000" b="1" dirty="0">
                <a:latin typeface="Times New Roman" panose="02020603050405020304" pitchFamily="18" charset="0"/>
                <a:cs typeface="Times New Roman" panose="02020603050405020304" pitchFamily="18" charset="0"/>
              </a:rPr>
              <a:t>of young ones </a:t>
            </a:r>
            <a:r>
              <a:rPr lang="en-US" sz="2000" dirty="0">
                <a:latin typeface="Times New Roman" panose="02020603050405020304" pitchFamily="18" charset="0"/>
                <a:cs typeface="Times New Roman" panose="02020603050405020304" pitchFamily="18" charset="0"/>
              </a:rPr>
              <a:t>since the pathogen may be present inside or on the surface of udder </a:t>
            </a:r>
            <a:endParaRPr lang="en-US" sz="20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2000" b="1" i="1" dirty="0" err="1" smtClean="0">
                <a:latin typeface="Times New Roman" panose="02020603050405020304" pitchFamily="18" charset="0"/>
                <a:cs typeface="Times New Roman" panose="02020603050405020304" pitchFamily="18" charset="0"/>
              </a:rPr>
              <a:t>Ectoparasites</a:t>
            </a:r>
            <a:r>
              <a:rPr lang="en-US" sz="2000" i="1"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like ticks, mosquitoes, bed bugs and flies by mechanical means (possible but not proven) to reproductive, intestinal and urinary tracts</a:t>
            </a:r>
            <a:endParaRPr lang="en-IN" sz="2000" dirty="0">
              <a:latin typeface="Times New Roman" panose="02020603050405020304" pitchFamily="18" charset="0"/>
              <a:cs typeface="Times New Roman" panose="02020603050405020304" pitchFamily="18" charset="0"/>
            </a:endParaRPr>
          </a:p>
        </p:txBody>
      </p:sp>
      <p:sp>
        <p:nvSpPr>
          <p:cNvPr id="5" name="Content Placeholder 2"/>
          <p:cNvSpPr txBox="1">
            <a:spLocks/>
          </p:cNvSpPr>
          <p:nvPr/>
        </p:nvSpPr>
        <p:spPr>
          <a:xfrm>
            <a:off x="308515" y="4114800"/>
            <a:ext cx="8534401" cy="2468563"/>
          </a:xfrm>
          <a:prstGeom prst="rect">
            <a:avLst/>
          </a:prstGeom>
          <a:ln>
            <a:solidFill>
              <a:schemeClr val="accent2"/>
            </a:solidFill>
          </a:ln>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solidFill>
                  <a:srgbClr val="FF0000"/>
                </a:solidFill>
                <a:latin typeface="Times New Roman" panose="02020603050405020304" pitchFamily="18" charset="0"/>
                <a:cs typeface="Times New Roman" panose="02020603050405020304" pitchFamily="18" charset="0"/>
              </a:rPr>
              <a:t>Humans </a:t>
            </a:r>
          </a:p>
          <a:p>
            <a:pPr algn="just">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Contact with urine (or other body fluids except saliva), </a:t>
            </a:r>
            <a:r>
              <a:rPr lang="en-US" sz="2000" dirty="0" smtClean="0"/>
              <a:t>tissues, and placenta of infected subjects </a:t>
            </a:r>
            <a:r>
              <a:rPr lang="en-US" sz="2000" dirty="0" smtClean="0">
                <a:latin typeface="Times New Roman" panose="02020603050405020304" pitchFamily="18" charset="0"/>
                <a:cs typeface="Times New Roman" panose="02020603050405020304" pitchFamily="18" charset="0"/>
              </a:rPr>
              <a:t>from infected animals</a:t>
            </a:r>
          </a:p>
          <a:p>
            <a:pPr algn="just">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Contact with water, soil, or food </a:t>
            </a:r>
            <a:r>
              <a:rPr lang="en-US" sz="2000" dirty="0" smtClean="0"/>
              <a:t>farm yard floors, sewage, muddy grounds, mines, agricultural fields </a:t>
            </a:r>
            <a:r>
              <a:rPr lang="en-US" sz="2000" dirty="0" smtClean="0">
                <a:latin typeface="Times New Roman" panose="02020603050405020304" pitchFamily="18" charset="0"/>
                <a:cs typeface="Times New Roman" panose="02020603050405020304" pitchFamily="18" charset="0"/>
              </a:rPr>
              <a:t>contaminated with the urine of infected animals</a:t>
            </a:r>
          </a:p>
          <a:p>
            <a:pPr algn="just">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The bacteria can enter the body through skin or mucous membranes (eyes, nose, or mouth), especially if the skin is broken from a cut or scratch</a:t>
            </a:r>
          </a:p>
          <a:p>
            <a:pPr algn="just">
              <a:buFont typeface="Wingdings" panose="05000000000000000000" pitchFamily="2" charset="2"/>
              <a:buChar char="ü"/>
            </a:pPr>
            <a:r>
              <a:rPr lang="en-US" sz="2000" dirty="0" smtClean="0">
                <a:solidFill>
                  <a:schemeClr val="accent6">
                    <a:lumMod val="50000"/>
                  </a:schemeClr>
                </a:solidFill>
                <a:latin typeface="Times New Roman" panose="02020603050405020304" pitchFamily="18" charset="0"/>
                <a:cs typeface="Times New Roman" panose="02020603050405020304" pitchFamily="18" charset="0"/>
              </a:rPr>
              <a:t>Person to person transmission is rare</a:t>
            </a:r>
          </a:p>
        </p:txBody>
      </p:sp>
    </p:spTree>
    <p:extLst>
      <p:ext uri="{BB962C8B-B14F-4D97-AF65-F5344CB8AC3E}">
        <p14:creationId xmlns:p14="http://schemas.microsoft.com/office/powerpoint/2010/main" val="912633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831</TotalTime>
  <Words>2369</Words>
  <Application>Microsoft Office PowerPoint</Application>
  <PresentationFormat>On-screen Show (4:3)</PresentationFormat>
  <Paragraphs>292</Paragraphs>
  <Slides>26</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Courier New</vt:lpstr>
      <vt:lpstr>Symbol</vt:lpstr>
      <vt:lpstr>Times New Roman</vt:lpstr>
      <vt:lpstr>tisapro-regular</vt:lpstr>
      <vt:lpstr>Wingdings</vt:lpstr>
      <vt:lpstr>Office Theme</vt:lpstr>
      <vt:lpstr>Leptospirosis is a bacterial disease that affects humans and animals. It is caused by bacteria of the genus Leptospira. In humans, it can cause a wide range of symptoms. Without treatment, Leptospirosis can lead to kidney damage, meningitis, liver failure, respiratory distress, and even death </vt:lpstr>
      <vt:lpstr>Synonyms</vt:lpstr>
      <vt:lpstr>Etiology</vt:lpstr>
      <vt:lpstr>Epidemiology</vt:lpstr>
      <vt:lpstr>Serovars associated with common animals</vt:lpstr>
      <vt:lpstr>Epidemiology</vt:lpstr>
      <vt:lpstr> Host range and reservoirs </vt:lpstr>
      <vt:lpstr>High risk group</vt:lpstr>
      <vt:lpstr>Transmission</vt:lpstr>
      <vt:lpstr>PowerPoint Presentation</vt:lpstr>
      <vt:lpstr>Symptoms</vt:lpstr>
      <vt:lpstr>Symptoms</vt:lpstr>
      <vt:lpstr>Symptoms</vt:lpstr>
      <vt:lpstr>Symptoms</vt:lpstr>
      <vt:lpstr>Symptoms</vt:lpstr>
      <vt:lpstr>Diagnosis</vt:lpstr>
      <vt:lpstr>Diagnosis</vt:lpstr>
      <vt:lpstr>Diagnosis</vt:lpstr>
      <vt:lpstr>Diagnosis</vt:lpstr>
      <vt:lpstr>Diagnosis</vt:lpstr>
      <vt:lpstr>Treatment</vt:lpstr>
      <vt:lpstr>PowerPoint Presentation</vt:lpstr>
      <vt:lpstr>Control</vt:lpstr>
      <vt:lpstr>Control</vt:lpstr>
      <vt:lpstr>Control</vt:lpstr>
      <vt:lpstr>Control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Epidemiology lab 1</cp:lastModifiedBy>
  <cp:revision>71</cp:revision>
  <dcterms:created xsi:type="dcterms:W3CDTF">2006-08-16T00:00:00Z</dcterms:created>
  <dcterms:modified xsi:type="dcterms:W3CDTF">2020-01-15T07:16:46Z</dcterms:modified>
</cp:coreProperties>
</file>