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4" r:id="rId2"/>
    <p:sldId id="256" r:id="rId3"/>
    <p:sldId id="257" r:id="rId4"/>
    <p:sldId id="264" r:id="rId5"/>
    <p:sldId id="259" r:id="rId6"/>
    <p:sldId id="260" r:id="rId7"/>
    <p:sldId id="261" r:id="rId8"/>
    <p:sldId id="265" r:id="rId9"/>
    <p:sldId id="262" r:id="rId10"/>
    <p:sldId id="266" r:id="rId11"/>
    <p:sldId id="268" r:id="rId12"/>
    <p:sldId id="270" r:id="rId13"/>
    <p:sldId id="271" r:id="rId14"/>
    <p:sldId id="272" r:id="rId15"/>
    <p:sldId id="273" r:id="rId16"/>
    <p:sldId id="269" r:id="rId17"/>
    <p:sldId id="258"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47" autoAdjust="0"/>
  </p:normalViewPr>
  <p:slideViewPr>
    <p:cSldViewPr snapToGrid="0">
      <p:cViewPr varScale="1">
        <p:scale>
          <a:sx n="94" d="100"/>
          <a:sy n="94" d="100"/>
        </p:scale>
        <p:origin x="111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68DB8-C2F0-4D63-893E-E02FE8FAAE71}" type="datetimeFigureOut">
              <a:rPr lang="en-US" smtClean="0"/>
              <a:pPr/>
              <a:t>4/21/2020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6DDE4-1FA1-4187-A77D-C251CBC04B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clinical symptoms </a:t>
            </a:r>
            <a:r>
              <a:rPr lang="en-US" dirty="0" smtClean="0">
                <a:latin typeface="Times New Roman" pitchFamily="18" charset="0"/>
                <a:cs typeface="Times New Roman" pitchFamily="18" charset="0"/>
              </a:rPr>
              <a:t>and </a:t>
            </a:r>
          </a:p>
          <a:p>
            <a:pPr algn="just"/>
            <a:r>
              <a:rPr lang="en-US" dirty="0" smtClean="0">
                <a:latin typeface="Times New Roman" pitchFamily="18" charset="0"/>
                <a:cs typeface="Times New Roman" pitchFamily="18" charset="0"/>
              </a:rPr>
              <a:t>(ii) </a:t>
            </a:r>
            <a:r>
              <a:rPr lang="en-US" i="1" dirty="0" smtClean="0">
                <a:latin typeface="Times New Roman" pitchFamily="18" charset="0"/>
                <a:cs typeface="Times New Roman" pitchFamily="18" charset="0"/>
              </a:rPr>
              <a:t>demonstration of the organisms </a:t>
            </a:r>
            <a:r>
              <a:rPr lang="en-US" dirty="0" smtClean="0">
                <a:latin typeface="Times New Roman" pitchFamily="18" charset="0"/>
                <a:cs typeface="Times New Roman" pitchFamily="18" charset="0"/>
              </a:rPr>
              <a:t>in smear by Gram's staining, peroxide-anti-peroxide method; or by FAT, but its confirmation is done by </a:t>
            </a:r>
          </a:p>
          <a:p>
            <a:pPr algn="just"/>
            <a:r>
              <a:rPr lang="en-US" dirty="0" smtClean="0">
                <a:latin typeface="Times New Roman" pitchFamily="18" charset="0"/>
                <a:cs typeface="Times New Roman" pitchFamily="18" charset="0"/>
              </a:rPr>
              <a:t>(iii) </a:t>
            </a:r>
            <a:r>
              <a:rPr lang="en-US" i="1" dirty="0" smtClean="0">
                <a:latin typeface="Times New Roman" pitchFamily="18" charset="0"/>
                <a:cs typeface="Times New Roman" pitchFamily="18" charset="0"/>
              </a:rPr>
              <a:t>isolation of the pathogen</a:t>
            </a:r>
            <a:r>
              <a:rPr lang="en-US" dirty="0" smtClean="0">
                <a:latin typeface="Times New Roman" pitchFamily="18" charset="0"/>
                <a:cs typeface="Times New Roman" pitchFamily="18" charset="0"/>
              </a:rPr>
              <a:t> from clinical specimens such as blood, CSF and </a:t>
            </a:r>
            <a:r>
              <a:rPr lang="en-US" dirty="0" err="1" smtClean="0">
                <a:latin typeface="Times New Roman" pitchFamily="18" charset="0"/>
                <a:cs typeface="Times New Roman" pitchFamily="18" charset="0"/>
              </a:rPr>
              <a:t>muconium</a:t>
            </a:r>
            <a:r>
              <a:rPr lang="en-US" dirty="0" smtClean="0">
                <a:latin typeface="Times New Roman" pitchFamily="18" charset="0"/>
                <a:cs typeface="Times New Roman" pitchFamily="18" charset="0"/>
              </a:rPr>
              <a:t> of newborns or </a:t>
            </a:r>
            <a:r>
              <a:rPr lang="en-US" dirty="0" err="1" smtClean="0">
                <a:latin typeface="Times New Roman" pitchFamily="18" charset="0"/>
                <a:cs typeface="Times New Roman" pitchFamily="18" charset="0"/>
              </a:rPr>
              <a:t>foetus</a:t>
            </a:r>
            <a:r>
              <a:rPr lang="en-US" dirty="0" smtClean="0">
                <a:latin typeface="Times New Roman" pitchFamily="18" charset="0"/>
                <a:cs typeface="Times New Roman" pitchFamily="18" charset="0"/>
              </a:rPr>
              <a:t> in abortion cases, and </a:t>
            </a:r>
            <a:r>
              <a:rPr lang="en-US" dirty="0" err="1" smtClean="0">
                <a:latin typeface="Times New Roman" pitchFamily="18" charset="0"/>
                <a:cs typeface="Times New Roman" pitchFamily="18" charset="0"/>
              </a:rPr>
              <a:t>faeces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vomitus</a:t>
            </a:r>
            <a:r>
              <a:rPr lang="en-US" dirty="0" smtClean="0">
                <a:latin typeface="Times New Roman" pitchFamily="18" charset="0"/>
                <a:cs typeface="Times New Roman" pitchFamily="18" charset="0"/>
              </a:rPr>
              <a:t>, food stuffs/animal feed and vaginal secretions of infection individuals or animals, as the case may be. </a:t>
            </a:r>
          </a:p>
          <a:p>
            <a:pPr algn="just"/>
            <a:r>
              <a:rPr lang="en-US" dirty="0" smtClean="0">
                <a:latin typeface="Times New Roman" pitchFamily="18" charset="0"/>
                <a:cs typeface="Times New Roman" pitchFamily="18" charset="0"/>
              </a:rPr>
              <a:t>(iv) </a:t>
            </a:r>
            <a:r>
              <a:rPr lang="en-US" i="1" dirty="0" err="1" smtClean="0">
                <a:latin typeface="Times New Roman" pitchFamily="18" charset="0"/>
                <a:cs typeface="Times New Roman" pitchFamily="18" charset="0"/>
              </a:rPr>
              <a:t>Pathogenicity</a:t>
            </a:r>
            <a:r>
              <a:rPr lang="en-US" i="1" dirty="0" smtClean="0">
                <a:latin typeface="Times New Roman" pitchFamily="18" charset="0"/>
                <a:cs typeface="Times New Roman" pitchFamily="18" charset="0"/>
              </a:rPr>
              <a:t> testing</a:t>
            </a:r>
            <a:r>
              <a:rPr lang="en-US" dirty="0" smtClean="0">
                <a:latin typeface="Times New Roman" pitchFamily="18" charset="0"/>
                <a:cs typeface="Times New Roman" pitchFamily="18" charset="0"/>
              </a:rPr>
              <a:t> of </a:t>
            </a:r>
            <a:r>
              <a:rPr lang="en-US" i="1" dirty="0" err="1" smtClean="0">
                <a:latin typeface="Times New Roman" pitchFamily="18" charset="0"/>
                <a:cs typeface="Times New Roman" pitchFamily="18" charset="0"/>
              </a:rPr>
              <a:t>Listeria</a:t>
            </a:r>
            <a:r>
              <a:rPr lang="en-US" dirty="0" smtClean="0">
                <a:latin typeface="Times New Roman" pitchFamily="18" charset="0"/>
                <a:cs typeface="Times New Roman" pitchFamily="18" charset="0"/>
              </a:rPr>
              <a:t> isolates should be done either by </a:t>
            </a:r>
            <a:r>
              <a:rPr lang="en-US" i="1" dirty="0" smtClean="0">
                <a:latin typeface="Times New Roman" pitchFamily="18" charset="0"/>
                <a:cs typeface="Times New Roman" pitchFamily="18" charset="0"/>
              </a:rPr>
              <a:t>in vitro</a:t>
            </a:r>
            <a:r>
              <a:rPr lang="en-US" dirty="0" smtClean="0">
                <a:latin typeface="Times New Roman" pitchFamily="18" charset="0"/>
                <a:cs typeface="Times New Roman" pitchFamily="18" charset="0"/>
              </a:rPr>
              <a:t> methods such as assay for PI-PLC (</a:t>
            </a:r>
            <a:r>
              <a:rPr lang="en-US" dirty="0" err="1" smtClean="0">
                <a:latin typeface="Times New Roman" pitchFamily="18" charset="0"/>
                <a:cs typeface="Times New Roman" pitchFamily="18" charset="0"/>
              </a:rPr>
              <a:t>Phosphatidylinositol</a:t>
            </a:r>
            <a:r>
              <a:rPr lang="en-US" dirty="0" smtClean="0">
                <a:latin typeface="Times New Roman" pitchFamily="18" charset="0"/>
                <a:cs typeface="Times New Roman" pitchFamily="18" charset="0"/>
              </a:rPr>
              <a:t>-specific </a:t>
            </a:r>
            <a:r>
              <a:rPr lang="en-US" dirty="0" err="1" smtClean="0">
                <a:latin typeface="Times New Roman" pitchFamily="18" charset="0"/>
                <a:cs typeface="Times New Roman" pitchFamily="18" charset="0"/>
              </a:rPr>
              <a:t>phospholipase</a:t>
            </a:r>
            <a:r>
              <a:rPr lang="en-US" dirty="0" smtClean="0">
                <a:latin typeface="Times New Roman" pitchFamily="18" charset="0"/>
                <a:cs typeface="Times New Roman" pitchFamily="18" charset="0"/>
              </a:rPr>
              <a:t> C activity or by </a:t>
            </a:r>
            <a:r>
              <a:rPr lang="en-US" i="1" dirty="0" smtClean="0">
                <a:latin typeface="Times New Roman" pitchFamily="18" charset="0"/>
                <a:cs typeface="Times New Roman" pitchFamily="18" charset="0"/>
              </a:rPr>
              <a:t>in vivo</a:t>
            </a:r>
            <a:r>
              <a:rPr lang="en-US" dirty="0" smtClean="0">
                <a:latin typeface="Times New Roman" pitchFamily="18" charset="0"/>
                <a:cs typeface="Times New Roman" pitchFamily="18" charset="0"/>
              </a:rPr>
              <a:t> tests such as inoculation of mice (3 weeks old) through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/p route and inoculation of 10-day old chicken embryo through CAM (</a:t>
            </a:r>
            <a:r>
              <a:rPr lang="en-US" dirty="0" err="1" smtClean="0">
                <a:latin typeface="Times New Roman" pitchFamily="18" charset="0"/>
                <a:cs typeface="Times New Roman" pitchFamily="18" charset="0"/>
              </a:rPr>
              <a:t>chorioallantoic</a:t>
            </a:r>
            <a:r>
              <a:rPr lang="en-US" dirty="0" smtClean="0">
                <a:latin typeface="Times New Roman" pitchFamily="18" charset="0"/>
                <a:cs typeface="Times New Roman" pitchFamily="18" charset="0"/>
              </a:rPr>
              <a:t> membrane) route, </a:t>
            </a:r>
          </a:p>
          <a:p>
            <a:pPr algn="just"/>
            <a:r>
              <a:rPr lang="en-US" dirty="0" smtClean="0">
                <a:latin typeface="Times New Roman" pitchFamily="18" charset="0"/>
                <a:cs typeface="Times New Roman" pitchFamily="18" charset="0"/>
              </a:rPr>
              <a:t>(v) </a:t>
            </a:r>
            <a:r>
              <a:rPr lang="en-US" i="1" dirty="0" smtClean="0">
                <a:latin typeface="Times New Roman" pitchFamily="18" charset="0"/>
                <a:cs typeface="Times New Roman" pitchFamily="18" charset="0"/>
              </a:rPr>
              <a:t>detection of soluble antigen in CSF</a:t>
            </a:r>
            <a:r>
              <a:rPr lang="en-US" dirty="0" smtClean="0">
                <a:latin typeface="Times New Roman" pitchFamily="18" charset="0"/>
                <a:cs typeface="Times New Roman" pitchFamily="18" charset="0"/>
              </a:rPr>
              <a:t> especially in </a:t>
            </a:r>
            <a:r>
              <a:rPr lang="en-US" dirty="0" err="1" smtClean="0">
                <a:latin typeface="Times New Roman" pitchFamily="18" charset="0"/>
                <a:cs typeface="Times New Roman" pitchFamily="18" charset="0"/>
              </a:rPr>
              <a:t>meningitic</a:t>
            </a:r>
            <a:r>
              <a:rPr lang="en-US" dirty="0" smtClean="0">
                <a:latin typeface="Times New Roman" pitchFamily="18" charset="0"/>
                <a:cs typeface="Times New Roman" pitchFamily="18" charset="0"/>
              </a:rPr>
              <a:t> cases of humans, but it is not reliable, </a:t>
            </a:r>
          </a:p>
          <a:p>
            <a:pPr algn="just"/>
            <a:r>
              <a:rPr lang="en-US" dirty="0" smtClean="0">
                <a:latin typeface="Times New Roman" pitchFamily="18" charset="0"/>
                <a:cs typeface="Times New Roman" pitchFamily="18" charset="0"/>
              </a:rPr>
              <a:t>(vi) </a:t>
            </a:r>
            <a:r>
              <a:rPr lang="en-US" i="1" dirty="0" smtClean="0">
                <a:latin typeface="Times New Roman" pitchFamily="18" charset="0"/>
                <a:cs typeface="Times New Roman" pitchFamily="18" charset="0"/>
              </a:rPr>
              <a:t>PCR</a:t>
            </a:r>
            <a:r>
              <a:rPr lang="en-US" dirty="0" smtClean="0">
                <a:latin typeface="Times New Roman" pitchFamily="18" charset="0"/>
                <a:cs typeface="Times New Roman" pitchFamily="18" charset="0"/>
              </a:rPr>
              <a:t> (vii) </a:t>
            </a:r>
            <a:r>
              <a:rPr lang="en-US" i="1" dirty="0" smtClean="0">
                <a:latin typeface="Times New Roman" pitchFamily="18" charset="0"/>
                <a:cs typeface="Times New Roman" pitchFamily="18" charset="0"/>
              </a:rPr>
              <a:t>examination of CSF</a:t>
            </a:r>
            <a:r>
              <a:rPr lang="en-US" dirty="0" smtClean="0">
                <a:latin typeface="Times New Roman" pitchFamily="18" charset="0"/>
                <a:cs typeface="Times New Roman" pitchFamily="18" charset="0"/>
              </a:rPr>
              <a:t> for any rise in protein concentration (&gt;0.4g l-1) and WBC count about 1.2x107 l-1 may be taken  as suspected for </a:t>
            </a:r>
            <a:r>
              <a:rPr lang="en-US" dirty="0" err="1" smtClean="0">
                <a:latin typeface="Times New Roman" pitchFamily="18" charset="0"/>
                <a:cs typeface="Times New Roman" pitchFamily="18" charset="0"/>
              </a:rPr>
              <a:t>listeriosis</a:t>
            </a:r>
            <a:r>
              <a:rPr lang="en-US" dirty="0" smtClean="0">
                <a:latin typeface="Times New Roman" pitchFamily="18" charset="0"/>
                <a:cs typeface="Times New Roman" pitchFamily="18" charset="0"/>
              </a:rPr>
              <a:t> in encephalitic cases of animals </a:t>
            </a:r>
          </a:p>
          <a:p>
            <a:pPr algn="just"/>
            <a:r>
              <a:rPr lang="en-US" dirty="0" smtClean="0">
                <a:latin typeface="Times New Roman" pitchFamily="18" charset="0"/>
                <a:cs typeface="Times New Roman" pitchFamily="18" charset="0"/>
              </a:rPr>
              <a:t>(viii) </a:t>
            </a:r>
            <a:r>
              <a:rPr lang="en-US" i="1" dirty="0" err="1" smtClean="0">
                <a:latin typeface="Times New Roman" pitchFamily="18" charset="0"/>
                <a:cs typeface="Times New Roman" pitchFamily="18" charset="0"/>
              </a:rPr>
              <a:t>serodiagnostic</a:t>
            </a:r>
            <a:r>
              <a:rPr lang="en-US" i="1" dirty="0" smtClean="0">
                <a:latin typeface="Times New Roman" pitchFamily="18" charset="0"/>
                <a:cs typeface="Times New Roman" pitchFamily="18" charset="0"/>
              </a:rPr>
              <a:t> methods</a:t>
            </a:r>
            <a:r>
              <a:rPr lang="en-US" dirty="0" smtClean="0">
                <a:latin typeface="Times New Roman" pitchFamily="18" charset="0"/>
                <a:cs typeface="Times New Roman" pitchFamily="18" charset="0"/>
              </a:rPr>
              <a:t> such as, serum agglutination (</a:t>
            </a:r>
            <a:r>
              <a:rPr lang="en-US" dirty="0" err="1" smtClean="0">
                <a:latin typeface="Times New Roman" pitchFamily="18" charset="0"/>
                <a:cs typeface="Times New Roman" pitchFamily="18" charset="0"/>
              </a:rPr>
              <a:t>widal</a:t>
            </a:r>
            <a:r>
              <a:rPr lang="en-US" dirty="0" smtClean="0">
                <a:latin typeface="Times New Roman" pitchFamily="18" charset="0"/>
                <a:cs typeface="Times New Roman" pitchFamily="18" charset="0"/>
              </a:rPr>
              <a:t> test), CFT, </a:t>
            </a:r>
            <a:r>
              <a:rPr lang="en-US" dirty="0" err="1" smtClean="0">
                <a:latin typeface="Times New Roman" pitchFamily="18" charset="0"/>
                <a:cs typeface="Times New Roman" pitchFamily="18" charset="0"/>
              </a:rPr>
              <a:t>haemagglutination</a:t>
            </a:r>
            <a:r>
              <a:rPr lang="en-US" dirty="0" smtClean="0">
                <a:latin typeface="Times New Roman" pitchFamily="18" charset="0"/>
                <a:cs typeface="Times New Roman" pitchFamily="18" charset="0"/>
              </a:rPr>
              <a:t> test </a:t>
            </a:r>
            <a:r>
              <a:rPr lang="en-US" dirty="0" err="1" smtClean="0">
                <a:latin typeface="Times New Roman" pitchFamily="18" charset="0"/>
                <a:cs typeface="Times New Roman" pitchFamily="18" charset="0"/>
              </a:rPr>
              <a:t>haemagglutination</a:t>
            </a:r>
            <a:r>
              <a:rPr lang="en-US" dirty="0" smtClean="0">
                <a:latin typeface="Times New Roman" pitchFamily="18" charset="0"/>
                <a:cs typeface="Times New Roman" pitchFamily="18" charset="0"/>
              </a:rPr>
              <a:t> inhibition test, antibody precipitation test, growth inhibition test, Recently, the detection of antibodies against LLO by ELISA has been reported to be useful for diagnosis of both </a:t>
            </a:r>
            <a:r>
              <a:rPr lang="en-US" dirty="0" err="1" smtClean="0">
                <a:latin typeface="Times New Roman" pitchFamily="18" charset="0"/>
                <a:cs typeface="Times New Roman" pitchFamily="18" charset="0"/>
              </a:rPr>
              <a:t>septicaemic</a:t>
            </a:r>
            <a:r>
              <a:rPr lang="en-US" dirty="0" smtClean="0">
                <a:latin typeface="Times New Roman" pitchFamily="18" charset="0"/>
                <a:cs typeface="Times New Roman" pitchFamily="18" charset="0"/>
              </a:rPr>
              <a:t> and abortion forms of </a:t>
            </a:r>
            <a:r>
              <a:rPr lang="en-US" dirty="0" err="1" smtClean="0">
                <a:latin typeface="Times New Roman" pitchFamily="18" charset="0"/>
                <a:cs typeface="Times New Roman" pitchFamily="18" charset="0"/>
              </a:rPr>
              <a:t>listeriosis</a:t>
            </a:r>
            <a:r>
              <a:rPr lang="en-US" dirty="0" smtClean="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gn="just">
              <a:buNone/>
            </a:pPr>
            <a:r>
              <a:rPr lang="en-US" sz="1200" dirty="0" smtClean="0">
                <a:latin typeface="Times New Roman" pitchFamily="18" charset="0"/>
                <a:cs typeface="Times New Roman" pitchFamily="18" charset="0"/>
              </a:rPr>
              <a:t>Care in use and preparation of silage as the pathogen grows luxuriantly at pH greater than 5, particularly when fermentation is ineffective and mould growth takes place. The silage, a few inches from the front top and sides of a clamp should not be fed to animals, especially sheep. There should be some physical barrier between silage feeds and animals so as to avoid silage contamination with </a:t>
            </a:r>
            <a:r>
              <a:rPr lang="en-US" sz="1200" dirty="0" err="1" smtClean="0">
                <a:latin typeface="Times New Roman" pitchFamily="18" charset="0"/>
                <a:cs typeface="Times New Roman" pitchFamily="18" charset="0"/>
              </a:rPr>
              <a:t>faeces</a:t>
            </a:r>
            <a:r>
              <a:rPr lang="en-US" sz="1200" dirty="0" smtClean="0">
                <a:latin typeface="Times New Roman" pitchFamily="18" charset="0"/>
                <a:cs typeface="Times New Roman" pitchFamily="18" charset="0"/>
              </a:rPr>
              <a:t> </a:t>
            </a:r>
          </a:p>
          <a:p>
            <a:pPr marL="514350" indent="-514350" algn="just">
              <a:buNone/>
            </a:pPr>
            <a:r>
              <a:rPr lang="en-US" sz="1200" dirty="0" smtClean="0">
                <a:latin typeface="Times New Roman" pitchFamily="18" charset="0"/>
                <a:cs typeface="Times New Roman" pitchFamily="18" charset="0"/>
              </a:rPr>
              <a:t>Immunization</a:t>
            </a:r>
            <a:r>
              <a:rPr lang="en-US" sz="1200" i="1"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So far no vaccination is available, although a live, attenuated vaccine developed in Bulgaria, based upon </a:t>
            </a:r>
            <a:r>
              <a:rPr lang="en-US" sz="1200" dirty="0" err="1" smtClean="0">
                <a:latin typeface="Times New Roman" pitchFamily="18" charset="0"/>
                <a:cs typeface="Times New Roman" pitchFamily="18" charset="0"/>
              </a:rPr>
              <a:t>serovars</a:t>
            </a:r>
            <a:r>
              <a:rPr lang="en-US" sz="1200" dirty="0" smtClean="0">
                <a:latin typeface="Times New Roman" pitchFamily="18" charset="0"/>
                <a:cs typeface="Times New Roman" pitchFamily="18" charset="0"/>
              </a:rPr>
              <a:t> 1/2a and 4b of </a:t>
            </a:r>
            <a:r>
              <a:rPr lang="en-US" sz="1200" i="1" dirty="0" smtClean="0">
                <a:latin typeface="Times New Roman" pitchFamily="18" charset="0"/>
                <a:cs typeface="Times New Roman" pitchFamily="18" charset="0"/>
              </a:rPr>
              <a:t>L. </a:t>
            </a:r>
            <a:r>
              <a:rPr lang="en-US" sz="1200" i="1" dirty="0" err="1" smtClean="0">
                <a:latin typeface="Times New Roman" pitchFamily="18" charset="0"/>
                <a:cs typeface="Times New Roman" pitchFamily="18" charset="0"/>
              </a:rPr>
              <a:t>monocytogenes</a:t>
            </a:r>
            <a:r>
              <a:rPr lang="en-US" sz="1200" dirty="0" smtClean="0">
                <a:latin typeface="Times New Roman" pitchFamily="18" charset="0"/>
                <a:cs typeface="Times New Roman" pitchFamily="18" charset="0"/>
              </a:rPr>
              <a:t> is available in some European countries and claimed to be effective in sheep but the field trial results are equivocal and no experimental model is available to test its efficacy</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host range of </a:t>
            </a:r>
            <a:r>
              <a:rPr lang="en-US" sz="1200" i="1" kern="1200" dirty="0" smtClean="0">
                <a:solidFill>
                  <a:schemeClr val="tx1"/>
                </a:solidFill>
                <a:latin typeface="+mn-lt"/>
                <a:ea typeface="+mn-ea"/>
                <a:cs typeface="+mn-cs"/>
              </a:rPr>
              <a:t>L. </a:t>
            </a:r>
            <a:r>
              <a:rPr lang="en-US" sz="1200" i="1" kern="1200" dirty="0" err="1" smtClean="0">
                <a:solidFill>
                  <a:schemeClr val="tx1"/>
                </a:solidFill>
                <a:latin typeface="+mn-lt"/>
                <a:ea typeface="+mn-ea"/>
                <a:cs typeface="+mn-cs"/>
              </a:rPr>
              <a:t>monocytogenes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includes 40  mammals, 20 birds, crustaceans, ticks and fishes, and the pathogen has been reported to infect almost all domestic animals (bovines, equines, </a:t>
            </a:r>
            <a:r>
              <a:rPr lang="en-US" sz="1200" kern="1200" dirty="0" err="1" smtClean="0">
                <a:solidFill>
                  <a:schemeClr val="tx1"/>
                </a:solidFill>
                <a:latin typeface="+mn-lt"/>
                <a:ea typeface="+mn-ea"/>
                <a:cs typeface="+mn-cs"/>
              </a:rPr>
              <a:t>capro-ovines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porcines</a:t>
            </a:r>
            <a:r>
              <a:rPr lang="en-US" sz="1200" kern="1200" dirty="0" smtClean="0">
                <a:solidFill>
                  <a:schemeClr val="tx1"/>
                </a:solidFill>
                <a:latin typeface="+mn-lt"/>
                <a:ea typeface="+mn-ea"/>
                <a:cs typeface="+mn-cs"/>
              </a:rPr>
              <a:t>, canines) besides many species of rodents (guinea-pigs, mice, </a:t>
            </a:r>
            <a:r>
              <a:rPr lang="en-US" sz="1200" kern="1200" dirty="0" err="1" smtClean="0">
                <a:solidFill>
                  <a:schemeClr val="tx1"/>
                </a:solidFill>
                <a:latin typeface="+mn-lt"/>
                <a:ea typeface="+mn-ea"/>
                <a:cs typeface="+mn-cs"/>
              </a:rPr>
              <a:t>merions</a:t>
            </a:r>
            <a:r>
              <a:rPr lang="en-US" sz="1200" kern="1200" dirty="0" smtClean="0">
                <a:solidFill>
                  <a:schemeClr val="tx1"/>
                </a:solidFill>
                <a:latin typeface="+mn-lt"/>
                <a:ea typeface="+mn-ea"/>
                <a:cs typeface="+mn-cs"/>
              </a:rPr>
              <a:t>, ferrets, chinchillas, gerbils etc.), poultry (hens, ducks, geese, turkeys etc.) and, wild animals (lemmings, skunks, </a:t>
            </a:r>
            <a:r>
              <a:rPr lang="en-US" sz="1200" kern="1200" dirty="0" err="1" smtClean="0">
                <a:solidFill>
                  <a:schemeClr val="tx1"/>
                </a:solidFill>
                <a:latin typeface="+mn-lt"/>
                <a:ea typeface="+mn-ea"/>
                <a:cs typeface="+mn-cs"/>
              </a:rPr>
              <a:t>racoons</a:t>
            </a:r>
            <a:r>
              <a:rPr lang="en-US" sz="1200" kern="1200" dirty="0" smtClean="0">
                <a:solidFill>
                  <a:schemeClr val="tx1"/>
                </a:solidFill>
                <a:latin typeface="+mn-lt"/>
                <a:ea typeface="+mn-ea"/>
                <a:cs typeface="+mn-cs"/>
              </a:rPr>
              <a:t> etc.).The organism is ubiquitous in nature and the natural habitat for all </a:t>
            </a:r>
            <a:r>
              <a:rPr lang="en-US" sz="1200" i="1" kern="1200" dirty="0" err="1" smtClean="0">
                <a:solidFill>
                  <a:schemeClr val="tx1"/>
                </a:solidFill>
                <a:latin typeface="+mn-lt"/>
                <a:ea typeface="+mn-ea"/>
                <a:cs typeface="+mn-cs"/>
              </a:rPr>
              <a:t>Listeria</a:t>
            </a:r>
            <a:r>
              <a:rPr lang="en-US" sz="1200" kern="1200" dirty="0" smtClean="0">
                <a:solidFill>
                  <a:schemeClr val="tx1"/>
                </a:solidFill>
                <a:latin typeface="+mn-lt"/>
                <a:ea typeface="+mn-ea"/>
                <a:cs typeface="+mn-cs"/>
              </a:rPr>
              <a:t> spp. including </a:t>
            </a:r>
            <a:r>
              <a:rPr lang="en-US" sz="1200" i="1" kern="1200" dirty="0" smtClean="0">
                <a:solidFill>
                  <a:schemeClr val="tx1"/>
                </a:solidFill>
                <a:latin typeface="+mn-lt"/>
                <a:ea typeface="+mn-ea"/>
                <a:cs typeface="+mn-cs"/>
              </a:rPr>
              <a:t>L. </a:t>
            </a:r>
            <a:r>
              <a:rPr lang="en-US" sz="1200" i="1" kern="1200" dirty="0" err="1" smtClean="0">
                <a:solidFill>
                  <a:schemeClr val="tx1"/>
                </a:solidFill>
                <a:latin typeface="+mn-lt"/>
                <a:ea typeface="+mn-ea"/>
                <a:cs typeface="+mn-cs"/>
              </a:rPr>
              <a:t>monocytogenes</a:t>
            </a:r>
            <a:r>
              <a:rPr lang="en-US" sz="1200" kern="1200" dirty="0" smtClean="0">
                <a:solidFill>
                  <a:schemeClr val="tx1"/>
                </a:solidFill>
                <a:latin typeface="+mn-lt"/>
                <a:ea typeface="+mn-ea"/>
                <a:cs typeface="+mn-cs"/>
              </a:rPr>
              <a:t> is the environment. The organisms has been isolated from surface oils, decaying vegetation, pasture herbage, silage, sewage sludge, factory effluents and river waters. Chickens are thought to be the carriers and also the prime reservoirs for the disease.</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In animals</a:t>
            </a:r>
            <a:r>
              <a:rPr lang="en-US" b="1" dirty="0" smtClean="0"/>
              <a:t>: </a:t>
            </a:r>
            <a:r>
              <a:rPr lang="en-US" dirty="0" smtClean="0"/>
              <a:t>Silage contaminated with </a:t>
            </a:r>
            <a:r>
              <a:rPr lang="en-US" i="1" dirty="0" smtClean="0"/>
              <a:t>L. </a:t>
            </a:r>
            <a:r>
              <a:rPr lang="en-US" i="1" dirty="0" err="1" smtClean="0"/>
              <a:t>monocytogenes</a:t>
            </a:r>
            <a:r>
              <a:rPr lang="en-US" dirty="0" smtClean="0"/>
              <a:t> has been thought to be a source of infection for animals. </a:t>
            </a:r>
            <a:r>
              <a:rPr lang="en-US" dirty="0" err="1" smtClean="0"/>
              <a:t>Listeria</a:t>
            </a:r>
            <a:r>
              <a:rPr lang="en-US" dirty="0" smtClean="0"/>
              <a:t> infected cows can produce milk with populations of 1x103 cells per </a:t>
            </a:r>
            <a:r>
              <a:rPr lang="en-US" dirty="0" err="1" smtClean="0"/>
              <a:t>litre</a:t>
            </a:r>
            <a:r>
              <a:rPr lang="en-US" dirty="0" smtClean="0"/>
              <a:t>, thus, such milk can also act as source of contamination for the environment and other milk products.</a:t>
            </a:r>
          </a:p>
          <a:p>
            <a:r>
              <a:rPr lang="en-US" dirty="0" smtClean="0"/>
              <a:t>	The main route of transmission of pathogen is the </a:t>
            </a:r>
            <a:r>
              <a:rPr lang="en-US" i="1" dirty="0" smtClean="0"/>
              <a:t>ingestion</a:t>
            </a:r>
            <a:r>
              <a:rPr lang="en-US" dirty="0" smtClean="0"/>
              <a:t> of food and water contaminated with </a:t>
            </a:r>
            <a:r>
              <a:rPr lang="en-US" dirty="0" err="1" smtClean="0"/>
              <a:t>faeces</a:t>
            </a:r>
            <a:r>
              <a:rPr lang="en-US" dirty="0" smtClean="0"/>
              <a:t>, saliva, nasal secretions, milk and aborted material from infected animals.</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latin typeface="+mn-lt"/>
                <a:ea typeface="+mn-ea"/>
                <a:cs typeface="+mn-cs"/>
              </a:rPr>
              <a:t>Foodborne</a:t>
            </a:r>
            <a:r>
              <a:rPr lang="en-US" sz="1200" kern="1200" dirty="0" smtClean="0">
                <a:solidFill>
                  <a:schemeClr val="tx1"/>
                </a:solidFill>
                <a:latin typeface="+mn-lt"/>
                <a:ea typeface="+mn-ea"/>
                <a:cs typeface="+mn-cs"/>
              </a:rPr>
              <a:t> transmission is the </a:t>
            </a:r>
            <a:r>
              <a:rPr lang="en-US" sz="1200" kern="1200" dirty="0" err="1" smtClean="0">
                <a:solidFill>
                  <a:schemeClr val="tx1"/>
                </a:solidFill>
                <a:latin typeface="+mn-lt"/>
                <a:ea typeface="+mn-ea"/>
                <a:cs typeface="+mn-cs"/>
              </a:rPr>
              <a:t>prominant</a:t>
            </a:r>
            <a:r>
              <a:rPr lang="en-US" sz="1200" kern="1200" dirty="0" smtClean="0">
                <a:solidFill>
                  <a:schemeClr val="tx1"/>
                </a:solidFill>
                <a:latin typeface="+mn-lt"/>
                <a:ea typeface="+mn-ea"/>
                <a:cs typeface="+mn-cs"/>
              </a:rPr>
              <a:t> means of infection. A wide variety of food stuffs including milk, soft cheese, ice cream, cook-chill foods, raw meats, ready-to-eat poultry, pates, unprocessed vegetables, salads, raw fish, fish products, sandwiches and fried rice have been found to be contaminated with </a:t>
            </a:r>
            <a:r>
              <a:rPr lang="en-US" sz="1200" i="1" kern="1200" dirty="0" smtClean="0">
                <a:solidFill>
                  <a:schemeClr val="tx1"/>
                </a:solidFill>
                <a:latin typeface="+mn-lt"/>
                <a:ea typeface="+mn-ea"/>
                <a:cs typeface="+mn-cs"/>
              </a:rPr>
              <a:t>L. </a:t>
            </a:r>
            <a:r>
              <a:rPr lang="en-US" sz="1200" i="1" kern="1200" dirty="0" err="1" smtClean="0">
                <a:solidFill>
                  <a:schemeClr val="tx1"/>
                </a:solidFill>
                <a:latin typeface="+mn-lt"/>
                <a:ea typeface="+mn-ea"/>
                <a:cs typeface="+mn-cs"/>
              </a:rPr>
              <a:t>monocytogenes</a:t>
            </a:r>
            <a:r>
              <a:rPr lang="en-US" sz="1200" kern="1200" dirty="0" smtClean="0">
                <a:solidFill>
                  <a:schemeClr val="tx1"/>
                </a:solidFill>
                <a:latin typeface="+mn-lt"/>
                <a:ea typeface="+mn-ea"/>
                <a:cs typeface="+mn-cs"/>
              </a:rPr>
              <a:t>. However, </a:t>
            </a:r>
            <a:r>
              <a:rPr lang="en-US" sz="1200" i="1" kern="1200" dirty="0" smtClean="0">
                <a:solidFill>
                  <a:schemeClr val="tx1"/>
                </a:solidFill>
                <a:latin typeface="+mn-lt"/>
                <a:ea typeface="+mn-ea"/>
                <a:cs typeface="+mn-cs"/>
              </a:rPr>
              <a:t>handling of newborn calves and infected material</a:t>
            </a:r>
            <a:r>
              <a:rPr lang="en-US" sz="1200" kern="1200" dirty="0" smtClean="0">
                <a:solidFill>
                  <a:schemeClr val="tx1"/>
                </a:solidFill>
                <a:latin typeface="+mn-lt"/>
                <a:ea typeface="+mn-ea"/>
                <a:cs typeface="+mn-cs"/>
              </a:rPr>
              <a:t> may also result in the infection. </a:t>
            </a:r>
            <a:r>
              <a:rPr lang="en-US" sz="1200" i="1" kern="1200" dirty="0" err="1" smtClean="0">
                <a:solidFill>
                  <a:schemeClr val="tx1"/>
                </a:solidFill>
                <a:latin typeface="+mn-lt"/>
                <a:ea typeface="+mn-ea"/>
                <a:cs typeface="+mn-cs"/>
              </a:rPr>
              <a:t>Nosocomial</a:t>
            </a:r>
            <a:r>
              <a:rPr lang="en-US" sz="1200" i="1" kern="1200" dirty="0" smtClean="0">
                <a:solidFill>
                  <a:schemeClr val="tx1"/>
                </a:solidFill>
                <a:latin typeface="+mn-lt"/>
                <a:ea typeface="+mn-ea"/>
                <a:cs typeface="+mn-cs"/>
              </a:rPr>
              <a:t> and person-to-person</a:t>
            </a:r>
            <a:r>
              <a:rPr lang="en-US" sz="1200" kern="1200" dirty="0" smtClean="0">
                <a:solidFill>
                  <a:schemeClr val="tx1"/>
                </a:solidFill>
                <a:latin typeface="+mn-lt"/>
                <a:ea typeface="+mn-ea"/>
                <a:cs typeface="+mn-cs"/>
              </a:rPr>
              <a:t> spread, though recognized, are uncommon. Direct contact with animals is also of little importance in transmission except in case of highly susceptible persons. </a:t>
            </a:r>
            <a:r>
              <a:rPr lang="en-US" sz="1200" i="1" kern="1200" dirty="0" smtClean="0">
                <a:solidFill>
                  <a:schemeClr val="tx1"/>
                </a:solidFill>
                <a:latin typeface="+mn-lt"/>
                <a:ea typeface="+mn-ea"/>
                <a:cs typeface="+mn-cs"/>
              </a:rPr>
              <a:t>Cross infections</a:t>
            </a:r>
            <a:r>
              <a:rPr lang="en-US" sz="1200" kern="1200" dirty="0" smtClean="0">
                <a:solidFill>
                  <a:schemeClr val="tx1"/>
                </a:solidFill>
                <a:latin typeface="+mn-lt"/>
                <a:ea typeface="+mn-ea"/>
                <a:cs typeface="+mn-cs"/>
              </a:rPr>
              <a:t> among infants in a hospital through mother, or nursing or medical staff through unsterilized instruments have also been reported.</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Circular movement </a:t>
            </a:r>
            <a:r>
              <a:rPr lang="en-US" sz="1200" dirty="0" smtClean="0"/>
              <a:t>of the diseased animals with head turned or twisted to one side, dullness, unilateral facial nerve paralysis causing dropping of the eyelid and ear, &amp; the drooling of saliva because of partial pharyngeal paralysis</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clinical symptoms </a:t>
            </a:r>
            <a:r>
              <a:rPr lang="en-US" dirty="0" smtClean="0">
                <a:latin typeface="Times New Roman" pitchFamily="18" charset="0"/>
                <a:cs typeface="Times New Roman" pitchFamily="18" charset="0"/>
              </a:rPr>
              <a:t>and </a:t>
            </a:r>
          </a:p>
          <a:p>
            <a:pPr algn="just"/>
            <a:r>
              <a:rPr lang="en-US" dirty="0" smtClean="0">
                <a:latin typeface="Times New Roman" pitchFamily="18" charset="0"/>
                <a:cs typeface="Times New Roman" pitchFamily="18" charset="0"/>
              </a:rPr>
              <a:t>(ii) </a:t>
            </a:r>
            <a:r>
              <a:rPr lang="en-US" i="1" dirty="0" smtClean="0">
                <a:latin typeface="Times New Roman" pitchFamily="18" charset="0"/>
                <a:cs typeface="Times New Roman" pitchFamily="18" charset="0"/>
              </a:rPr>
              <a:t>demonstration of the organisms </a:t>
            </a:r>
            <a:r>
              <a:rPr lang="en-US" dirty="0" smtClean="0">
                <a:latin typeface="Times New Roman" pitchFamily="18" charset="0"/>
                <a:cs typeface="Times New Roman" pitchFamily="18" charset="0"/>
              </a:rPr>
              <a:t>in smear by Gram's staining, peroxide-anti-peroxide method; or by FAT, but its confirmation is done by </a:t>
            </a:r>
          </a:p>
          <a:p>
            <a:pPr algn="just"/>
            <a:r>
              <a:rPr lang="en-US" dirty="0" smtClean="0">
                <a:latin typeface="Times New Roman" pitchFamily="18" charset="0"/>
                <a:cs typeface="Times New Roman" pitchFamily="18" charset="0"/>
              </a:rPr>
              <a:t>(iii) </a:t>
            </a:r>
            <a:r>
              <a:rPr lang="en-US" i="1" dirty="0" smtClean="0">
                <a:latin typeface="Times New Roman" pitchFamily="18" charset="0"/>
                <a:cs typeface="Times New Roman" pitchFamily="18" charset="0"/>
              </a:rPr>
              <a:t>isolation of the pathogen</a:t>
            </a:r>
            <a:r>
              <a:rPr lang="en-US" dirty="0" smtClean="0">
                <a:latin typeface="Times New Roman" pitchFamily="18" charset="0"/>
                <a:cs typeface="Times New Roman" pitchFamily="18" charset="0"/>
              </a:rPr>
              <a:t> from clinical specimens such as blood, CSF and </a:t>
            </a:r>
            <a:r>
              <a:rPr lang="en-US" dirty="0" err="1" smtClean="0">
                <a:latin typeface="Times New Roman" pitchFamily="18" charset="0"/>
                <a:cs typeface="Times New Roman" pitchFamily="18" charset="0"/>
              </a:rPr>
              <a:t>muconium</a:t>
            </a:r>
            <a:r>
              <a:rPr lang="en-US" dirty="0" smtClean="0">
                <a:latin typeface="Times New Roman" pitchFamily="18" charset="0"/>
                <a:cs typeface="Times New Roman" pitchFamily="18" charset="0"/>
              </a:rPr>
              <a:t> of newborns or </a:t>
            </a:r>
            <a:r>
              <a:rPr lang="en-US" dirty="0" err="1" smtClean="0">
                <a:latin typeface="Times New Roman" pitchFamily="18" charset="0"/>
                <a:cs typeface="Times New Roman" pitchFamily="18" charset="0"/>
              </a:rPr>
              <a:t>foetus</a:t>
            </a:r>
            <a:r>
              <a:rPr lang="en-US" dirty="0" smtClean="0">
                <a:latin typeface="Times New Roman" pitchFamily="18" charset="0"/>
                <a:cs typeface="Times New Roman" pitchFamily="18" charset="0"/>
              </a:rPr>
              <a:t> in abortion cases, and </a:t>
            </a:r>
            <a:r>
              <a:rPr lang="en-US" dirty="0" err="1" smtClean="0">
                <a:latin typeface="Times New Roman" pitchFamily="18" charset="0"/>
                <a:cs typeface="Times New Roman" pitchFamily="18" charset="0"/>
              </a:rPr>
              <a:t>faeces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vomitus</a:t>
            </a:r>
            <a:r>
              <a:rPr lang="en-US" dirty="0" smtClean="0">
                <a:latin typeface="Times New Roman" pitchFamily="18" charset="0"/>
                <a:cs typeface="Times New Roman" pitchFamily="18" charset="0"/>
              </a:rPr>
              <a:t>, food stuffs/animal feed and vaginal secretions of infection individuals or animals, as the case may be. </a:t>
            </a:r>
          </a:p>
          <a:p>
            <a:pPr algn="just"/>
            <a:r>
              <a:rPr lang="en-US" dirty="0" smtClean="0">
                <a:latin typeface="Times New Roman" pitchFamily="18" charset="0"/>
                <a:cs typeface="Times New Roman" pitchFamily="18" charset="0"/>
              </a:rPr>
              <a:t>(iv) </a:t>
            </a:r>
            <a:r>
              <a:rPr lang="en-US" i="1" dirty="0" err="1" smtClean="0">
                <a:latin typeface="Times New Roman" pitchFamily="18" charset="0"/>
                <a:cs typeface="Times New Roman" pitchFamily="18" charset="0"/>
              </a:rPr>
              <a:t>Pathogenicity</a:t>
            </a:r>
            <a:r>
              <a:rPr lang="en-US" i="1" dirty="0" smtClean="0">
                <a:latin typeface="Times New Roman" pitchFamily="18" charset="0"/>
                <a:cs typeface="Times New Roman" pitchFamily="18" charset="0"/>
              </a:rPr>
              <a:t> testing</a:t>
            </a:r>
            <a:r>
              <a:rPr lang="en-US" dirty="0" smtClean="0">
                <a:latin typeface="Times New Roman" pitchFamily="18" charset="0"/>
                <a:cs typeface="Times New Roman" pitchFamily="18" charset="0"/>
              </a:rPr>
              <a:t> of </a:t>
            </a:r>
            <a:r>
              <a:rPr lang="en-US" i="1" dirty="0" err="1" smtClean="0">
                <a:latin typeface="Times New Roman" pitchFamily="18" charset="0"/>
                <a:cs typeface="Times New Roman" pitchFamily="18" charset="0"/>
              </a:rPr>
              <a:t>Listeria</a:t>
            </a:r>
            <a:r>
              <a:rPr lang="en-US" dirty="0" smtClean="0">
                <a:latin typeface="Times New Roman" pitchFamily="18" charset="0"/>
                <a:cs typeface="Times New Roman" pitchFamily="18" charset="0"/>
              </a:rPr>
              <a:t> isolates should be done either by </a:t>
            </a:r>
            <a:r>
              <a:rPr lang="en-US" i="1" dirty="0" smtClean="0">
                <a:latin typeface="Times New Roman" pitchFamily="18" charset="0"/>
                <a:cs typeface="Times New Roman" pitchFamily="18" charset="0"/>
              </a:rPr>
              <a:t>in vitro</a:t>
            </a:r>
            <a:r>
              <a:rPr lang="en-US" dirty="0" smtClean="0">
                <a:latin typeface="Times New Roman" pitchFamily="18" charset="0"/>
                <a:cs typeface="Times New Roman" pitchFamily="18" charset="0"/>
              </a:rPr>
              <a:t> methods such as assay for PI-PLC (</a:t>
            </a:r>
            <a:r>
              <a:rPr lang="en-US" dirty="0" err="1" smtClean="0">
                <a:latin typeface="Times New Roman" pitchFamily="18" charset="0"/>
                <a:cs typeface="Times New Roman" pitchFamily="18" charset="0"/>
              </a:rPr>
              <a:t>Phosphatidylinositol</a:t>
            </a:r>
            <a:r>
              <a:rPr lang="en-US" dirty="0" smtClean="0">
                <a:latin typeface="Times New Roman" pitchFamily="18" charset="0"/>
                <a:cs typeface="Times New Roman" pitchFamily="18" charset="0"/>
              </a:rPr>
              <a:t>-specific </a:t>
            </a:r>
            <a:r>
              <a:rPr lang="en-US" dirty="0" err="1" smtClean="0">
                <a:latin typeface="Times New Roman" pitchFamily="18" charset="0"/>
                <a:cs typeface="Times New Roman" pitchFamily="18" charset="0"/>
              </a:rPr>
              <a:t>phospholipase</a:t>
            </a:r>
            <a:r>
              <a:rPr lang="en-US" dirty="0" smtClean="0">
                <a:latin typeface="Times New Roman" pitchFamily="18" charset="0"/>
                <a:cs typeface="Times New Roman" pitchFamily="18" charset="0"/>
              </a:rPr>
              <a:t> C activity or by </a:t>
            </a:r>
            <a:r>
              <a:rPr lang="en-US" i="1" dirty="0" smtClean="0">
                <a:latin typeface="Times New Roman" pitchFamily="18" charset="0"/>
                <a:cs typeface="Times New Roman" pitchFamily="18" charset="0"/>
              </a:rPr>
              <a:t>in vivo</a:t>
            </a:r>
            <a:r>
              <a:rPr lang="en-US" dirty="0" smtClean="0">
                <a:latin typeface="Times New Roman" pitchFamily="18" charset="0"/>
                <a:cs typeface="Times New Roman" pitchFamily="18" charset="0"/>
              </a:rPr>
              <a:t> tests such as inoculation of mice (3 weeks old) through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/p route and inoculation of 10-day old chicken embryo through CAM (</a:t>
            </a:r>
            <a:r>
              <a:rPr lang="en-US" dirty="0" err="1" smtClean="0">
                <a:latin typeface="Times New Roman" pitchFamily="18" charset="0"/>
                <a:cs typeface="Times New Roman" pitchFamily="18" charset="0"/>
              </a:rPr>
              <a:t>chorioallantoic</a:t>
            </a:r>
            <a:r>
              <a:rPr lang="en-US" dirty="0" smtClean="0">
                <a:latin typeface="Times New Roman" pitchFamily="18" charset="0"/>
                <a:cs typeface="Times New Roman" pitchFamily="18" charset="0"/>
              </a:rPr>
              <a:t> membrane) route, </a:t>
            </a:r>
          </a:p>
          <a:p>
            <a:pPr algn="just"/>
            <a:r>
              <a:rPr lang="en-US" dirty="0" smtClean="0">
                <a:latin typeface="Times New Roman" pitchFamily="18" charset="0"/>
                <a:cs typeface="Times New Roman" pitchFamily="18" charset="0"/>
              </a:rPr>
              <a:t>(v) </a:t>
            </a:r>
            <a:r>
              <a:rPr lang="en-US" i="1" dirty="0" smtClean="0">
                <a:latin typeface="Times New Roman" pitchFamily="18" charset="0"/>
                <a:cs typeface="Times New Roman" pitchFamily="18" charset="0"/>
              </a:rPr>
              <a:t>detection of soluble antigen in CSF</a:t>
            </a:r>
            <a:r>
              <a:rPr lang="en-US" dirty="0" smtClean="0">
                <a:latin typeface="Times New Roman" pitchFamily="18" charset="0"/>
                <a:cs typeface="Times New Roman" pitchFamily="18" charset="0"/>
              </a:rPr>
              <a:t> especially in </a:t>
            </a:r>
            <a:r>
              <a:rPr lang="en-US" dirty="0" err="1" smtClean="0">
                <a:latin typeface="Times New Roman" pitchFamily="18" charset="0"/>
                <a:cs typeface="Times New Roman" pitchFamily="18" charset="0"/>
              </a:rPr>
              <a:t>meningitic</a:t>
            </a:r>
            <a:r>
              <a:rPr lang="en-US" dirty="0" smtClean="0">
                <a:latin typeface="Times New Roman" pitchFamily="18" charset="0"/>
                <a:cs typeface="Times New Roman" pitchFamily="18" charset="0"/>
              </a:rPr>
              <a:t> cases of humans, but it is not reliable, </a:t>
            </a:r>
          </a:p>
          <a:p>
            <a:pPr algn="just"/>
            <a:r>
              <a:rPr lang="en-US" dirty="0" smtClean="0">
                <a:latin typeface="Times New Roman" pitchFamily="18" charset="0"/>
                <a:cs typeface="Times New Roman" pitchFamily="18" charset="0"/>
              </a:rPr>
              <a:t>(vi) </a:t>
            </a:r>
            <a:r>
              <a:rPr lang="en-US" i="1" dirty="0" smtClean="0">
                <a:latin typeface="Times New Roman" pitchFamily="18" charset="0"/>
                <a:cs typeface="Times New Roman" pitchFamily="18" charset="0"/>
              </a:rPr>
              <a:t>PCR</a:t>
            </a:r>
            <a:r>
              <a:rPr lang="en-US" dirty="0" smtClean="0">
                <a:latin typeface="Times New Roman" pitchFamily="18" charset="0"/>
                <a:cs typeface="Times New Roman" pitchFamily="18" charset="0"/>
              </a:rPr>
              <a:t> (vii) </a:t>
            </a:r>
            <a:r>
              <a:rPr lang="en-US" i="1" dirty="0" smtClean="0">
                <a:latin typeface="Times New Roman" pitchFamily="18" charset="0"/>
                <a:cs typeface="Times New Roman" pitchFamily="18" charset="0"/>
              </a:rPr>
              <a:t>examination of CSF</a:t>
            </a:r>
            <a:r>
              <a:rPr lang="en-US" dirty="0" smtClean="0">
                <a:latin typeface="Times New Roman" pitchFamily="18" charset="0"/>
                <a:cs typeface="Times New Roman" pitchFamily="18" charset="0"/>
              </a:rPr>
              <a:t> for any rise in protein concentration (&gt;0.4g l-1) and WBC count about 1.2x107 l-1 may be taken  as suspected for </a:t>
            </a:r>
            <a:r>
              <a:rPr lang="en-US" dirty="0" err="1" smtClean="0">
                <a:latin typeface="Times New Roman" pitchFamily="18" charset="0"/>
                <a:cs typeface="Times New Roman" pitchFamily="18" charset="0"/>
              </a:rPr>
              <a:t>listeriosis</a:t>
            </a:r>
            <a:r>
              <a:rPr lang="en-US" dirty="0" smtClean="0">
                <a:latin typeface="Times New Roman" pitchFamily="18" charset="0"/>
                <a:cs typeface="Times New Roman" pitchFamily="18" charset="0"/>
              </a:rPr>
              <a:t> in encephalitic cases of animals </a:t>
            </a:r>
          </a:p>
          <a:p>
            <a:pPr algn="just"/>
            <a:r>
              <a:rPr lang="en-US" dirty="0" smtClean="0">
                <a:latin typeface="Times New Roman" pitchFamily="18" charset="0"/>
                <a:cs typeface="Times New Roman" pitchFamily="18" charset="0"/>
              </a:rPr>
              <a:t>(viii) </a:t>
            </a:r>
            <a:r>
              <a:rPr lang="en-US" i="1" dirty="0" err="1" smtClean="0">
                <a:latin typeface="Times New Roman" pitchFamily="18" charset="0"/>
                <a:cs typeface="Times New Roman" pitchFamily="18" charset="0"/>
              </a:rPr>
              <a:t>serodiagnostic</a:t>
            </a:r>
            <a:r>
              <a:rPr lang="en-US" i="1" dirty="0" smtClean="0">
                <a:latin typeface="Times New Roman" pitchFamily="18" charset="0"/>
                <a:cs typeface="Times New Roman" pitchFamily="18" charset="0"/>
              </a:rPr>
              <a:t> methods</a:t>
            </a:r>
            <a:r>
              <a:rPr lang="en-US" dirty="0" smtClean="0">
                <a:latin typeface="Times New Roman" pitchFamily="18" charset="0"/>
                <a:cs typeface="Times New Roman" pitchFamily="18" charset="0"/>
              </a:rPr>
              <a:t> such as, serum agglutination (</a:t>
            </a:r>
            <a:r>
              <a:rPr lang="en-US" dirty="0" err="1" smtClean="0">
                <a:latin typeface="Times New Roman" pitchFamily="18" charset="0"/>
                <a:cs typeface="Times New Roman" pitchFamily="18" charset="0"/>
              </a:rPr>
              <a:t>widal</a:t>
            </a:r>
            <a:r>
              <a:rPr lang="en-US" dirty="0" smtClean="0">
                <a:latin typeface="Times New Roman" pitchFamily="18" charset="0"/>
                <a:cs typeface="Times New Roman" pitchFamily="18" charset="0"/>
              </a:rPr>
              <a:t> test), CFT, </a:t>
            </a:r>
            <a:r>
              <a:rPr lang="en-US" dirty="0" err="1" smtClean="0">
                <a:latin typeface="Times New Roman" pitchFamily="18" charset="0"/>
                <a:cs typeface="Times New Roman" pitchFamily="18" charset="0"/>
              </a:rPr>
              <a:t>haemagglutination</a:t>
            </a:r>
            <a:r>
              <a:rPr lang="en-US" dirty="0" smtClean="0">
                <a:latin typeface="Times New Roman" pitchFamily="18" charset="0"/>
                <a:cs typeface="Times New Roman" pitchFamily="18" charset="0"/>
              </a:rPr>
              <a:t> test </a:t>
            </a:r>
            <a:r>
              <a:rPr lang="en-US" dirty="0" err="1" smtClean="0">
                <a:latin typeface="Times New Roman" pitchFamily="18" charset="0"/>
                <a:cs typeface="Times New Roman" pitchFamily="18" charset="0"/>
              </a:rPr>
              <a:t>haemagglutination</a:t>
            </a:r>
            <a:r>
              <a:rPr lang="en-US" dirty="0" smtClean="0">
                <a:latin typeface="Times New Roman" pitchFamily="18" charset="0"/>
                <a:cs typeface="Times New Roman" pitchFamily="18" charset="0"/>
              </a:rPr>
              <a:t> inhibition test, antibody precipitation test, growth inhibition test, Recently, the detection of antibodies against LLO by ELISA has been reported to be useful for diagnosis of both </a:t>
            </a:r>
            <a:r>
              <a:rPr lang="en-US" dirty="0" err="1" smtClean="0">
                <a:latin typeface="Times New Roman" pitchFamily="18" charset="0"/>
                <a:cs typeface="Times New Roman" pitchFamily="18" charset="0"/>
              </a:rPr>
              <a:t>septicaemic</a:t>
            </a:r>
            <a:r>
              <a:rPr lang="en-US" dirty="0" smtClean="0">
                <a:latin typeface="Times New Roman" pitchFamily="18" charset="0"/>
                <a:cs typeface="Times New Roman" pitchFamily="18" charset="0"/>
              </a:rPr>
              <a:t> and abortion forms of </a:t>
            </a:r>
            <a:r>
              <a:rPr lang="en-US" dirty="0" err="1" smtClean="0">
                <a:latin typeface="Times New Roman" pitchFamily="18" charset="0"/>
                <a:cs typeface="Times New Roman" pitchFamily="18" charset="0"/>
              </a:rPr>
              <a:t>listeriosis</a:t>
            </a:r>
            <a:r>
              <a:rPr lang="en-US" dirty="0" smtClean="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0"/>
          </p:nvPr>
        </p:nvSpPr>
        <p:spPr/>
        <p:txBody>
          <a:bodyPr/>
          <a:lstStyle/>
          <a:p>
            <a:fld id="{97B6DDE4-1FA1-4187-A77D-C251CBC04BE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15DC2A7D-6361-489F-99C5-2BBE4943BF0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C2A7D-6361-489F-99C5-2BBE4943BF0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DC2A7D-6361-489F-99C5-2BBE4943BF0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97E27B-D947-47B1-B5FB-0A84BDA3AE0E}" type="datetimeFigureOut">
              <a:rPr lang="en-IN" smtClean="0"/>
              <a:pPr/>
              <a:t>21-04-2020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15DC2A7D-6361-489F-99C5-2BBE4943BF0E}" type="slidenum">
              <a:rPr lang="en-IN" smtClean="0"/>
              <a:pPr/>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97E27B-D947-47B1-B5FB-0A84BDA3AE0E}" type="datetimeFigureOut">
              <a:rPr lang="en-IN" smtClean="0"/>
              <a:pPr/>
              <a:t>21-04-2020</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DC2A7D-6361-489F-99C5-2BBE4943BF0E}" type="slidenum">
              <a:rPr lang="en-IN" smtClean="0"/>
              <a:pPr/>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2743201"/>
            <a:ext cx="8229600" cy="2966719"/>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a:buNone/>
            </a:pPr>
            <a:r>
              <a:rPr lang="en-US" sz="7200" dirty="0" smtClean="0">
                <a:latin typeface="Times New Roman" pitchFamily="18" charset="0"/>
                <a:cs typeface="Times New Roman" pitchFamily="18" charset="0"/>
              </a:rPr>
              <a:t>‘Veterinary Epidemiology &amp; </a:t>
            </a:r>
            <a:r>
              <a:rPr lang="en-US" sz="7200" dirty="0" err="1" smtClean="0">
                <a:latin typeface="Times New Roman" pitchFamily="18" charset="0"/>
                <a:cs typeface="Times New Roman" pitchFamily="18" charset="0"/>
              </a:rPr>
              <a:t>Zoonoses</a:t>
            </a:r>
            <a:r>
              <a:rPr lang="en-US" sz="7200" dirty="0" smtClean="0">
                <a:latin typeface="Times New Roman" pitchFamily="18" charset="0"/>
                <a:cs typeface="Times New Roman" pitchFamily="18" charset="0"/>
              </a:rPr>
              <a:t>’</a:t>
            </a:r>
          </a:p>
          <a:p>
            <a:pPr algn="ctr">
              <a:buNone/>
            </a:pPr>
            <a:r>
              <a:rPr lang="en-US" sz="7200" dirty="0" smtClean="0">
                <a:latin typeface="Times New Roman" pitchFamily="18" charset="0"/>
                <a:cs typeface="Times New Roman" pitchFamily="18" charset="0"/>
              </a:rPr>
              <a:t>VPH-321</a:t>
            </a:r>
            <a:endParaRPr lang="en-US" sz="6000" dirty="0">
              <a:latin typeface="Times New Roman" pitchFamily="18" charset="0"/>
              <a:cs typeface="Times New Roman" pitchFamily="18" charset="0"/>
            </a:endParaRPr>
          </a:p>
          <a:p>
            <a:pPr algn="ctr">
              <a:buNone/>
            </a:pPr>
            <a:r>
              <a:rPr lang="en-US" sz="6000" dirty="0">
                <a:latin typeface="Times New Roman" pitchFamily="18" charset="0"/>
                <a:cs typeface="Times New Roman" pitchFamily="18" charset="0"/>
              </a:rPr>
              <a:t>(Credit </a:t>
            </a:r>
            <a:r>
              <a:rPr lang="en-US" sz="6000" dirty="0" smtClean="0">
                <a:latin typeface="Times New Roman" pitchFamily="18" charset="0"/>
                <a:cs typeface="Times New Roman" pitchFamily="18" charset="0"/>
              </a:rPr>
              <a:t>Hours-2+1</a:t>
            </a:r>
            <a:r>
              <a:rPr lang="en-US" sz="6000" dirty="0">
                <a:latin typeface="Times New Roman" pitchFamily="18" charset="0"/>
                <a:cs typeface="Times New Roman" pitchFamily="18" charset="0"/>
              </a:rPr>
              <a:t>)</a:t>
            </a:r>
            <a:endParaRPr lang="en-US" sz="6000" dirty="0">
              <a:latin typeface="Times New Roman" pitchFamily="18" charset="0"/>
              <a:cs typeface="Times New Roman" pitchFamily="18" charset="0"/>
            </a:endParaRPr>
          </a:p>
        </p:txBody>
      </p:sp>
      <p:pic>
        <p:nvPicPr>
          <p:cNvPr id="4" name="Picture 14" descr="Our Clients | Jivesna Tech"/>
          <p:cNvPicPr>
            <a:picLocks noChangeAspect="1" noChangeArrowheads="1"/>
          </p:cNvPicPr>
          <p:nvPr/>
        </p:nvPicPr>
        <p:blipFill>
          <a:blip r:embed="rId2" cstate="print"/>
          <a:srcRect/>
          <a:stretch>
            <a:fillRect/>
          </a:stretch>
        </p:blipFill>
        <p:spPr bwMode="auto">
          <a:xfrm>
            <a:off x="1752600" y="533400"/>
            <a:ext cx="1828801" cy="1843176"/>
          </a:xfrm>
          <a:prstGeom prst="rect">
            <a:avLst/>
          </a:prstGeom>
          <a:noFill/>
          <a:ln w="9525">
            <a:noFill/>
            <a:miter lim="800000"/>
            <a:headEnd/>
            <a:tailEnd/>
          </a:ln>
        </p:spPr>
      </p:pic>
      <p:pic>
        <p:nvPicPr>
          <p:cNvPr id="5" name="Picture 16" descr="Bihar Veterinary College - Wikipedia"/>
          <p:cNvPicPr>
            <a:picLocks noChangeAspect="1" noChangeArrowheads="1"/>
          </p:cNvPicPr>
          <p:nvPr/>
        </p:nvPicPr>
        <p:blipFill>
          <a:blip r:embed="rId3" cstate="print"/>
          <a:srcRect/>
          <a:stretch>
            <a:fillRect/>
          </a:stretch>
        </p:blipFill>
        <p:spPr bwMode="auto">
          <a:xfrm>
            <a:off x="8763000" y="609600"/>
            <a:ext cx="1517308" cy="1676400"/>
          </a:xfrm>
          <a:prstGeom prst="rect">
            <a:avLst/>
          </a:prstGeom>
          <a:noFill/>
          <a:ln w="9525">
            <a:noFill/>
            <a:miter lim="800000"/>
            <a:headEnd/>
            <a:tailEnd/>
          </a:ln>
        </p:spPr>
      </p:pic>
    </p:spTree>
    <p:extLst>
      <p:ext uri="{BB962C8B-B14F-4D97-AF65-F5344CB8AC3E}">
        <p14:creationId xmlns:p14="http://schemas.microsoft.com/office/powerpoint/2010/main" val="3295998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88630" y="206784"/>
            <a:ext cx="5598696" cy="51511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smtClean="0">
                <a:latin typeface="Times New Roman" pitchFamily="18" charset="0"/>
                <a:cs typeface="Times New Roman" pitchFamily="18" charset="0"/>
              </a:rPr>
              <a:t>Disease in Human</a:t>
            </a:r>
            <a:endParaRPr lang="en-US" sz="4400" b="1" dirty="0">
              <a:latin typeface="Times New Roman" pitchFamily="18" charset="0"/>
              <a:cs typeface="Times New Roman" pitchFamily="18" charset="0"/>
            </a:endParaRPr>
          </a:p>
        </p:txBody>
      </p:sp>
      <p:pic>
        <p:nvPicPr>
          <p:cNvPr id="5" name="Picture 1"/>
          <p:cNvPicPr>
            <a:picLocks noGrp="1" noChangeAspect="1" noChangeArrowheads="1"/>
          </p:cNvPicPr>
          <p:nvPr>
            <p:ph idx="1"/>
          </p:nvPr>
        </p:nvPicPr>
        <p:blipFill>
          <a:blip r:embed="rId3" cstate="print"/>
          <a:srcRect l="18963" t="8900" r="19825" b="14429"/>
          <a:stretch>
            <a:fillRect/>
          </a:stretch>
        </p:blipFill>
        <p:spPr bwMode="auto">
          <a:xfrm>
            <a:off x="7600962" y="753980"/>
            <a:ext cx="4591038" cy="6104020"/>
          </a:xfrm>
          <a:prstGeom prst="rect">
            <a:avLst/>
          </a:prstGeom>
          <a:noFill/>
          <a:ln w="9525">
            <a:noFill/>
            <a:miter lim="800000"/>
            <a:headEnd/>
            <a:tailEnd/>
          </a:ln>
        </p:spPr>
      </p:pic>
      <p:sp>
        <p:nvSpPr>
          <p:cNvPr id="6" name="Rectangle 5"/>
          <p:cNvSpPr/>
          <p:nvPr/>
        </p:nvSpPr>
        <p:spPr>
          <a:xfrm>
            <a:off x="320843" y="825580"/>
            <a:ext cx="7283116" cy="590931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 typeface="Wingdings" pitchFamily="2" charset="2"/>
              <a:buChar char="v"/>
            </a:pPr>
            <a:r>
              <a:rPr lang="en-US" sz="2200" b="1" dirty="0" smtClean="0">
                <a:solidFill>
                  <a:srgbClr val="0070C0"/>
                </a:solidFill>
                <a:latin typeface="Times New Roman" pitchFamily="18" charset="0"/>
                <a:cs typeface="Times New Roman" pitchFamily="18" charset="0"/>
              </a:rPr>
              <a:t>Susceptible Groups are</a:t>
            </a:r>
            <a:r>
              <a:rPr lang="en-US" sz="2200" dirty="0" smtClean="0">
                <a:latin typeface="Times New Roman" pitchFamily="18" charset="0"/>
                <a:cs typeface="Times New Roman" pitchFamily="18" charset="0"/>
              </a:rPr>
              <a:t>:</a:t>
            </a:r>
          </a:p>
          <a:p>
            <a:pPr lvl="1" algn="just">
              <a:buFont typeface="Wingdings" pitchFamily="2" charset="2"/>
              <a:buChar char="ü"/>
            </a:pPr>
            <a:r>
              <a:rPr lang="en-US" sz="2000" dirty="0" err="1" smtClean="0">
                <a:latin typeface="Times New Roman" pitchFamily="18" charset="0"/>
                <a:cs typeface="Times New Roman" pitchFamily="18" charset="0"/>
              </a:rPr>
              <a:t>Immunocompromised</a:t>
            </a:r>
            <a:r>
              <a:rPr lang="en-US" sz="2000" dirty="0" smtClean="0">
                <a:latin typeface="Times New Roman" pitchFamily="18" charset="0"/>
                <a:cs typeface="Times New Roman" pitchFamily="18" charset="0"/>
              </a:rPr>
              <a:t> person</a:t>
            </a:r>
          </a:p>
          <a:p>
            <a:pPr lvl="1" algn="just">
              <a:buFont typeface="Wingdings" pitchFamily="2" charset="2"/>
              <a:buChar char="ü"/>
            </a:pPr>
            <a:r>
              <a:rPr lang="en-US" sz="2000" dirty="0" smtClean="0">
                <a:latin typeface="Times New Roman" pitchFamily="18" charset="0"/>
                <a:cs typeface="Times New Roman" pitchFamily="18" charset="0"/>
              </a:rPr>
              <a:t>Pregnant Women </a:t>
            </a:r>
          </a:p>
          <a:p>
            <a:pPr lvl="1" algn="just">
              <a:buFont typeface="Wingdings" pitchFamily="2" charset="2"/>
              <a:buChar char="ü"/>
            </a:pPr>
            <a:r>
              <a:rPr lang="en-US" sz="2000" dirty="0" smtClean="0">
                <a:latin typeface="Times New Roman" pitchFamily="18" charset="0"/>
                <a:cs typeface="Times New Roman" pitchFamily="18" charset="0"/>
              </a:rPr>
              <a:t>Elder (over 50 years of age)</a:t>
            </a:r>
          </a:p>
          <a:p>
            <a:pPr lvl="1" algn="just">
              <a:buFont typeface="Wingdings" pitchFamily="2" charset="2"/>
              <a:buChar char="ü"/>
            </a:pPr>
            <a:r>
              <a:rPr lang="en-US" sz="2000" dirty="0" smtClean="0">
                <a:latin typeface="Times New Roman" pitchFamily="18" charset="0"/>
                <a:cs typeface="Times New Roman" pitchFamily="18" charset="0"/>
              </a:rPr>
              <a:t>Infants</a:t>
            </a:r>
          </a:p>
          <a:p>
            <a:pPr lvl="1" algn="just">
              <a:buFont typeface="Wingdings" pitchFamily="2" charset="2"/>
              <a:buChar char="ü"/>
            </a:pPr>
            <a:endParaRPr lang="en-US" sz="2200" dirty="0" smtClean="0">
              <a:latin typeface="Times New Roman" pitchFamily="18" charset="0"/>
              <a:cs typeface="Times New Roman" pitchFamily="18" charset="0"/>
            </a:endParaRPr>
          </a:p>
          <a:p>
            <a:pPr algn="just">
              <a:buFont typeface="Wingdings" pitchFamily="2" charset="2"/>
              <a:buChar char="v"/>
            </a:pPr>
            <a:r>
              <a:rPr lang="en-US" sz="2200" b="1" dirty="0" smtClean="0">
                <a:solidFill>
                  <a:srgbClr val="0070C0"/>
                </a:solidFill>
                <a:latin typeface="Times New Roman" pitchFamily="18" charset="0"/>
                <a:cs typeface="Times New Roman" pitchFamily="18" charset="0"/>
              </a:rPr>
              <a:t>Pregnant women </a:t>
            </a:r>
            <a:r>
              <a:rPr lang="en-US" sz="2200" b="1" dirty="0" smtClean="0">
                <a:latin typeface="Times New Roman" pitchFamily="18" charset="0"/>
                <a:cs typeface="Times New Roman" pitchFamily="18" charset="0"/>
              </a:rPr>
              <a:t>: Abortion</a:t>
            </a:r>
            <a:r>
              <a:rPr lang="en-US" sz="2200" dirty="0" smtClean="0">
                <a:latin typeface="Times New Roman" pitchFamily="18" charset="0"/>
                <a:cs typeface="Times New Roman" pitchFamily="18" charset="0"/>
              </a:rPr>
              <a:t>: </a:t>
            </a:r>
            <a:r>
              <a:rPr lang="en-US" sz="2200" b="1" dirty="0" smtClean="0">
                <a:solidFill>
                  <a:srgbClr val="C00000"/>
                </a:solidFill>
                <a:latin typeface="Times New Roman" pitchFamily="18" charset="0"/>
                <a:cs typeface="Times New Roman" pitchFamily="18" charset="0"/>
              </a:rPr>
              <a:t>Third trimester</a:t>
            </a:r>
          </a:p>
          <a:p>
            <a:pPr lvl="1" algn="just"/>
            <a:r>
              <a:rPr lang="en-US" sz="2000" dirty="0" smtClean="0">
                <a:solidFill>
                  <a:schemeClr val="tx1">
                    <a:lumMod val="50000"/>
                    <a:lumOff val="50000"/>
                  </a:schemeClr>
                </a:solidFill>
                <a:latin typeface="Times New Roman" pitchFamily="18" charset="0"/>
                <a:cs typeface="Times New Roman" pitchFamily="18" charset="0"/>
              </a:rPr>
              <a:t>(</a:t>
            </a:r>
            <a:r>
              <a:rPr lang="en-US" sz="2000" dirty="0" err="1" smtClean="0">
                <a:solidFill>
                  <a:schemeClr val="tx1">
                    <a:lumMod val="50000"/>
                    <a:lumOff val="50000"/>
                  </a:schemeClr>
                </a:solidFill>
                <a:latin typeface="Times New Roman" pitchFamily="18" charset="0"/>
                <a:cs typeface="Times New Roman" pitchFamily="18" charset="0"/>
              </a:rPr>
              <a:t>Miscarages</a:t>
            </a:r>
            <a:r>
              <a:rPr lang="en-US" sz="2000" dirty="0" smtClean="0">
                <a:solidFill>
                  <a:schemeClr val="tx1">
                    <a:lumMod val="50000"/>
                    <a:lumOff val="50000"/>
                  </a:schemeClr>
                </a:solidFill>
                <a:latin typeface="Times New Roman" pitchFamily="18" charset="0"/>
                <a:cs typeface="Times New Roman" pitchFamily="18" charset="0"/>
              </a:rPr>
              <a:t>, chills, increased body temperature, </a:t>
            </a:r>
            <a:r>
              <a:rPr lang="en-US" sz="2000" dirty="0" err="1" smtClean="0">
                <a:solidFill>
                  <a:schemeClr val="tx1">
                    <a:lumMod val="50000"/>
                    <a:lumOff val="50000"/>
                  </a:schemeClr>
                </a:solidFill>
                <a:latin typeface="Times New Roman" pitchFamily="18" charset="0"/>
                <a:cs typeface="Times New Roman" pitchFamily="18" charset="0"/>
              </a:rPr>
              <a:t>cephalgia</a:t>
            </a:r>
            <a:r>
              <a:rPr lang="en-US" sz="2000" dirty="0" smtClean="0">
                <a:solidFill>
                  <a:schemeClr val="tx1">
                    <a:lumMod val="50000"/>
                    <a:lumOff val="50000"/>
                  </a:schemeClr>
                </a:solidFill>
                <a:latin typeface="Times New Roman" pitchFamily="18" charset="0"/>
                <a:cs typeface="Times New Roman" pitchFamily="18" charset="0"/>
              </a:rPr>
              <a:t>, slight dizziness, </a:t>
            </a:r>
            <a:r>
              <a:rPr lang="en-US" sz="2000" dirty="0" err="1" smtClean="0">
                <a:solidFill>
                  <a:schemeClr val="tx1">
                    <a:lumMod val="50000"/>
                    <a:lumOff val="50000"/>
                  </a:schemeClr>
                </a:solidFill>
                <a:latin typeface="Times New Roman" pitchFamily="18" charset="0"/>
                <a:cs typeface="Times New Roman" pitchFamily="18" charset="0"/>
              </a:rPr>
              <a:t>gasterointestinal</a:t>
            </a:r>
            <a:r>
              <a:rPr lang="en-US" sz="2000" dirty="0" smtClean="0">
                <a:solidFill>
                  <a:schemeClr val="tx1">
                    <a:lumMod val="50000"/>
                    <a:lumOff val="50000"/>
                  </a:schemeClr>
                </a:solidFill>
                <a:latin typeface="Times New Roman" pitchFamily="18" charset="0"/>
                <a:cs typeface="Times New Roman" pitchFamily="18" charset="0"/>
              </a:rPr>
              <a:t> symptoms)</a:t>
            </a:r>
          </a:p>
          <a:p>
            <a:pPr lvl="1" algn="just"/>
            <a:endParaRPr lang="en-US" sz="2200" dirty="0" smtClean="0">
              <a:latin typeface="Times New Roman" pitchFamily="18" charset="0"/>
              <a:cs typeface="Times New Roman" pitchFamily="18" charset="0"/>
            </a:endParaRPr>
          </a:p>
          <a:p>
            <a:pPr algn="just">
              <a:buFont typeface="Wingdings" pitchFamily="2" charset="2"/>
              <a:buChar char="v"/>
            </a:pPr>
            <a:r>
              <a:rPr lang="en-US" sz="2200" b="1" dirty="0" smtClean="0">
                <a:solidFill>
                  <a:srgbClr val="0070C0"/>
                </a:solidFill>
                <a:latin typeface="Times New Roman" pitchFamily="18" charset="0"/>
                <a:cs typeface="Times New Roman" pitchFamily="18" charset="0"/>
              </a:rPr>
              <a:t>After delivery</a:t>
            </a:r>
            <a:r>
              <a:rPr lang="en-US" sz="2200" dirty="0" smtClean="0">
                <a:latin typeface="Times New Roman" pitchFamily="18" charset="0"/>
                <a:cs typeface="Times New Roman" pitchFamily="18" charset="0"/>
              </a:rPr>
              <a:t>: No symptoms </a:t>
            </a:r>
          </a:p>
          <a:p>
            <a:pPr lvl="1" algn="just"/>
            <a:r>
              <a:rPr lang="en-US" sz="2000" dirty="0" smtClean="0">
                <a:solidFill>
                  <a:schemeClr val="tx1">
                    <a:lumMod val="50000"/>
                    <a:lumOff val="50000"/>
                  </a:schemeClr>
                </a:solidFill>
                <a:latin typeface="Times New Roman" pitchFamily="18" charset="0"/>
                <a:cs typeface="Times New Roman" pitchFamily="18" charset="0"/>
              </a:rPr>
              <a:t>(excrete organism from vagina, cervix, urine from few days to several weeks)</a:t>
            </a:r>
          </a:p>
          <a:p>
            <a:pPr algn="just">
              <a:buFont typeface="Wingdings" pitchFamily="2" charset="2"/>
              <a:buChar char="v"/>
            </a:pPr>
            <a:r>
              <a:rPr lang="en-US" sz="2200" b="1" dirty="0" smtClean="0">
                <a:solidFill>
                  <a:srgbClr val="0070C0"/>
                </a:solidFill>
                <a:latin typeface="Times New Roman" pitchFamily="18" charset="0"/>
                <a:cs typeface="Times New Roman" pitchFamily="18" charset="0"/>
              </a:rPr>
              <a:t>In infants</a:t>
            </a:r>
            <a:r>
              <a:rPr lang="en-US" sz="2200" dirty="0" smtClean="0">
                <a:latin typeface="Times New Roman" pitchFamily="18" charset="0"/>
                <a:cs typeface="Times New Roman" pitchFamily="18" charset="0"/>
              </a:rPr>
              <a:t>: </a:t>
            </a:r>
          </a:p>
          <a:p>
            <a:pPr lvl="1" algn="just"/>
            <a:r>
              <a:rPr lang="en-US" sz="22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(Disseminated </a:t>
            </a:r>
            <a:r>
              <a:rPr lang="en-US" sz="2000" dirty="0" err="1" smtClean="0">
                <a:solidFill>
                  <a:schemeClr val="tx1"/>
                </a:solidFill>
                <a:latin typeface="Times New Roman" pitchFamily="18" charset="0"/>
                <a:cs typeface="Times New Roman" pitchFamily="18" charset="0"/>
              </a:rPr>
              <a:t>granulomatosis</a:t>
            </a:r>
            <a:r>
              <a:rPr lang="en-US" sz="2000" dirty="0" smtClean="0">
                <a:solidFill>
                  <a:schemeClr val="tx1"/>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a:t>
            </a:r>
            <a:r>
              <a:rPr lang="en-US" sz="2000" dirty="0" err="1" smtClean="0">
                <a:solidFill>
                  <a:srgbClr val="FF0000"/>
                </a:solidFill>
                <a:latin typeface="Times New Roman" pitchFamily="18" charset="0"/>
                <a:cs typeface="Times New Roman" pitchFamily="18" charset="0"/>
              </a:rPr>
              <a:t>Granulomatosis</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infantisepticum</a:t>
            </a:r>
            <a:r>
              <a:rPr lang="en-US" sz="2000" dirty="0" smtClean="0">
                <a:solidFill>
                  <a:srgbClr val="FF0000"/>
                </a:solidFill>
                <a:latin typeface="Times New Roman" pitchFamily="18" charset="0"/>
                <a:cs typeface="Times New Roman" pitchFamily="18" charset="0"/>
              </a:rPr>
              <a:t>)</a:t>
            </a:r>
            <a:endParaRPr lang="en-US" sz="2200" dirty="0" smtClean="0">
              <a:solidFill>
                <a:srgbClr val="FF0000"/>
              </a:solidFill>
              <a:latin typeface="Times New Roman" pitchFamily="18" charset="0"/>
              <a:cs typeface="Times New Roman" pitchFamily="18" charset="0"/>
            </a:endParaRPr>
          </a:p>
          <a:p>
            <a:pPr lvl="1" algn="just"/>
            <a:r>
              <a:rPr lang="en-US" sz="2200" dirty="0" smtClean="0">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Respiratory tract disorder</a:t>
            </a:r>
          </a:p>
          <a:p>
            <a:pPr algn="just">
              <a:buFont typeface="Wingdings" pitchFamily="2" charset="2"/>
              <a:buChar char="v"/>
            </a:pPr>
            <a:r>
              <a:rPr lang="en-US" sz="2200" b="1" dirty="0" smtClean="0">
                <a:solidFill>
                  <a:srgbClr val="0070C0"/>
                </a:solidFill>
                <a:latin typeface="Times New Roman" pitchFamily="18" charset="0"/>
                <a:cs typeface="Times New Roman" pitchFamily="18" charset="0"/>
              </a:rPr>
              <a:t>In adult</a:t>
            </a:r>
            <a:r>
              <a:rPr lang="en-US" sz="2200" b="1" dirty="0" smtClean="0">
                <a:latin typeface="Times New Roman" pitchFamily="18" charset="0"/>
                <a:cs typeface="Times New Roman" pitchFamily="18" charset="0"/>
              </a:rPr>
              <a:t>: </a:t>
            </a:r>
          </a:p>
          <a:p>
            <a:pPr lvl="1" algn="just"/>
            <a:r>
              <a:rPr lang="en-US" sz="2000" dirty="0" smtClean="0">
                <a:solidFill>
                  <a:schemeClr val="tx1">
                    <a:lumMod val="50000"/>
                    <a:lumOff val="50000"/>
                  </a:schemeClr>
                </a:solidFill>
                <a:latin typeface="Times New Roman" pitchFamily="18" charset="0"/>
                <a:cs typeface="Times New Roman" pitchFamily="18" charset="0"/>
              </a:rPr>
              <a:t>(Meningitis or </a:t>
            </a:r>
            <a:r>
              <a:rPr lang="en-US" sz="2000" dirty="0" err="1" smtClean="0">
                <a:solidFill>
                  <a:schemeClr val="tx1">
                    <a:lumMod val="50000"/>
                    <a:lumOff val="50000"/>
                  </a:schemeClr>
                </a:solidFill>
                <a:latin typeface="Times New Roman" pitchFamily="18" charset="0"/>
                <a:cs typeface="Times New Roman" pitchFamily="18" charset="0"/>
              </a:rPr>
              <a:t>meningoencephalities</a:t>
            </a:r>
            <a:r>
              <a:rPr lang="en-US" sz="2000" dirty="0" smtClean="0">
                <a:solidFill>
                  <a:schemeClr val="tx1">
                    <a:lumMod val="50000"/>
                    <a:lumOff val="50000"/>
                  </a:schemeClr>
                </a:solidFill>
                <a:latin typeface="Times New Roman" pitchFamily="18" charset="0"/>
                <a:cs typeface="Times New Roman" pitchFamily="18" charset="0"/>
              </a:rPr>
              <a:t>)</a:t>
            </a:r>
            <a:endParaRPr lang="en-US" sz="2000" dirty="0">
              <a:solidFill>
                <a:schemeClr val="tx1">
                  <a:lumMod val="50000"/>
                  <a:lumOff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463" y="352927"/>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smtClean="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68967" y="1251284"/>
            <a:ext cx="11534275" cy="5261811"/>
          </a:xfrm>
        </p:spPr>
        <p:style>
          <a:lnRef idx="1">
            <a:schemeClr val="accent2"/>
          </a:lnRef>
          <a:fillRef idx="2">
            <a:schemeClr val="accent2"/>
          </a:fillRef>
          <a:effectRef idx="1">
            <a:schemeClr val="accent2"/>
          </a:effectRef>
          <a:fontRef idx="minor">
            <a:schemeClr val="dk1"/>
          </a:fontRef>
        </p:style>
        <p:txBody>
          <a:bodyPr>
            <a:normAutofit/>
          </a:bodyPr>
          <a:lstStyle/>
          <a:p>
            <a:pPr algn="just">
              <a:buFont typeface="Wingdings" pitchFamily="2" charset="2"/>
              <a:buChar char="v"/>
            </a:pPr>
            <a:r>
              <a:rPr lang="en-US" sz="2400"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Clinical symptoms</a:t>
            </a:r>
          </a:p>
          <a:p>
            <a:pPr algn="just">
              <a:buFont typeface="Wingdings" pitchFamily="2" charset="2"/>
              <a:buChar char="v"/>
            </a:pPr>
            <a:r>
              <a:rPr lang="en-US" sz="2400" b="1" dirty="0" smtClean="0">
                <a:solidFill>
                  <a:srgbClr val="C00000"/>
                </a:solidFill>
                <a:latin typeface="Times New Roman" pitchFamily="18" charset="0"/>
                <a:cs typeface="Times New Roman" pitchFamily="18" charset="0"/>
              </a:rPr>
              <a:t>Demonstration of the organisms in smear: </a:t>
            </a:r>
          </a:p>
          <a:p>
            <a:pPr lvl="1" algn="just">
              <a:buNone/>
            </a:pPr>
            <a:r>
              <a:rPr lang="en-US" sz="22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(Gram's staining, peroxide-anti-peroxide method; or by FAT)</a:t>
            </a:r>
          </a:p>
          <a:p>
            <a:pPr algn="just"/>
            <a:endParaRPr lang="en-US" dirty="0">
              <a:latin typeface="Times New Roman" pitchFamily="18" charset="0"/>
              <a:cs typeface="Times New Roman" pitchFamily="18" charset="0"/>
            </a:endParaRPr>
          </a:p>
        </p:txBody>
      </p:sp>
      <p:pic>
        <p:nvPicPr>
          <p:cNvPr id="6" name="Picture 4" descr="edited"/>
          <p:cNvPicPr>
            <a:picLocks noChangeAspect="1" noChangeArrowheads="1"/>
          </p:cNvPicPr>
          <p:nvPr/>
        </p:nvPicPr>
        <p:blipFill>
          <a:blip r:embed="rId3" cstate="print">
            <a:lum contrast="22000"/>
          </a:blip>
          <a:srcRect/>
          <a:stretch>
            <a:fillRect/>
          </a:stretch>
        </p:blipFill>
        <p:spPr bwMode="auto">
          <a:xfrm>
            <a:off x="2181727" y="2839452"/>
            <a:ext cx="3276600" cy="2911475"/>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7198895" y="2903621"/>
            <a:ext cx="3276600" cy="2873375"/>
          </a:xfrm>
          <a:prstGeom prst="rect">
            <a:avLst/>
          </a:prstGeom>
          <a:noFill/>
          <a:ln w="9525">
            <a:noFill/>
            <a:miter lim="800000"/>
            <a:headEnd/>
            <a:tailEnd/>
          </a:ln>
        </p:spPr>
      </p:pic>
      <p:sp>
        <p:nvSpPr>
          <p:cNvPr id="8" name="Rectangle 3"/>
          <p:cNvSpPr>
            <a:spLocks noChangeArrowheads="1"/>
          </p:cNvSpPr>
          <p:nvPr/>
        </p:nvSpPr>
        <p:spPr bwMode="auto">
          <a:xfrm>
            <a:off x="2149642" y="5823284"/>
            <a:ext cx="3270250" cy="457200"/>
          </a:xfrm>
          <a:prstGeom prst="rect">
            <a:avLst/>
          </a:prstGeom>
          <a:noFill/>
          <a:ln w="9525">
            <a:noFill/>
            <a:miter lim="800000"/>
            <a:headEnd/>
            <a:tailEnd/>
          </a:ln>
        </p:spPr>
        <p:txBody>
          <a:bodyPr wrap="none">
            <a:spAutoFit/>
          </a:bodyPr>
          <a:lstStyle/>
          <a:p>
            <a:pPr>
              <a:spcBef>
                <a:spcPct val="50000"/>
              </a:spcBef>
            </a:pPr>
            <a:r>
              <a:rPr lang="en-US" sz="2400" b="1" i="1" dirty="0" err="1">
                <a:latin typeface="Garamond" pitchFamily="18" charset="0"/>
              </a:rPr>
              <a:t>Listeria</a:t>
            </a:r>
            <a:r>
              <a:rPr lang="en-US" sz="2400" b="1" i="1" dirty="0">
                <a:latin typeface="Garamond" pitchFamily="18" charset="0"/>
              </a:rPr>
              <a:t> </a:t>
            </a:r>
            <a:r>
              <a:rPr lang="en-US" sz="2400" b="1" i="1" dirty="0" err="1">
                <a:latin typeface="Garamond" pitchFamily="18" charset="0"/>
              </a:rPr>
              <a:t>monocytogenes</a:t>
            </a:r>
            <a:endParaRPr lang="en-US" sz="2400" b="1" dirty="0">
              <a:latin typeface="Garamond" pitchFamily="18" charset="0"/>
            </a:endParaRPr>
          </a:p>
        </p:txBody>
      </p:sp>
      <p:sp>
        <p:nvSpPr>
          <p:cNvPr id="9" name="Rectangle 6"/>
          <p:cNvSpPr>
            <a:spLocks noChangeArrowheads="1"/>
          </p:cNvSpPr>
          <p:nvPr/>
        </p:nvSpPr>
        <p:spPr bwMode="auto">
          <a:xfrm>
            <a:off x="7539789" y="5855367"/>
            <a:ext cx="2362200" cy="457200"/>
          </a:xfrm>
          <a:prstGeom prst="rect">
            <a:avLst/>
          </a:prstGeom>
          <a:noFill/>
          <a:ln w="9525">
            <a:noFill/>
            <a:miter lim="800000"/>
            <a:headEnd/>
            <a:tailEnd/>
          </a:ln>
        </p:spPr>
        <p:txBody>
          <a:bodyPr>
            <a:spAutoFit/>
          </a:bodyPr>
          <a:lstStyle/>
          <a:p>
            <a:pPr>
              <a:spcBef>
                <a:spcPct val="50000"/>
              </a:spcBef>
            </a:pPr>
            <a:r>
              <a:rPr lang="en-US" sz="2400" b="1" i="1" dirty="0" err="1">
                <a:latin typeface="Garamond" pitchFamily="18" charset="0"/>
              </a:rPr>
              <a:t>Listeria</a:t>
            </a:r>
            <a:r>
              <a:rPr lang="en-US" sz="2400" b="1" i="1" dirty="0">
                <a:latin typeface="Garamond" pitchFamily="18" charset="0"/>
              </a:rPr>
              <a:t> </a:t>
            </a:r>
            <a:r>
              <a:rPr lang="en-US" sz="2400" b="1" i="1" dirty="0" err="1">
                <a:latin typeface="Garamond" pitchFamily="18" charset="0"/>
              </a:rPr>
              <a:t>ivanovii</a:t>
            </a:r>
            <a:endParaRPr lang="en-US" sz="2400" b="1" dirty="0">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348" y="1155031"/>
            <a:ext cx="11117179" cy="5422231"/>
          </a:xfrm>
        </p:spPr>
        <p:style>
          <a:lnRef idx="1">
            <a:schemeClr val="accent3"/>
          </a:lnRef>
          <a:fillRef idx="2">
            <a:schemeClr val="accent3"/>
          </a:fillRef>
          <a:effectRef idx="1">
            <a:schemeClr val="accent3"/>
          </a:effectRef>
          <a:fontRef idx="minor">
            <a:schemeClr val="dk1"/>
          </a:fontRef>
        </p:style>
        <p:txBody>
          <a:bodyPr/>
          <a:lstStyle/>
          <a:p>
            <a:pPr algn="just">
              <a:buFont typeface="Wingdings" pitchFamily="2" charset="2"/>
              <a:buChar char="v"/>
            </a:pPr>
            <a:r>
              <a:rPr lang="en-US" sz="2400" b="1" dirty="0" smtClean="0">
                <a:solidFill>
                  <a:srgbClr val="C00000"/>
                </a:solidFill>
                <a:latin typeface="Times New Roman" pitchFamily="18" charset="0"/>
                <a:cs typeface="Times New Roman" pitchFamily="18" charset="0"/>
              </a:rPr>
              <a:t>Isolation of the pathogen </a:t>
            </a:r>
          </a:p>
          <a:p>
            <a:pPr lvl="1" algn="just">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Clinical specimens</a:t>
            </a: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blood</a:t>
            </a: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CSF</a:t>
            </a:r>
            <a:r>
              <a:rPr lang="en-US" dirty="0" smtClean="0">
                <a:latin typeface="Times New Roman" pitchFamily="18" charset="0"/>
                <a:cs typeface="Times New Roman" pitchFamily="18" charset="0"/>
              </a:rPr>
              <a:t> and </a:t>
            </a:r>
            <a:r>
              <a:rPr lang="en-US" dirty="0" err="1" smtClean="0">
                <a:solidFill>
                  <a:srgbClr val="002060"/>
                </a:solidFill>
                <a:latin typeface="Times New Roman" pitchFamily="18" charset="0"/>
                <a:cs typeface="Times New Roman" pitchFamily="18" charset="0"/>
              </a:rPr>
              <a:t>muconium</a:t>
            </a:r>
            <a:r>
              <a:rPr lang="en-US" dirty="0" smtClean="0">
                <a:solidFill>
                  <a:srgbClr val="002060"/>
                </a:solidFill>
                <a:latin typeface="Times New Roman" pitchFamily="18" charset="0"/>
                <a:cs typeface="Times New Roman" pitchFamily="18" charset="0"/>
              </a:rPr>
              <a:t> of newborns </a:t>
            </a:r>
            <a:r>
              <a:rPr lang="en-US" dirty="0" smtClean="0">
                <a:latin typeface="Times New Roman" pitchFamily="18" charset="0"/>
                <a:cs typeface="Times New Roman" pitchFamily="18" charset="0"/>
              </a:rPr>
              <a:t>or </a:t>
            </a:r>
            <a:r>
              <a:rPr lang="en-US" dirty="0" err="1" smtClean="0">
                <a:solidFill>
                  <a:srgbClr val="002060"/>
                </a:solidFill>
                <a:latin typeface="Times New Roman" pitchFamily="18" charset="0"/>
                <a:cs typeface="Times New Roman" pitchFamily="18" charset="0"/>
              </a:rPr>
              <a:t>foetus</a:t>
            </a:r>
            <a:r>
              <a:rPr lang="en-US" dirty="0" smtClean="0">
                <a:solidFill>
                  <a:srgbClr val="002060"/>
                </a:solidFill>
                <a:latin typeface="Times New Roman" pitchFamily="18" charset="0"/>
                <a:cs typeface="Times New Roman" pitchFamily="18" charset="0"/>
              </a:rPr>
              <a:t> in abortion </a:t>
            </a:r>
            <a:r>
              <a:rPr lang="en-US" dirty="0" smtClean="0">
                <a:latin typeface="Times New Roman" pitchFamily="18" charset="0"/>
                <a:cs typeface="Times New Roman" pitchFamily="18" charset="0"/>
              </a:rPr>
              <a:t>cases, &amp; </a:t>
            </a:r>
            <a:r>
              <a:rPr lang="en-US" dirty="0" err="1" smtClean="0">
                <a:solidFill>
                  <a:srgbClr val="002060"/>
                </a:solidFill>
                <a:latin typeface="Times New Roman" pitchFamily="18" charset="0"/>
                <a:cs typeface="Times New Roman" pitchFamily="18" charset="0"/>
              </a:rPr>
              <a:t>faeces</a:t>
            </a:r>
            <a:r>
              <a:rPr lang="en-US" dirty="0" smtClean="0">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vomitus</a:t>
            </a: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food stuffs/animal feed </a:t>
            </a:r>
            <a:r>
              <a:rPr lang="en-US" dirty="0" smtClean="0">
                <a:latin typeface="Times New Roman" pitchFamily="18" charset="0"/>
                <a:cs typeface="Times New Roman" pitchFamily="18" charset="0"/>
              </a:rPr>
              <a:t>&amp; </a:t>
            </a:r>
            <a:r>
              <a:rPr lang="en-US" dirty="0" smtClean="0">
                <a:solidFill>
                  <a:srgbClr val="002060"/>
                </a:solidFill>
                <a:latin typeface="Times New Roman" pitchFamily="18" charset="0"/>
                <a:cs typeface="Times New Roman" pitchFamily="18" charset="0"/>
              </a:rPr>
              <a:t>vaginal secretions</a:t>
            </a:r>
            <a:r>
              <a:rPr lang="en-US" dirty="0" smtClean="0">
                <a:latin typeface="Times New Roman" pitchFamily="18" charset="0"/>
                <a:cs typeface="Times New Roman" pitchFamily="18" charset="0"/>
              </a:rPr>
              <a:t>)</a:t>
            </a:r>
          </a:p>
          <a:p>
            <a:endParaRPr lang="en-US" dirty="0"/>
          </a:p>
        </p:txBody>
      </p:sp>
      <p:sp>
        <p:nvSpPr>
          <p:cNvPr id="4" name="Title 1"/>
          <p:cNvSpPr>
            <a:spLocks noGrp="1"/>
          </p:cNvSpPr>
          <p:nvPr>
            <p:ph type="title"/>
          </p:nvPr>
        </p:nvSpPr>
        <p:spPr>
          <a:xfrm>
            <a:off x="4732421" y="224591"/>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smtClean="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pic>
        <p:nvPicPr>
          <p:cNvPr id="5" name="Picture 2" descr="DSC02015"/>
          <p:cNvPicPr>
            <a:picLocks noChangeAspect="1" noChangeArrowheads="1"/>
          </p:cNvPicPr>
          <p:nvPr/>
        </p:nvPicPr>
        <p:blipFill>
          <a:blip r:embed="rId2" cstate="print"/>
          <a:srcRect/>
          <a:stretch>
            <a:fillRect/>
          </a:stretch>
        </p:blipFill>
        <p:spPr bwMode="auto">
          <a:xfrm>
            <a:off x="2326105" y="2554705"/>
            <a:ext cx="3503243" cy="2822945"/>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6974305" y="2502653"/>
            <a:ext cx="3102577" cy="2951664"/>
          </a:xfrm>
          <a:prstGeom prst="rect">
            <a:avLst/>
          </a:prstGeom>
          <a:noFill/>
          <a:ln w="9525">
            <a:noFill/>
            <a:miter lim="800000"/>
            <a:headEnd/>
            <a:tailEnd/>
          </a:ln>
        </p:spPr>
      </p:pic>
      <p:sp>
        <p:nvSpPr>
          <p:cNvPr id="7" name="Rectangle 5"/>
          <p:cNvSpPr>
            <a:spLocks noChangeArrowheads="1"/>
          </p:cNvSpPr>
          <p:nvPr/>
        </p:nvSpPr>
        <p:spPr bwMode="auto">
          <a:xfrm>
            <a:off x="3220452" y="5538871"/>
            <a:ext cx="1440394"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r>
              <a:rPr lang="en-US" sz="2400" dirty="0">
                <a:solidFill>
                  <a:schemeClr val="tx1"/>
                </a:solidFill>
                <a:latin typeface="Times New Roman" pitchFamily="18" charset="0"/>
              </a:rPr>
              <a:t>PALCAM</a:t>
            </a:r>
          </a:p>
        </p:txBody>
      </p:sp>
      <p:sp>
        <p:nvSpPr>
          <p:cNvPr id="8" name="Rectangle 8"/>
          <p:cNvSpPr>
            <a:spLocks noChangeArrowheads="1"/>
          </p:cNvSpPr>
          <p:nvPr/>
        </p:nvSpPr>
        <p:spPr bwMode="auto">
          <a:xfrm>
            <a:off x="7970588" y="5554579"/>
            <a:ext cx="1093202"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en-US" sz="2400" dirty="0">
                <a:solidFill>
                  <a:schemeClr val="tx1"/>
                </a:solidFill>
                <a:latin typeface="Times New Roman" pitchFamily="18" charset="0"/>
              </a:rPr>
              <a:t>DRIA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438274"/>
          </a:xfrm>
        </p:spPr>
        <p:style>
          <a:lnRef idx="1">
            <a:schemeClr val="accent3"/>
          </a:lnRef>
          <a:fillRef idx="2">
            <a:schemeClr val="accent3"/>
          </a:fillRef>
          <a:effectRef idx="1">
            <a:schemeClr val="accent3"/>
          </a:effectRef>
          <a:fontRef idx="minor">
            <a:schemeClr val="dk1"/>
          </a:fontRef>
        </p:style>
        <p:txBody>
          <a:bodyPr/>
          <a:lstStyle/>
          <a:p>
            <a:pPr algn="just">
              <a:buFont typeface="Wingdings" pitchFamily="2" charset="2"/>
              <a:buChar char="v"/>
            </a:pPr>
            <a:r>
              <a:rPr lang="en-US" sz="2400" b="1" dirty="0" err="1" smtClean="0">
                <a:solidFill>
                  <a:srgbClr val="C00000"/>
                </a:solidFill>
                <a:latin typeface="Times New Roman" pitchFamily="18" charset="0"/>
                <a:cs typeface="Times New Roman" pitchFamily="18" charset="0"/>
              </a:rPr>
              <a:t>Pathogenicity</a:t>
            </a:r>
            <a:r>
              <a:rPr lang="en-US" sz="2400" b="1" dirty="0" smtClean="0">
                <a:solidFill>
                  <a:srgbClr val="C00000"/>
                </a:solidFill>
                <a:latin typeface="Times New Roman" pitchFamily="18" charset="0"/>
                <a:cs typeface="Times New Roman" pitchFamily="18" charset="0"/>
              </a:rPr>
              <a:t> testing </a:t>
            </a:r>
          </a:p>
          <a:p>
            <a:pPr lvl="1" algn="just">
              <a:buNone/>
            </a:pPr>
            <a:r>
              <a:rPr lang="en-US" b="1" i="1" dirty="0" smtClean="0">
                <a:solidFill>
                  <a:srgbClr val="0070C0"/>
                </a:solidFill>
                <a:latin typeface="Times New Roman" pitchFamily="18" charset="0"/>
                <a:cs typeface="Times New Roman" pitchFamily="18" charset="0"/>
              </a:rPr>
              <a:t>In vitro</a:t>
            </a:r>
            <a:r>
              <a:rPr lang="en-US" dirty="0" smtClean="0">
                <a:latin typeface="Times New Roman" pitchFamily="18" charset="0"/>
                <a:cs typeface="Times New Roman" pitchFamily="18" charset="0"/>
              </a:rPr>
              <a:t>: PI-PLC (</a:t>
            </a:r>
            <a:r>
              <a:rPr lang="en-US" dirty="0" err="1" smtClean="0">
                <a:latin typeface="Times New Roman" pitchFamily="18" charset="0"/>
                <a:cs typeface="Times New Roman" pitchFamily="18" charset="0"/>
              </a:rPr>
              <a:t>Phosphatidylinositol</a:t>
            </a:r>
            <a:r>
              <a:rPr lang="en-US" dirty="0" smtClean="0">
                <a:latin typeface="Times New Roman" pitchFamily="18" charset="0"/>
                <a:cs typeface="Times New Roman" pitchFamily="18" charset="0"/>
              </a:rPr>
              <a:t>-specific </a:t>
            </a:r>
            <a:r>
              <a:rPr lang="en-US" dirty="0" err="1" smtClean="0">
                <a:latin typeface="Times New Roman" pitchFamily="18" charset="0"/>
                <a:cs typeface="Times New Roman" pitchFamily="18" charset="0"/>
              </a:rPr>
              <a:t>phospholipase</a:t>
            </a:r>
            <a:r>
              <a:rPr lang="en-US" dirty="0" smtClean="0">
                <a:latin typeface="Times New Roman" pitchFamily="18" charset="0"/>
                <a:cs typeface="Times New Roman" pitchFamily="18" charset="0"/>
              </a:rPr>
              <a:t> C activity) </a:t>
            </a:r>
          </a:p>
          <a:p>
            <a:pPr>
              <a:buNone/>
            </a:pPr>
            <a:endParaRPr lang="en-US" dirty="0"/>
          </a:p>
        </p:txBody>
      </p:sp>
      <p:sp>
        <p:nvSpPr>
          <p:cNvPr id="4" name="Title 1"/>
          <p:cNvSpPr>
            <a:spLocks noGrp="1"/>
          </p:cNvSpPr>
          <p:nvPr>
            <p:ph type="title"/>
          </p:nvPr>
        </p:nvSpPr>
        <p:spPr>
          <a:xfrm>
            <a:off x="4732421" y="224591"/>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smtClean="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7058525" y="2358190"/>
            <a:ext cx="4219075" cy="3827047"/>
          </a:xfrm>
          <a:prstGeom prst="rect">
            <a:avLst/>
          </a:prstGeom>
          <a:noFill/>
          <a:ln w="9525">
            <a:noFill/>
            <a:miter lim="800000"/>
            <a:headEnd/>
            <a:tailEnd/>
          </a:ln>
        </p:spPr>
      </p:pic>
      <p:sp>
        <p:nvSpPr>
          <p:cNvPr id="6" name="Rectangle 3"/>
          <p:cNvSpPr>
            <a:spLocks noChangeArrowheads="1"/>
          </p:cNvSpPr>
          <p:nvPr/>
        </p:nvSpPr>
        <p:spPr bwMode="auto">
          <a:xfrm>
            <a:off x="1046746" y="3031959"/>
            <a:ext cx="5723022"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solidFill>
                  <a:srgbClr val="C00000"/>
                </a:solidFill>
                <a:latin typeface="Times New Roman" pitchFamily="18" charset="0"/>
              </a:rPr>
              <a:t>(</a:t>
            </a:r>
            <a:r>
              <a:rPr lang="en-US" dirty="0" err="1">
                <a:solidFill>
                  <a:srgbClr val="C00000"/>
                </a:solidFill>
                <a:latin typeface="Times New Roman" pitchFamily="18" charset="0"/>
              </a:rPr>
              <a:t>i</a:t>
            </a:r>
            <a:r>
              <a:rPr lang="en-US" dirty="0">
                <a:solidFill>
                  <a:srgbClr val="C00000"/>
                </a:solidFill>
                <a:latin typeface="Times New Roman" pitchFamily="18" charset="0"/>
              </a:rPr>
              <a:t>) Pathogenic </a:t>
            </a:r>
            <a:r>
              <a:rPr lang="en-US" dirty="0" err="1">
                <a:solidFill>
                  <a:srgbClr val="C00000"/>
                </a:solidFill>
                <a:latin typeface="Times New Roman" pitchFamily="18" charset="0"/>
              </a:rPr>
              <a:t>Listeria</a:t>
            </a:r>
            <a:r>
              <a:rPr lang="en-US" dirty="0">
                <a:solidFill>
                  <a:srgbClr val="C00000"/>
                </a:solidFill>
                <a:latin typeface="Times New Roman" pitchFamily="18" charset="0"/>
              </a:rPr>
              <a:t> showing blue green colonies with halo</a:t>
            </a:r>
          </a:p>
          <a:p>
            <a:pPr algn="just"/>
            <a:r>
              <a:rPr lang="en-US" dirty="0">
                <a:solidFill>
                  <a:srgbClr val="C00000"/>
                </a:solidFill>
                <a:latin typeface="Times New Roman" pitchFamily="18" charset="0"/>
              </a:rPr>
              <a:t>(MTCC1143, NCTC7973, MSV6, PHP7 and NHU9</a:t>
            </a:r>
            <a:r>
              <a:rPr lang="en-US" dirty="0" smtClean="0">
                <a:solidFill>
                  <a:srgbClr val="C00000"/>
                </a:solidFill>
                <a:latin typeface="Times New Roman" pitchFamily="18" charset="0"/>
              </a:rPr>
              <a:t>)</a:t>
            </a:r>
          </a:p>
          <a:p>
            <a:pPr algn="just"/>
            <a:endParaRPr lang="en-US" dirty="0">
              <a:solidFill>
                <a:srgbClr val="C00000"/>
              </a:solidFill>
              <a:latin typeface="Times New Roman" pitchFamily="18" charset="0"/>
            </a:endParaRPr>
          </a:p>
          <a:p>
            <a:pPr algn="just"/>
            <a:r>
              <a:rPr lang="en-US" dirty="0">
                <a:solidFill>
                  <a:srgbClr val="C00000"/>
                </a:solidFill>
                <a:latin typeface="Times New Roman" pitchFamily="18" charset="0"/>
              </a:rPr>
              <a:t>(ii) Non-pathogenic </a:t>
            </a:r>
            <a:r>
              <a:rPr lang="en-US" dirty="0" err="1">
                <a:solidFill>
                  <a:srgbClr val="C00000"/>
                </a:solidFill>
                <a:latin typeface="Times New Roman" pitchFamily="18" charset="0"/>
              </a:rPr>
              <a:t>Listeria</a:t>
            </a:r>
            <a:r>
              <a:rPr lang="en-US" dirty="0">
                <a:solidFill>
                  <a:srgbClr val="C00000"/>
                </a:solidFill>
                <a:latin typeface="Times New Roman" pitchFamily="18" charset="0"/>
              </a:rPr>
              <a:t> showing blue green colonies without</a:t>
            </a:r>
          </a:p>
          <a:p>
            <a:pPr algn="just"/>
            <a:r>
              <a:rPr lang="en-US" dirty="0">
                <a:solidFill>
                  <a:srgbClr val="C00000"/>
                </a:solidFill>
                <a:latin typeface="Times New Roman" pitchFamily="18" charset="0"/>
              </a:rPr>
              <a:t>halo (PHP25 and PHV25</a:t>
            </a:r>
            <a:r>
              <a:rPr lang="en-US" dirty="0" smtClean="0">
                <a:solidFill>
                  <a:srgbClr val="C00000"/>
                </a:solidFill>
                <a:latin typeface="Times New Roman" pitchFamily="18" charset="0"/>
              </a:rPr>
              <a:t>)</a:t>
            </a:r>
          </a:p>
          <a:p>
            <a:pPr algn="just"/>
            <a:endParaRPr lang="en-US" dirty="0">
              <a:solidFill>
                <a:srgbClr val="C00000"/>
              </a:solidFill>
              <a:latin typeface="Times New Roman" pitchFamily="18" charset="0"/>
            </a:endParaRPr>
          </a:p>
          <a:p>
            <a:pPr algn="just"/>
            <a:r>
              <a:rPr lang="en-US" dirty="0">
                <a:solidFill>
                  <a:srgbClr val="C00000"/>
                </a:solidFill>
                <a:latin typeface="Times New Roman" pitchFamily="18" charset="0"/>
              </a:rPr>
              <a:t>(iii) Non-</a:t>
            </a:r>
            <a:r>
              <a:rPr lang="en-US" dirty="0" err="1">
                <a:solidFill>
                  <a:srgbClr val="C00000"/>
                </a:solidFill>
                <a:latin typeface="Times New Roman" pitchFamily="18" charset="0"/>
              </a:rPr>
              <a:t>Listeriae</a:t>
            </a:r>
            <a:r>
              <a:rPr lang="en-US" dirty="0">
                <a:solidFill>
                  <a:srgbClr val="C00000"/>
                </a:solidFill>
                <a:latin typeface="Times New Roman" pitchFamily="18" charset="0"/>
              </a:rPr>
              <a:t> showing white colonies</a:t>
            </a:r>
            <a:endParaRPr lang="en-US" sz="1600" dirty="0">
              <a:solidFill>
                <a:srgbClr val="C00000"/>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1171075"/>
            <a:ext cx="11277599" cy="5406188"/>
          </a:xfrm>
        </p:spPr>
        <p:style>
          <a:lnRef idx="1">
            <a:schemeClr val="accent3"/>
          </a:lnRef>
          <a:fillRef idx="2">
            <a:schemeClr val="accent3"/>
          </a:fillRef>
          <a:effectRef idx="1">
            <a:schemeClr val="accent3"/>
          </a:effectRef>
          <a:fontRef idx="minor">
            <a:schemeClr val="dk1"/>
          </a:fontRef>
        </p:style>
        <p:txBody>
          <a:bodyPr/>
          <a:lstStyle/>
          <a:p>
            <a:pPr algn="just">
              <a:buFont typeface="Wingdings" pitchFamily="2" charset="2"/>
              <a:buChar char="v"/>
            </a:pPr>
            <a:r>
              <a:rPr lang="en-US" sz="2400" b="1" dirty="0" err="1" smtClean="0">
                <a:solidFill>
                  <a:srgbClr val="C00000"/>
                </a:solidFill>
                <a:latin typeface="Times New Roman" pitchFamily="18" charset="0"/>
                <a:cs typeface="Times New Roman" pitchFamily="18" charset="0"/>
              </a:rPr>
              <a:t>Pathogenicity</a:t>
            </a:r>
            <a:r>
              <a:rPr lang="en-US" sz="2400" b="1" dirty="0" smtClean="0">
                <a:solidFill>
                  <a:srgbClr val="C00000"/>
                </a:solidFill>
                <a:latin typeface="Times New Roman" pitchFamily="18" charset="0"/>
                <a:cs typeface="Times New Roman" pitchFamily="18" charset="0"/>
              </a:rPr>
              <a:t> testing</a:t>
            </a:r>
            <a:endParaRPr lang="en-US" sz="2400" b="1" i="1" dirty="0" smtClean="0">
              <a:solidFill>
                <a:srgbClr val="0070C0"/>
              </a:solidFill>
              <a:latin typeface="Times New Roman" pitchFamily="18" charset="0"/>
              <a:cs typeface="Times New Roman" pitchFamily="18" charset="0"/>
            </a:endParaRPr>
          </a:p>
          <a:p>
            <a:pPr lvl="1" algn="just">
              <a:buNone/>
            </a:pPr>
            <a:r>
              <a:rPr lang="en-US" b="1" i="1" dirty="0" smtClean="0">
                <a:solidFill>
                  <a:srgbClr val="0070C0"/>
                </a:solidFill>
                <a:latin typeface="Times New Roman" pitchFamily="18" charset="0"/>
                <a:cs typeface="Times New Roman" pitchFamily="18" charset="0"/>
              </a:rPr>
              <a:t>In vivo</a:t>
            </a:r>
            <a:r>
              <a:rPr lang="en-US" dirty="0" smtClean="0">
                <a:latin typeface="Times New Roman" pitchFamily="18" charset="0"/>
                <a:cs typeface="Times New Roman" pitchFamily="18" charset="0"/>
              </a:rPr>
              <a:t>: Mice (3 weeks old)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/p route </a:t>
            </a:r>
          </a:p>
          <a:p>
            <a:pPr algn="just">
              <a:buNone/>
            </a:pPr>
            <a:r>
              <a:rPr lang="en-US" sz="2400" dirty="0" smtClean="0">
                <a:latin typeface="Times New Roman" pitchFamily="18" charset="0"/>
                <a:cs typeface="Times New Roman" pitchFamily="18" charset="0"/>
              </a:rPr>
              <a:t>                 : Chicken embryo (10-day old) through CAM route</a:t>
            </a:r>
          </a:p>
          <a:p>
            <a:pPr lvl="4" algn="just">
              <a:buNone/>
            </a:pPr>
            <a:r>
              <a:rPr lang="en-US" sz="1800" b="1" dirty="0" smtClean="0">
                <a:latin typeface="Times New Roman" pitchFamily="18" charset="0"/>
                <a:cs typeface="Times New Roman" pitchFamily="18" charset="0"/>
              </a:rPr>
              <a:t> : </a:t>
            </a:r>
            <a:r>
              <a:rPr lang="en-US" sz="2400" b="1" i="1" dirty="0" smtClean="0">
                <a:latin typeface="Times New Roman" pitchFamily="18" charset="0"/>
                <a:cs typeface="Times New Roman" pitchFamily="18" charset="0"/>
              </a:rPr>
              <a:t>G. </a:t>
            </a:r>
            <a:r>
              <a:rPr lang="en-US" sz="2400" b="1" i="1" dirty="0" err="1" smtClean="0">
                <a:latin typeface="Times New Roman" pitchFamily="18" charset="0"/>
                <a:cs typeface="Times New Roman" pitchFamily="18" charset="0"/>
              </a:rPr>
              <a:t>mellonella</a:t>
            </a:r>
            <a:r>
              <a:rPr lang="en-US" sz="2400" b="1"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larvae inoculation</a:t>
            </a:r>
          </a:p>
          <a:p>
            <a:endParaRPr lang="en-US" dirty="0"/>
          </a:p>
        </p:txBody>
      </p:sp>
      <p:sp>
        <p:nvSpPr>
          <p:cNvPr id="4" name="Title 1"/>
          <p:cNvSpPr>
            <a:spLocks noGrp="1"/>
          </p:cNvSpPr>
          <p:nvPr>
            <p:ph type="title"/>
          </p:nvPr>
        </p:nvSpPr>
        <p:spPr>
          <a:xfrm>
            <a:off x="4732421" y="224591"/>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smtClean="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pic>
        <p:nvPicPr>
          <p:cNvPr id="5" name="Picture 4" descr="Photo-0085"/>
          <p:cNvPicPr>
            <a:picLocks noChangeAspect="1" noChangeArrowheads="1"/>
          </p:cNvPicPr>
          <p:nvPr/>
        </p:nvPicPr>
        <p:blipFill>
          <a:blip r:embed="rId2" cstate="print"/>
          <a:srcRect/>
          <a:stretch>
            <a:fillRect/>
          </a:stretch>
        </p:blipFill>
        <p:spPr bwMode="auto">
          <a:xfrm>
            <a:off x="910391" y="3072064"/>
            <a:ext cx="3072454" cy="2799347"/>
          </a:xfrm>
          <a:prstGeom prst="rect">
            <a:avLst/>
          </a:prstGeom>
          <a:noFill/>
          <a:ln w="9525">
            <a:noFill/>
            <a:miter lim="800000"/>
            <a:headEnd/>
            <a:tailEnd/>
          </a:ln>
        </p:spPr>
      </p:pic>
      <p:pic>
        <p:nvPicPr>
          <p:cNvPr id="6" name="Picture 4" descr="Figure granuloma"/>
          <p:cNvPicPr>
            <a:picLocks noChangeAspect="1" noChangeArrowheads="1"/>
          </p:cNvPicPr>
          <p:nvPr/>
        </p:nvPicPr>
        <p:blipFill>
          <a:blip r:embed="rId3" cstate="print">
            <a:lum bright="8000" contrast="14000"/>
          </a:blip>
          <a:srcRect/>
          <a:stretch>
            <a:fillRect/>
          </a:stretch>
        </p:blipFill>
        <p:spPr bwMode="auto">
          <a:xfrm>
            <a:off x="4572000" y="3014667"/>
            <a:ext cx="6583029" cy="2879725"/>
          </a:xfrm>
          <a:prstGeom prst="rect">
            <a:avLst/>
          </a:prstGeom>
          <a:noFill/>
          <a:ln w="9525">
            <a:noFill/>
            <a:miter lim="800000"/>
            <a:headEnd/>
            <a:tailEnd/>
          </a:ln>
        </p:spPr>
      </p:pic>
      <p:sp>
        <p:nvSpPr>
          <p:cNvPr id="7" name="TextBox 6"/>
          <p:cNvSpPr txBox="1"/>
          <p:nvPr/>
        </p:nvSpPr>
        <p:spPr>
          <a:xfrm>
            <a:off x="1459831" y="6063917"/>
            <a:ext cx="2029723"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latin typeface="Times New Roman" pitchFamily="18" charset="0"/>
                <a:cs typeface="Times New Roman" pitchFamily="18" charset="0"/>
              </a:rPr>
              <a:t>Mice lethality test</a:t>
            </a:r>
            <a:endParaRPr lang="en-US" sz="2000" dirty="0">
              <a:latin typeface="Times New Roman" pitchFamily="18" charset="0"/>
              <a:cs typeface="Times New Roman" pitchFamily="18" charset="0"/>
            </a:endParaRPr>
          </a:p>
        </p:txBody>
      </p:sp>
      <p:sp>
        <p:nvSpPr>
          <p:cNvPr id="8" name="TextBox 7"/>
          <p:cNvSpPr txBox="1"/>
          <p:nvPr/>
        </p:nvSpPr>
        <p:spPr>
          <a:xfrm>
            <a:off x="5165558" y="6039853"/>
            <a:ext cx="533063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i="1" dirty="0" smtClean="0">
                <a:latin typeface="Times New Roman" pitchFamily="18" charset="0"/>
                <a:cs typeface="Times New Roman" pitchFamily="18" charset="0"/>
              </a:rPr>
              <a:t>Galleria </a:t>
            </a:r>
            <a:r>
              <a:rPr lang="en-US" sz="2000" i="1" dirty="0" err="1" smtClean="0">
                <a:latin typeface="Times New Roman" pitchFamily="18" charset="0"/>
                <a:cs typeface="Times New Roman" pitchFamily="18" charset="0"/>
              </a:rPr>
              <a:t>mellonella</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larvae </a:t>
            </a:r>
            <a:r>
              <a:rPr lang="en-US" sz="2000" dirty="0" err="1" smtClean="0">
                <a:latin typeface="Times New Roman" pitchFamily="18" charset="0"/>
                <a:cs typeface="Times New Roman" pitchFamily="18" charset="0"/>
              </a:rPr>
              <a:t>melanization</a:t>
            </a:r>
            <a:r>
              <a:rPr lang="en-US" sz="2000" dirty="0" smtClean="0">
                <a:latin typeface="Times New Roman" pitchFamily="18" charset="0"/>
                <a:cs typeface="Times New Roman" pitchFamily="18" charset="0"/>
              </a:rPr>
              <a:t> assay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S6000615"/>
          <p:cNvPicPr>
            <a:picLocks noChangeAspect="1" noChangeArrowheads="1"/>
          </p:cNvPicPr>
          <p:nvPr/>
        </p:nvPicPr>
        <p:blipFill>
          <a:blip r:embed="rId2" cstate="print"/>
          <a:srcRect r="30357" b="7097"/>
          <a:stretch>
            <a:fillRect/>
          </a:stretch>
        </p:blipFill>
        <p:spPr bwMode="auto">
          <a:xfrm>
            <a:off x="3962400" y="1981200"/>
            <a:ext cx="3962400" cy="2971800"/>
          </a:xfrm>
          <a:prstGeom prst="rect">
            <a:avLst/>
          </a:prstGeom>
          <a:noFill/>
          <a:ln w="9525">
            <a:noFill/>
            <a:miter lim="800000"/>
            <a:headEnd/>
            <a:tailEnd/>
          </a:ln>
        </p:spPr>
      </p:pic>
      <p:pic>
        <p:nvPicPr>
          <p:cNvPr id="41987" name="Picture 3" descr="S6000613"/>
          <p:cNvPicPr>
            <a:picLocks noChangeAspect="1" noChangeArrowheads="1"/>
          </p:cNvPicPr>
          <p:nvPr/>
        </p:nvPicPr>
        <p:blipFill>
          <a:blip r:embed="rId3" cstate="print"/>
          <a:srcRect l="25926" r="27777"/>
          <a:stretch>
            <a:fillRect/>
          </a:stretch>
        </p:blipFill>
        <p:spPr bwMode="auto">
          <a:xfrm>
            <a:off x="609600" y="1943100"/>
            <a:ext cx="2540000" cy="3086100"/>
          </a:xfrm>
          <a:prstGeom prst="rect">
            <a:avLst/>
          </a:prstGeom>
          <a:noFill/>
          <a:ln w="9525">
            <a:noFill/>
            <a:miter lim="800000"/>
            <a:headEnd/>
            <a:tailEnd/>
          </a:ln>
        </p:spPr>
      </p:pic>
      <p:sp>
        <p:nvSpPr>
          <p:cNvPr id="41988" name="Text Box 4"/>
          <p:cNvSpPr txBox="1">
            <a:spLocks noChangeArrowheads="1"/>
          </p:cNvSpPr>
          <p:nvPr/>
        </p:nvSpPr>
        <p:spPr bwMode="auto">
          <a:xfrm>
            <a:off x="3352800" y="457200"/>
            <a:ext cx="5994400" cy="5794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spcBef>
                <a:spcPct val="50000"/>
              </a:spcBef>
            </a:pPr>
            <a:r>
              <a:rPr lang="en-US" sz="3200" b="1" dirty="0">
                <a:solidFill>
                  <a:schemeClr val="tx1"/>
                </a:solidFill>
              </a:rPr>
              <a:t>ANTON TEST</a:t>
            </a:r>
          </a:p>
        </p:txBody>
      </p:sp>
      <p:sp>
        <p:nvSpPr>
          <p:cNvPr id="41989" name="Text Box 5"/>
          <p:cNvSpPr txBox="1">
            <a:spLocks noChangeArrowheads="1"/>
          </p:cNvSpPr>
          <p:nvPr/>
        </p:nvSpPr>
        <p:spPr bwMode="auto">
          <a:xfrm>
            <a:off x="304800" y="5181601"/>
            <a:ext cx="325120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pPr>
            <a:r>
              <a:rPr lang="en-US" sz="2000" dirty="0">
                <a:solidFill>
                  <a:srgbClr val="C00000"/>
                </a:solidFill>
                <a:latin typeface="Times New Roman" pitchFamily="18" charset="0"/>
                <a:cs typeface="Times New Roman" pitchFamily="18" charset="0"/>
              </a:rPr>
              <a:t>Normal eye of Rabbit</a:t>
            </a:r>
          </a:p>
        </p:txBody>
      </p:sp>
      <p:sp>
        <p:nvSpPr>
          <p:cNvPr id="41990" name="Text Box 6"/>
          <p:cNvSpPr txBox="1">
            <a:spLocks noChangeArrowheads="1"/>
          </p:cNvSpPr>
          <p:nvPr/>
        </p:nvSpPr>
        <p:spPr bwMode="auto">
          <a:xfrm>
            <a:off x="4064000" y="5195888"/>
            <a:ext cx="762000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pPr>
            <a:r>
              <a:rPr lang="en-US" sz="2000" dirty="0">
                <a:solidFill>
                  <a:srgbClr val="C00000"/>
                </a:solidFill>
                <a:latin typeface="Times New Roman" pitchFamily="18" charset="0"/>
                <a:cs typeface="Times New Roman" pitchFamily="18" charset="0"/>
              </a:rPr>
              <a:t>Conjunctivitis in eye of Rabbit</a:t>
            </a:r>
          </a:p>
        </p:txBody>
      </p:sp>
      <p:pic>
        <p:nvPicPr>
          <p:cNvPr id="41991" name="Picture 7" descr="S6000666"/>
          <p:cNvPicPr>
            <a:picLocks noChangeAspect="1" noChangeArrowheads="1"/>
          </p:cNvPicPr>
          <p:nvPr/>
        </p:nvPicPr>
        <p:blipFill>
          <a:blip r:embed="rId4" cstate="print"/>
          <a:srcRect l="32170" t="36583" r="34712" b="12956"/>
          <a:stretch>
            <a:fillRect/>
          </a:stretch>
        </p:blipFill>
        <p:spPr bwMode="auto">
          <a:xfrm>
            <a:off x="8026400" y="1981200"/>
            <a:ext cx="3556000" cy="2971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463" y="288758"/>
            <a:ext cx="3048000" cy="73793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b="1" dirty="0" smtClean="0">
                <a:solidFill>
                  <a:schemeClr val="tx1"/>
                </a:solidFill>
                <a:latin typeface="Times New Roman" pitchFamily="18" charset="0"/>
                <a:cs typeface="Times New Roman" pitchFamily="18" charset="0"/>
              </a:rPr>
              <a:t>Diagnosis</a:t>
            </a:r>
            <a:endParaRPr lang="en-US" sz="4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68967" y="1187117"/>
            <a:ext cx="11421979" cy="5137484"/>
          </a:xfrm>
        </p:spPr>
        <p:style>
          <a:lnRef idx="1">
            <a:schemeClr val="accent2"/>
          </a:lnRef>
          <a:fillRef idx="2">
            <a:schemeClr val="accent2"/>
          </a:fillRef>
          <a:effectRef idx="1">
            <a:schemeClr val="accent2"/>
          </a:effectRef>
          <a:fontRef idx="minor">
            <a:schemeClr val="dk1"/>
          </a:fontRef>
        </p:style>
        <p:txBody>
          <a:bodyPr>
            <a:noAutofit/>
          </a:bodyPr>
          <a:lstStyle/>
          <a:p>
            <a:pPr algn="just">
              <a:buFont typeface="Wingdings" pitchFamily="2" charset="2"/>
              <a:buChar char="v"/>
            </a:pPr>
            <a:r>
              <a:rPr lang="en-US" sz="2400" b="1" dirty="0" smtClean="0">
                <a:latin typeface="Times New Roman" pitchFamily="18" charset="0"/>
                <a:cs typeface="Times New Roman" pitchFamily="18" charset="0"/>
              </a:rPr>
              <a:t>Examination of CSF</a:t>
            </a:r>
            <a:r>
              <a:rPr lang="en-US" sz="2400" dirty="0" smtClean="0">
                <a:latin typeface="Times New Roman" pitchFamily="18" charset="0"/>
                <a:cs typeface="Times New Roman" pitchFamily="18" charset="0"/>
              </a:rPr>
              <a:t>: Detection of soluble antigen, protein concentration (&gt;0.4g l-1) &amp; WBC count about 1.2x10</a:t>
            </a:r>
            <a:r>
              <a:rPr lang="en-US" sz="2400" baseline="30000" dirty="0" smtClean="0">
                <a:latin typeface="Times New Roman" pitchFamily="18" charset="0"/>
                <a:cs typeface="Times New Roman" pitchFamily="18" charset="0"/>
              </a:rPr>
              <a:t>7</a:t>
            </a:r>
            <a:endParaRPr lang="en-US" sz="2400" dirty="0" smtClean="0">
              <a:latin typeface="Times New Roman" pitchFamily="18" charset="0"/>
              <a:cs typeface="Times New Roman" pitchFamily="18" charset="0"/>
            </a:endParaRPr>
          </a:p>
          <a:p>
            <a:pPr algn="just">
              <a:buFont typeface="Wingdings" pitchFamily="2" charset="2"/>
              <a:buChar char="v"/>
            </a:pPr>
            <a:r>
              <a:rPr lang="en-US" sz="2400" b="1" dirty="0" smtClean="0">
                <a:latin typeface="Times New Roman" pitchFamily="18" charset="0"/>
                <a:cs typeface="Times New Roman" pitchFamily="18" charset="0"/>
              </a:rPr>
              <a:t>PCR </a:t>
            </a:r>
          </a:p>
          <a:p>
            <a:pPr algn="just">
              <a:buFont typeface="Wingdings" pitchFamily="2" charset="2"/>
              <a:buChar char="v"/>
            </a:pPr>
            <a:r>
              <a:rPr lang="en-US" sz="2400" b="1" dirty="0" err="1" smtClean="0">
                <a:latin typeface="Times New Roman" pitchFamily="18" charset="0"/>
                <a:cs typeface="Times New Roman" pitchFamily="18" charset="0"/>
              </a:rPr>
              <a:t>Serodiagnostic</a:t>
            </a:r>
            <a:r>
              <a:rPr lang="en-US" sz="2400" b="1" dirty="0" smtClean="0">
                <a:latin typeface="Times New Roman" pitchFamily="18" charset="0"/>
                <a:cs typeface="Times New Roman" pitchFamily="18" charset="0"/>
              </a:rPr>
              <a:t> </a:t>
            </a:r>
          </a:p>
          <a:p>
            <a:pPr lvl="1" algn="just">
              <a:buFont typeface="Wingdings" pitchFamily="2" charset="2"/>
              <a:buChar char="ü"/>
            </a:pPr>
            <a:r>
              <a:rPr lang="en-US" dirty="0" smtClean="0">
                <a:latin typeface="Times New Roman" pitchFamily="18" charset="0"/>
                <a:cs typeface="Times New Roman" pitchFamily="18" charset="0"/>
              </a:rPr>
              <a:t>Serum agglutination (</a:t>
            </a:r>
            <a:r>
              <a:rPr lang="en-US" b="1" dirty="0" err="1" smtClean="0">
                <a:latin typeface="Times New Roman" pitchFamily="18" charset="0"/>
                <a:cs typeface="Times New Roman" pitchFamily="18" charset="0"/>
              </a:rPr>
              <a:t>widal</a:t>
            </a:r>
            <a:r>
              <a:rPr lang="en-US" b="1" dirty="0" smtClean="0">
                <a:latin typeface="Times New Roman" pitchFamily="18" charset="0"/>
                <a:cs typeface="Times New Roman" pitchFamily="18" charset="0"/>
              </a:rPr>
              <a:t> test</a:t>
            </a:r>
            <a:r>
              <a:rPr lang="en-US" dirty="0" smtClean="0">
                <a:latin typeface="Times New Roman" pitchFamily="18" charset="0"/>
                <a:cs typeface="Times New Roman" pitchFamily="18" charset="0"/>
              </a:rPr>
              <a:t>)</a:t>
            </a:r>
          </a:p>
          <a:p>
            <a:pPr lvl="1" algn="just">
              <a:buFont typeface="Wingdings" pitchFamily="2" charset="2"/>
              <a:buChar char="ü"/>
            </a:pPr>
            <a:r>
              <a:rPr lang="en-US" dirty="0" smtClean="0">
                <a:latin typeface="Times New Roman" pitchFamily="18" charset="0"/>
                <a:cs typeface="Times New Roman" pitchFamily="18" charset="0"/>
              </a:rPr>
              <a:t>Latex agglutination test (LAT) </a:t>
            </a:r>
          </a:p>
          <a:p>
            <a:pPr lvl="1" algn="just">
              <a:buFont typeface="Wingdings" pitchFamily="2" charset="2"/>
              <a:buChar char="ü"/>
            </a:pPr>
            <a:r>
              <a:rPr lang="en-US" dirty="0" smtClean="0">
                <a:latin typeface="Times New Roman" pitchFamily="18" charset="0"/>
                <a:cs typeface="Times New Roman" pitchFamily="18" charset="0"/>
              </a:rPr>
              <a:t>Complement Fixation Test (CFT)</a:t>
            </a:r>
          </a:p>
          <a:p>
            <a:pPr lvl="1" algn="just">
              <a:buFont typeface="Wingdings" pitchFamily="2" charset="2"/>
              <a:buChar char="ü"/>
            </a:pPr>
            <a:r>
              <a:rPr lang="en-US" dirty="0" err="1" smtClean="0">
                <a:latin typeface="Times New Roman" pitchFamily="18" charset="0"/>
                <a:cs typeface="Times New Roman" pitchFamily="18" charset="0"/>
              </a:rPr>
              <a:t>Haemagglutination</a:t>
            </a:r>
            <a:r>
              <a:rPr lang="en-US" dirty="0" smtClean="0">
                <a:latin typeface="Times New Roman" pitchFamily="18" charset="0"/>
                <a:cs typeface="Times New Roman" pitchFamily="18" charset="0"/>
              </a:rPr>
              <a:t> test (HA) </a:t>
            </a:r>
          </a:p>
          <a:p>
            <a:pPr lvl="1" algn="just">
              <a:buFont typeface="Wingdings" pitchFamily="2" charset="2"/>
              <a:buChar char="ü"/>
            </a:pPr>
            <a:r>
              <a:rPr lang="en-US" dirty="0" err="1" smtClean="0">
                <a:latin typeface="Times New Roman" pitchFamily="18" charset="0"/>
                <a:cs typeface="Times New Roman" pitchFamily="18" charset="0"/>
              </a:rPr>
              <a:t>Haemagglutination</a:t>
            </a:r>
            <a:r>
              <a:rPr lang="en-US" dirty="0" smtClean="0">
                <a:latin typeface="Times New Roman" pitchFamily="18" charset="0"/>
                <a:cs typeface="Times New Roman" pitchFamily="18" charset="0"/>
              </a:rPr>
              <a:t> inhibition  (HI)</a:t>
            </a:r>
          </a:p>
          <a:p>
            <a:pPr lvl="1" algn="just">
              <a:buFont typeface="Wingdings" pitchFamily="2" charset="2"/>
              <a:buChar char="ü"/>
            </a:pPr>
            <a:r>
              <a:rPr lang="en-US" dirty="0" smtClean="0">
                <a:latin typeface="Times New Roman" pitchFamily="18" charset="0"/>
                <a:cs typeface="Times New Roman" pitchFamily="18" charset="0"/>
              </a:rPr>
              <a:t>Antibody precipitation test, growth inhibition test</a:t>
            </a:r>
          </a:p>
          <a:p>
            <a:pPr lvl="1" algn="just">
              <a:buFont typeface="Wingdings" pitchFamily="2" charset="2"/>
              <a:buChar char="ü"/>
            </a:pPr>
            <a:r>
              <a:rPr lang="en-US" b="1" dirty="0" smtClean="0">
                <a:latin typeface="Times New Roman" pitchFamily="18" charset="0"/>
                <a:cs typeface="Times New Roman" pitchFamily="18" charset="0"/>
              </a:rPr>
              <a:t>ELISA</a:t>
            </a:r>
            <a:r>
              <a:rPr lang="en-US" dirty="0" smtClean="0">
                <a:latin typeface="Times New Roman" pitchFamily="18" charset="0"/>
                <a:cs typeface="Times New Roman" pitchFamily="18" charset="0"/>
              </a:rPr>
              <a:t>: detection of antibodies against LLO</a:t>
            </a:r>
            <a:endParaRPr lang="en-US" dirty="0">
              <a:latin typeface="Times New Roman" pitchFamily="18" charset="0"/>
              <a:cs typeface="Times New Roman" pitchFamily="18" charset="0"/>
            </a:endParaRPr>
          </a:p>
        </p:txBody>
      </p:sp>
      <p:pic>
        <p:nvPicPr>
          <p:cNvPr id="3074" name="Picture 2" descr="C:\Users\user\Desktop\listeria-elisa-kit-500x500.jpg"/>
          <p:cNvPicPr>
            <a:picLocks noChangeAspect="1" noChangeArrowheads="1"/>
          </p:cNvPicPr>
          <p:nvPr/>
        </p:nvPicPr>
        <p:blipFill>
          <a:blip r:embed="rId3" cstate="print"/>
          <a:srcRect t="11663" b="15326"/>
          <a:stretch>
            <a:fillRect/>
          </a:stretch>
        </p:blipFill>
        <p:spPr bwMode="auto">
          <a:xfrm>
            <a:off x="8261684" y="1748590"/>
            <a:ext cx="3080084" cy="2085473"/>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8277726" y="4010526"/>
            <a:ext cx="3080085" cy="2149642"/>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6007767" y="2129590"/>
            <a:ext cx="1982788" cy="289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1" y="206783"/>
            <a:ext cx="2855495" cy="755744"/>
          </a:xfrm>
          <a:ln>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400" dirty="0" smtClean="0">
                <a:latin typeface="Times New Roman" pitchFamily="18" charset="0"/>
                <a:cs typeface="Times New Roman" pitchFamily="18" charset="0"/>
              </a:rPr>
              <a:t>Treatment</a:t>
            </a:r>
            <a:endParaRPr lang="en-US" sz="4400" dirty="0">
              <a:latin typeface="Times New Roman" pitchFamily="18" charset="0"/>
              <a:cs typeface="Times New Roman" pitchFamily="18" charset="0"/>
            </a:endParaRPr>
          </a:p>
        </p:txBody>
      </p:sp>
      <p:pic>
        <p:nvPicPr>
          <p:cNvPr id="13313" name="Picture 1" descr="C:\Users\user\Desktop\images.jpg"/>
          <p:cNvPicPr>
            <a:picLocks noGrp="1" noChangeAspect="1" noChangeArrowheads="1"/>
          </p:cNvPicPr>
          <p:nvPr>
            <p:ph idx="1"/>
          </p:nvPr>
        </p:nvPicPr>
        <p:blipFill>
          <a:blip r:embed="rId3" cstate="print"/>
          <a:srcRect/>
          <a:stretch>
            <a:fillRect/>
          </a:stretch>
        </p:blipFill>
        <p:spPr bwMode="auto">
          <a:xfrm>
            <a:off x="320845" y="1748589"/>
            <a:ext cx="3866144" cy="4005938"/>
          </a:xfrm>
          <a:prstGeom prst="rect">
            <a:avLst/>
          </a:prstGeom>
          <a:noFill/>
        </p:spPr>
      </p:pic>
      <p:sp>
        <p:nvSpPr>
          <p:cNvPr id="4" name="Rectangle 3"/>
          <p:cNvSpPr/>
          <p:nvPr/>
        </p:nvSpPr>
        <p:spPr>
          <a:xfrm>
            <a:off x="4395537" y="1732548"/>
            <a:ext cx="7475620" cy="409342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 typeface="Wingdings" pitchFamily="2" charset="2"/>
              <a:buChar char="v"/>
            </a:pPr>
            <a:r>
              <a:rPr lang="en-US" sz="2400" b="1" dirty="0" err="1" smtClean="0">
                <a:latin typeface="Times New Roman" pitchFamily="18" charset="0"/>
                <a:cs typeface="Times New Roman" pitchFamily="18" charset="0"/>
              </a:rPr>
              <a:t>Ampicillin</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Drug of choice in cases of encephalitis</a:t>
            </a:r>
          </a:p>
          <a:p>
            <a:pPr lvl="1" algn="just">
              <a:buFont typeface="Wingdings" pitchFamily="2" charset="2"/>
              <a:buChar char="ü"/>
            </a:pPr>
            <a:r>
              <a:rPr lang="en-US" sz="2400" dirty="0" smtClean="0">
                <a:latin typeface="Times New Roman" pitchFamily="18" charset="0"/>
                <a:cs typeface="Times New Roman" pitchFamily="18" charset="0"/>
              </a:rPr>
              <a:t>Amoxicillin, </a:t>
            </a:r>
          </a:p>
          <a:p>
            <a:pPr lvl="1" algn="just">
              <a:buFont typeface="Wingdings" pitchFamily="2" charset="2"/>
              <a:buChar char="ü"/>
            </a:pPr>
            <a:r>
              <a:rPr lang="en-US" sz="2400" dirty="0" err="1" smtClean="0">
                <a:latin typeface="Times New Roman" pitchFamily="18" charset="0"/>
                <a:cs typeface="Times New Roman" pitchFamily="18" charset="0"/>
              </a:rPr>
              <a:t>Tetracyclins</a:t>
            </a:r>
            <a:r>
              <a:rPr lang="en-US" sz="2400" dirty="0" smtClean="0">
                <a:latin typeface="Times New Roman" pitchFamily="18" charset="0"/>
                <a:cs typeface="Times New Roman" pitchFamily="18" charset="0"/>
              </a:rPr>
              <a:t>, </a:t>
            </a:r>
          </a:p>
          <a:p>
            <a:pPr lvl="1" algn="just">
              <a:buFont typeface="Wingdings" pitchFamily="2" charset="2"/>
              <a:buChar char="ü"/>
            </a:pPr>
            <a:r>
              <a:rPr lang="en-US" sz="2400" dirty="0" err="1" smtClean="0">
                <a:latin typeface="Times New Roman" pitchFamily="18" charset="0"/>
                <a:cs typeface="Times New Roman" pitchFamily="18" charset="0"/>
              </a:rPr>
              <a:t>Chloramphenicol</a:t>
            </a:r>
            <a:r>
              <a:rPr lang="en-US" sz="2400" dirty="0" smtClean="0">
                <a:latin typeface="Times New Roman" pitchFamily="18" charset="0"/>
                <a:cs typeface="Times New Roman" pitchFamily="18" charset="0"/>
              </a:rPr>
              <a:t>, </a:t>
            </a:r>
          </a:p>
          <a:p>
            <a:pPr lvl="1" algn="just">
              <a:buFont typeface="Wingdings" pitchFamily="2" charset="2"/>
              <a:buChar char="ü"/>
            </a:pP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lactum</a:t>
            </a:r>
            <a:r>
              <a:rPr lang="en-US" sz="2400" dirty="0" smtClean="0">
                <a:latin typeface="Times New Roman" pitchFamily="18" charset="0"/>
                <a:cs typeface="Times New Roman" pitchFamily="18" charset="0"/>
              </a:rPr>
              <a:t> </a:t>
            </a:r>
          </a:p>
          <a:p>
            <a:pPr algn="just">
              <a:buFont typeface="Wingdings" pitchFamily="2" charset="2"/>
              <a:buChar char="v"/>
            </a:pPr>
            <a:r>
              <a:rPr lang="en-US" sz="2400" b="1" dirty="0" err="1" smtClean="0">
                <a:latin typeface="Times New Roman" pitchFamily="18" charset="0"/>
                <a:cs typeface="Times New Roman" pitchFamily="18" charset="0"/>
              </a:rPr>
              <a:t>Immunocompromised</a:t>
            </a:r>
            <a:r>
              <a:rPr lang="en-US" sz="2400" b="1" dirty="0" smtClean="0">
                <a:latin typeface="Times New Roman" pitchFamily="18" charset="0"/>
                <a:cs typeface="Times New Roman" pitchFamily="18" charset="0"/>
              </a:rPr>
              <a:t> patient</a:t>
            </a:r>
            <a:r>
              <a:rPr lang="en-US" sz="2400" dirty="0" smtClean="0">
                <a:latin typeface="Times New Roman" pitchFamily="18" charset="0"/>
                <a:cs typeface="Times New Roman" pitchFamily="18" charset="0"/>
              </a:rPr>
              <a:t>: </a:t>
            </a:r>
          </a:p>
          <a:p>
            <a:pPr lvl="1" algn="just">
              <a:buFont typeface="Wingdings" pitchFamily="2" charset="2"/>
              <a:buChar char="ü"/>
            </a:pPr>
            <a:r>
              <a:rPr lang="en-US" sz="2400" dirty="0" err="1" smtClean="0">
                <a:latin typeface="Times New Roman" pitchFamily="18" charset="0"/>
                <a:cs typeface="Times New Roman" pitchFamily="18" charset="0"/>
              </a:rPr>
              <a:t>Ampicillin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alongwith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gentamicin</a:t>
            </a:r>
            <a:endParaRPr lang="en-US" sz="2400" dirty="0" smtClean="0">
              <a:latin typeface="Times New Roman" pitchFamily="18" charset="0"/>
              <a:cs typeface="Times New Roman" pitchFamily="18" charset="0"/>
            </a:endParaRPr>
          </a:p>
          <a:p>
            <a:pPr algn="just">
              <a:buFont typeface="Wingdings" pitchFamily="2" charset="2"/>
              <a:buChar char="v"/>
            </a:pPr>
            <a:r>
              <a:rPr lang="en-US" sz="2400" b="1" dirty="0" err="1" smtClean="0">
                <a:latin typeface="Times New Roman" pitchFamily="18" charset="0"/>
                <a:cs typeface="Times New Roman" pitchFamily="18" charset="0"/>
              </a:rPr>
              <a:t>Keratoconjuctivitis</a:t>
            </a:r>
            <a:r>
              <a:rPr lang="en-US" sz="2400" b="1" dirty="0" smtClean="0">
                <a:latin typeface="Times New Roman" pitchFamily="18" charset="0"/>
                <a:cs typeface="Times New Roman" pitchFamily="18" charset="0"/>
              </a:rPr>
              <a:t> &amp; </a:t>
            </a:r>
            <a:r>
              <a:rPr lang="en-US" sz="2400" b="1" dirty="0" err="1" smtClean="0">
                <a:latin typeface="Times New Roman" pitchFamily="18" charset="0"/>
                <a:cs typeface="Times New Roman" pitchFamily="18" charset="0"/>
              </a:rPr>
              <a:t>Iritis</a:t>
            </a:r>
            <a:r>
              <a:rPr lang="en-US" sz="2400" dirty="0" smtClean="0">
                <a:latin typeface="Times New Roman" pitchFamily="18" charset="0"/>
                <a:cs typeface="Times New Roman" pitchFamily="18" charset="0"/>
              </a:rPr>
              <a:t>: </a:t>
            </a:r>
          </a:p>
          <a:p>
            <a:pPr lvl="1" algn="just">
              <a:buFont typeface="Wingdings" pitchFamily="2" charset="2"/>
              <a:buChar char="ü"/>
            </a:pPr>
            <a:r>
              <a:rPr lang="en-US" sz="2400" dirty="0" smtClean="0">
                <a:latin typeface="Times New Roman" pitchFamily="18" charset="0"/>
                <a:cs typeface="Times New Roman" pitchFamily="18" charset="0"/>
              </a:rPr>
              <a:t>  Combined use of corticosteroid &amp; Antibiotic </a:t>
            </a:r>
          </a:p>
          <a:p>
            <a:pPr algn="just"/>
            <a:endParaRPr lang="en-US" sz="2200" dirty="0" smtClean="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810" y="367203"/>
            <a:ext cx="5021179" cy="771786"/>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sz="4400" dirty="0" smtClean="0">
                <a:latin typeface="Times New Roman" pitchFamily="18" charset="0"/>
                <a:cs typeface="Times New Roman" pitchFamily="18" charset="0"/>
              </a:rPr>
              <a:t>Prevention &amp; Control</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240630" y="1259306"/>
            <a:ext cx="11518231" cy="5406189"/>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b="1" dirty="0" smtClean="0">
                <a:latin typeface="Times New Roman" pitchFamily="18" charset="0"/>
                <a:cs typeface="Times New Roman" pitchFamily="18" charset="0"/>
              </a:rPr>
              <a:t>In animals </a:t>
            </a:r>
          </a:p>
          <a:p>
            <a:pPr lvl="1" algn="just">
              <a:buFont typeface="Wingdings" pitchFamily="2" charset="2"/>
              <a:buChar char="ü"/>
            </a:pPr>
            <a:r>
              <a:rPr lang="en-US" sz="2200" dirty="0" smtClean="0">
                <a:latin typeface="Times New Roman" pitchFamily="18" charset="0"/>
                <a:cs typeface="Times New Roman" pitchFamily="18" charset="0"/>
              </a:rPr>
              <a:t>Culling</a:t>
            </a:r>
            <a:r>
              <a:rPr lang="en-US"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of infected animals</a:t>
            </a:r>
            <a:endParaRPr lang="en-US" sz="2200" i="1" dirty="0" smtClean="0">
              <a:latin typeface="Times New Roman" pitchFamily="18" charset="0"/>
              <a:cs typeface="Times New Roman" pitchFamily="18" charset="0"/>
            </a:endParaRPr>
          </a:p>
          <a:p>
            <a:pPr lvl="1" algn="just">
              <a:buFont typeface="Wingdings" pitchFamily="2" charset="2"/>
              <a:buChar char="ü"/>
            </a:pPr>
            <a:r>
              <a:rPr lang="en-US" sz="2200" dirty="0" smtClean="0">
                <a:latin typeface="Times New Roman" pitchFamily="18" charset="0"/>
                <a:cs typeface="Times New Roman" pitchFamily="18" charset="0"/>
              </a:rPr>
              <a:t>Care in use and preparation of silage </a:t>
            </a:r>
          </a:p>
          <a:p>
            <a:pPr lvl="1" algn="just">
              <a:buFont typeface="Wingdings" pitchFamily="2" charset="2"/>
              <a:buChar char="ü"/>
            </a:pPr>
            <a:r>
              <a:rPr lang="en-US" sz="2200" dirty="0" smtClean="0">
                <a:latin typeface="Times New Roman" pitchFamily="18" charset="0"/>
                <a:cs typeface="Times New Roman" pitchFamily="18" charset="0"/>
              </a:rPr>
              <a:t>Avoid silage contamination with </a:t>
            </a:r>
            <a:r>
              <a:rPr lang="en-US" sz="2200" dirty="0" err="1" smtClean="0">
                <a:latin typeface="Times New Roman" pitchFamily="18" charset="0"/>
                <a:cs typeface="Times New Roman" pitchFamily="18" charset="0"/>
              </a:rPr>
              <a:t>faeces</a:t>
            </a:r>
            <a:r>
              <a:rPr lang="en-US" sz="2200" dirty="0" smtClean="0">
                <a:latin typeface="Times New Roman" pitchFamily="18" charset="0"/>
                <a:cs typeface="Times New Roman" pitchFamily="18" charset="0"/>
              </a:rPr>
              <a:t> </a:t>
            </a:r>
          </a:p>
          <a:p>
            <a:pPr lvl="1" algn="just">
              <a:buFont typeface="Wingdings" pitchFamily="2" charset="2"/>
              <a:buChar char="ü"/>
            </a:pPr>
            <a:r>
              <a:rPr lang="en-US" sz="2200" b="1" dirty="0" smtClean="0">
                <a:latin typeface="Times New Roman" pitchFamily="18" charset="0"/>
                <a:cs typeface="Times New Roman" pitchFamily="18" charset="0"/>
              </a:rPr>
              <a:t>Immunization</a:t>
            </a:r>
            <a:r>
              <a:rPr lang="en-US" sz="2200" i="1"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So far no vaccination is available, although a live, attenuated vaccine developed in Bulgaria, based upon </a:t>
            </a:r>
            <a:r>
              <a:rPr lang="en-US" sz="2200" dirty="0" err="1" smtClean="0">
                <a:latin typeface="Times New Roman" pitchFamily="18" charset="0"/>
                <a:cs typeface="Times New Roman" pitchFamily="18" charset="0"/>
              </a:rPr>
              <a:t>serovars</a:t>
            </a:r>
            <a:r>
              <a:rPr lang="en-US" sz="2200" dirty="0" smtClean="0">
                <a:latin typeface="Times New Roman" pitchFamily="18" charset="0"/>
                <a:cs typeface="Times New Roman" pitchFamily="18" charset="0"/>
              </a:rPr>
              <a:t> 1/2a and 4b of </a:t>
            </a:r>
            <a:r>
              <a:rPr lang="en-US" sz="2200" i="1" dirty="0" smtClean="0">
                <a:latin typeface="Times New Roman" pitchFamily="18" charset="0"/>
                <a:cs typeface="Times New Roman" pitchFamily="18" charset="0"/>
              </a:rPr>
              <a:t>L. </a:t>
            </a:r>
            <a:r>
              <a:rPr lang="en-US" sz="2200" i="1" dirty="0" err="1" smtClean="0">
                <a:latin typeface="Times New Roman" pitchFamily="18" charset="0"/>
                <a:cs typeface="Times New Roman" pitchFamily="18" charset="0"/>
              </a:rPr>
              <a:t>monocytogenes</a:t>
            </a:r>
            <a:endParaRPr lang="en-US" sz="2200" i="1" dirty="0" smtClean="0">
              <a:latin typeface="Times New Roman" pitchFamily="18" charset="0"/>
              <a:cs typeface="Times New Roman" pitchFamily="18" charset="0"/>
            </a:endParaRPr>
          </a:p>
          <a:p>
            <a:pPr lvl="1" algn="just">
              <a:buFont typeface="Wingdings" pitchFamily="2" charset="2"/>
              <a:buChar char="ü"/>
            </a:pPr>
            <a:endParaRPr lang="en-US" sz="2400" i="1" dirty="0" smtClean="0">
              <a:latin typeface="Times New Roman" pitchFamily="18" charset="0"/>
              <a:cs typeface="Times New Roman" pitchFamily="18" charset="0"/>
            </a:endParaRPr>
          </a:p>
          <a:p>
            <a:pPr algn="just">
              <a:buFont typeface="Arial" pitchFamily="34" charset="0"/>
              <a:buChar char="•"/>
            </a:pPr>
            <a:r>
              <a:rPr lang="en-US" sz="2600" b="1" dirty="0" smtClean="0">
                <a:latin typeface="Times New Roman" pitchFamily="18" charset="0"/>
                <a:cs typeface="Times New Roman" pitchFamily="18" charset="0"/>
              </a:rPr>
              <a:t>In Human</a:t>
            </a:r>
          </a:p>
          <a:p>
            <a:pPr lvl="1" algn="just">
              <a:buFont typeface="Wingdings" pitchFamily="2" charset="2"/>
              <a:buChar char="ü"/>
            </a:pPr>
            <a:r>
              <a:rPr lang="en-US" sz="2200" dirty="0" smtClean="0">
                <a:latin typeface="Times New Roman" pitchFamily="18" charset="0"/>
                <a:cs typeface="Times New Roman" pitchFamily="18" charset="0"/>
              </a:rPr>
              <a:t>  Taking care during handling the abortion cases</a:t>
            </a:r>
          </a:p>
          <a:p>
            <a:pPr lvl="1" algn="just">
              <a:buFont typeface="Wingdings" pitchFamily="2" charset="2"/>
              <a:buChar char="ü"/>
            </a:pPr>
            <a:r>
              <a:rPr lang="en-US" sz="2200" dirty="0" smtClean="0">
                <a:latin typeface="Times New Roman" pitchFamily="18" charset="0"/>
                <a:cs typeface="Times New Roman" pitchFamily="18" charset="0"/>
              </a:rPr>
              <a:t>Avoiding consumption of contaminated food-stuffs </a:t>
            </a:r>
          </a:p>
          <a:p>
            <a:pPr lvl="1" algn="just">
              <a:buFont typeface="Wingdings" pitchFamily="2" charset="2"/>
              <a:buChar char="ü"/>
            </a:pPr>
            <a:r>
              <a:rPr lang="en-US" sz="2200" dirty="0" smtClean="0">
                <a:latin typeface="Times New Roman" pitchFamily="18" charset="0"/>
                <a:cs typeface="Times New Roman" pitchFamily="18" charset="0"/>
              </a:rPr>
              <a:t>Avoiding cross-infections especially in hospitals among infants</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4426"/>
            <a:ext cx="9144000" cy="156184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8000" dirty="0" err="1" smtClean="0">
                <a:solidFill>
                  <a:schemeClr val="bg1"/>
                </a:solidFill>
                <a:latin typeface="Times New Roman" pitchFamily="18" charset="0"/>
                <a:cs typeface="Times New Roman" pitchFamily="18" charset="0"/>
              </a:rPr>
              <a:t>Listeriosis</a:t>
            </a:r>
            <a:endParaRPr lang="en-IN" sz="80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588166" y="2069432"/>
            <a:ext cx="9079833" cy="4788568"/>
          </a:xfrm>
        </p:spPr>
        <p:style>
          <a:lnRef idx="2">
            <a:schemeClr val="accent1"/>
          </a:lnRef>
          <a:fillRef idx="1">
            <a:schemeClr val="lt1"/>
          </a:fillRef>
          <a:effectRef idx="0">
            <a:schemeClr val="accent1"/>
          </a:effectRef>
          <a:fontRef idx="minor">
            <a:schemeClr val="dk1"/>
          </a:fontRef>
        </p:style>
        <p:txBody>
          <a:bodyPr/>
          <a:lstStyle/>
          <a:p>
            <a:pPr algn="ctr"/>
            <a:r>
              <a:rPr lang="en-US" sz="3600" b="1" dirty="0" smtClean="0">
                <a:solidFill>
                  <a:schemeClr val="bg1"/>
                </a:solidFill>
                <a:latin typeface="Times New Roman" pitchFamily="18" charset="0"/>
                <a:cs typeface="Times New Roman" pitchFamily="18" charset="0"/>
              </a:rPr>
              <a:t>Also k/as</a:t>
            </a:r>
          </a:p>
          <a:p>
            <a:pPr algn="ctr"/>
            <a:r>
              <a:rPr lang="en-US" sz="2800" b="1" dirty="0" smtClean="0">
                <a:solidFill>
                  <a:srgbClr val="FF0000"/>
                </a:solidFill>
                <a:latin typeface="Times New Roman" pitchFamily="18" charset="0"/>
                <a:cs typeface="Times New Roman" pitchFamily="18" charset="0"/>
              </a:rPr>
              <a:t>Circling disease</a:t>
            </a:r>
          </a:p>
          <a:p>
            <a:pPr algn="ctr"/>
            <a:r>
              <a:rPr lang="en-US" sz="2800" b="1" dirty="0" smtClean="0">
                <a:solidFill>
                  <a:srgbClr val="FF0000"/>
                </a:solidFill>
                <a:latin typeface="Times New Roman" pitchFamily="18" charset="0"/>
                <a:cs typeface="Times New Roman" pitchFamily="18" charset="0"/>
              </a:rPr>
              <a:t>Silage sickness </a:t>
            </a:r>
          </a:p>
          <a:p>
            <a:pPr algn="ctr"/>
            <a:r>
              <a:rPr lang="en-US" sz="2800" b="1" dirty="0" err="1" smtClean="0">
                <a:solidFill>
                  <a:srgbClr val="FF0000"/>
                </a:solidFill>
                <a:latin typeface="Times New Roman" pitchFamily="18" charset="0"/>
                <a:cs typeface="Times New Roman" pitchFamily="18" charset="0"/>
              </a:rPr>
              <a:t>Caprine</a:t>
            </a:r>
            <a:r>
              <a:rPr lang="en-US" sz="2800" b="1" dirty="0" smtClean="0">
                <a:solidFill>
                  <a:srgbClr val="FF0000"/>
                </a:solidFill>
                <a:latin typeface="Times New Roman" pitchFamily="18" charset="0"/>
                <a:cs typeface="Times New Roman" pitchFamily="18" charset="0"/>
              </a:rPr>
              <a:t> bacterial encephalitis (in goats), </a:t>
            </a:r>
          </a:p>
          <a:p>
            <a:pPr algn="ctr"/>
            <a:r>
              <a:rPr lang="en-US" sz="2800" b="1" dirty="0" err="1" smtClean="0">
                <a:solidFill>
                  <a:srgbClr val="FF0000"/>
                </a:solidFill>
                <a:latin typeface="Times New Roman" pitchFamily="18" charset="0"/>
                <a:cs typeface="Times New Roman" pitchFamily="18" charset="0"/>
              </a:rPr>
              <a:t>Listerial</a:t>
            </a:r>
            <a:r>
              <a:rPr lang="en-US" sz="2800" b="1" dirty="0" smtClean="0">
                <a:solidFill>
                  <a:srgbClr val="FF0000"/>
                </a:solidFill>
                <a:latin typeface="Times New Roman" pitchFamily="18" charset="0"/>
                <a:cs typeface="Times New Roman" pitchFamily="18" charset="0"/>
              </a:rPr>
              <a:t> abortion</a:t>
            </a:r>
          </a:p>
          <a:p>
            <a:pPr algn="ctr"/>
            <a:r>
              <a:rPr lang="en-US" sz="2800" b="1" dirty="0" err="1" smtClean="0">
                <a:solidFill>
                  <a:srgbClr val="FF0000"/>
                </a:solidFill>
                <a:latin typeface="Times New Roman" pitchFamily="18" charset="0"/>
                <a:cs typeface="Times New Roman" pitchFamily="18" charset="0"/>
              </a:rPr>
              <a:t>Leucocytosis</a:t>
            </a:r>
            <a:endParaRPr lang="en-US" sz="2800" b="1" dirty="0" smtClean="0">
              <a:solidFill>
                <a:srgbClr val="FF0000"/>
              </a:solidFill>
              <a:latin typeface="Times New Roman" pitchFamily="18" charset="0"/>
              <a:cs typeface="Times New Roman" pitchFamily="18" charset="0"/>
            </a:endParaRPr>
          </a:p>
          <a:p>
            <a:pPr algn="ctr"/>
            <a:r>
              <a:rPr lang="en-US" sz="2800" b="1" dirty="0" err="1" smtClean="0">
                <a:solidFill>
                  <a:srgbClr val="FF0000"/>
                </a:solidFill>
                <a:latin typeface="Times New Roman" pitchFamily="18" charset="0"/>
                <a:cs typeface="Times New Roman" pitchFamily="18" charset="0"/>
              </a:rPr>
              <a:t>Listerellosis</a:t>
            </a:r>
            <a:endParaRPr lang="en-US" sz="2800" b="1" dirty="0" smtClean="0">
              <a:solidFill>
                <a:srgbClr val="FF0000"/>
              </a:solidFill>
              <a:latin typeface="Times New Roman" pitchFamily="18" charset="0"/>
              <a:cs typeface="Times New Roman" pitchFamily="18" charset="0"/>
            </a:endParaRPr>
          </a:p>
          <a:p>
            <a:endParaRPr lang="en-IN" sz="2800" dirty="0">
              <a:solidFill>
                <a:schemeClr val="bg1"/>
              </a:solidFill>
              <a:latin typeface="Times New Roman" pitchFamily="18" charset="0"/>
              <a:cs typeface="Times New Roman" pitchFamily="18" charset="0"/>
            </a:endParaRPr>
          </a:p>
        </p:txBody>
      </p:sp>
      <p:sp>
        <p:nvSpPr>
          <p:cNvPr id="15364" name="AutoShape 4" descr="Listeria monocytogenes | Microbiology, Microbiology lab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1" descr="C:\Users\user\Desktop\72282c00330dfbce37c65fe5c8e94101.jpg"/>
          <p:cNvPicPr>
            <a:picLocks noChangeAspect="1" noChangeArrowheads="1"/>
          </p:cNvPicPr>
          <p:nvPr/>
        </p:nvPicPr>
        <p:blipFill>
          <a:blip r:embed="rId2" cstate="print"/>
          <a:srcRect/>
          <a:stretch>
            <a:fillRect/>
          </a:stretch>
        </p:blipFill>
        <p:spPr bwMode="auto">
          <a:xfrm>
            <a:off x="4475747" y="5679440"/>
            <a:ext cx="3042654" cy="1178560"/>
          </a:xfrm>
          <a:prstGeom prst="rect">
            <a:avLst/>
          </a:prstGeom>
          <a:ln>
            <a:noFill/>
          </a:ln>
          <a:effectLst>
            <a:softEdge rad="112500"/>
          </a:effectLst>
        </p:spPr>
      </p:pic>
    </p:spTree>
    <p:extLst>
      <p:ext uri="{BB962C8B-B14F-4D97-AF65-F5344CB8AC3E}">
        <p14:creationId xmlns:p14="http://schemas.microsoft.com/office/powerpoint/2010/main" val="3639696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663" y="252018"/>
            <a:ext cx="3753853" cy="589935"/>
          </a:xfrm>
          <a:ln>
            <a:solidFill>
              <a:srgbClr val="FF0000"/>
            </a:solidFill>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smtClean="0">
                <a:latin typeface="Times New Roman" pitchFamily="18" charset="0"/>
                <a:cs typeface="Times New Roman" pitchFamily="18" charset="0"/>
              </a:rPr>
              <a:t>Etiology</a:t>
            </a:r>
            <a:endParaRPr lang="en-US" sz="4400" b="1" dirty="0">
              <a:latin typeface="Times New Roman" pitchFamily="18" charset="0"/>
              <a:cs typeface="Times New Roman" pitchFamily="18" charset="0"/>
            </a:endParaRPr>
          </a:p>
        </p:txBody>
      </p:sp>
      <p:sp>
        <p:nvSpPr>
          <p:cNvPr id="5" name="Content Placeholder 4"/>
          <p:cNvSpPr>
            <a:spLocks noGrp="1"/>
          </p:cNvSpPr>
          <p:nvPr>
            <p:ph idx="1"/>
          </p:nvPr>
        </p:nvSpPr>
        <p:spPr>
          <a:xfrm>
            <a:off x="344387" y="970548"/>
            <a:ext cx="11606981" cy="5694947"/>
          </a:xfrm>
          <a:ln>
            <a:solidFill>
              <a:schemeClr val="accent1"/>
            </a:solidFill>
          </a:ln>
        </p:spPr>
        <p:style>
          <a:lnRef idx="1">
            <a:schemeClr val="accent2"/>
          </a:lnRef>
          <a:fillRef idx="2">
            <a:schemeClr val="accent2"/>
          </a:fillRef>
          <a:effectRef idx="1">
            <a:schemeClr val="accent2"/>
          </a:effectRef>
          <a:fontRef idx="minor">
            <a:schemeClr val="dk1"/>
          </a:fontRef>
        </p:style>
        <p:txBody>
          <a:bodyPr/>
          <a:lstStyle/>
          <a:p>
            <a:pPr algn="just"/>
            <a:r>
              <a:rPr lang="en-US" sz="2400" b="1" dirty="0" smtClean="0">
                <a:latin typeface="Times New Roman" pitchFamily="18" charset="0"/>
                <a:cs typeface="Times New Roman" pitchFamily="18" charset="0"/>
              </a:rPr>
              <a:t>Two pathogenic spp</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L. </a:t>
            </a:r>
            <a:r>
              <a:rPr lang="en-US" sz="2400" i="1" dirty="0" err="1" smtClean="0">
                <a:latin typeface="Times New Roman" pitchFamily="18" charset="0"/>
                <a:cs typeface="Times New Roman" pitchFamily="18" charset="0"/>
              </a:rPr>
              <a:t>monocytogen</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&amp; </a:t>
            </a:r>
            <a:r>
              <a:rPr lang="en-US" sz="2400" i="1" dirty="0" smtClean="0">
                <a:latin typeface="Times New Roman" pitchFamily="18" charset="0"/>
                <a:cs typeface="Times New Roman" pitchFamily="18" charset="0"/>
              </a:rPr>
              <a:t>L. </a:t>
            </a:r>
            <a:r>
              <a:rPr lang="en-US" sz="2400" i="1" dirty="0" err="1" smtClean="0">
                <a:latin typeface="Times New Roman" pitchFamily="18" charset="0"/>
                <a:cs typeface="Times New Roman" pitchFamily="18" charset="0"/>
              </a:rPr>
              <a:t>ivanovii</a:t>
            </a:r>
            <a:r>
              <a:rPr lang="en-US" sz="2400" i="1"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Caused by : </a:t>
            </a:r>
            <a:r>
              <a:rPr lang="en-US" sz="2400" b="1" i="1" dirty="0" smtClean="0">
                <a:latin typeface="Times New Roman" pitchFamily="18" charset="0"/>
                <a:cs typeface="Times New Roman" pitchFamily="18" charset="0"/>
              </a:rPr>
              <a:t>L. </a:t>
            </a:r>
            <a:r>
              <a:rPr lang="en-US" sz="2400" b="1" i="1" dirty="0" err="1" smtClean="0">
                <a:latin typeface="Times New Roman" pitchFamily="18" charset="0"/>
                <a:cs typeface="Times New Roman" pitchFamily="18" charset="0"/>
              </a:rPr>
              <a:t>monocytogenes</a:t>
            </a:r>
            <a:endParaRPr lang="en-US" sz="2400" b="1" i="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Small rod,</a:t>
            </a:r>
          </a:p>
          <a:p>
            <a:pPr algn="just"/>
            <a:r>
              <a:rPr lang="en-US" sz="2400" dirty="0" smtClean="0">
                <a:latin typeface="Times New Roman" pitchFamily="18" charset="0"/>
                <a:cs typeface="Times New Roman" pitchFamily="18" charset="0"/>
              </a:rPr>
              <a:t>Gram-positive, </a:t>
            </a:r>
          </a:p>
          <a:p>
            <a:pPr algn="just"/>
            <a:r>
              <a:rPr lang="en-US" sz="2400" dirty="0" err="1" smtClean="0">
                <a:latin typeface="Times New Roman" pitchFamily="18" charset="0"/>
                <a:cs typeface="Times New Roman" pitchFamily="18" charset="0"/>
              </a:rPr>
              <a:t>Nonsporulating</a:t>
            </a:r>
            <a:r>
              <a:rPr lang="en-US" sz="2400" dirty="0" smtClean="0">
                <a:latin typeface="Times New Roman" pitchFamily="18" charset="0"/>
                <a:cs typeface="Times New Roman" pitchFamily="18" charset="0"/>
              </a:rPr>
              <a:t>, </a:t>
            </a:r>
          </a:p>
          <a:p>
            <a:pPr algn="just"/>
            <a:r>
              <a:rPr lang="en-US" sz="2400" dirty="0" err="1" smtClean="0">
                <a:latin typeface="Times New Roman" pitchFamily="18" charset="0"/>
                <a:cs typeface="Times New Roman" pitchFamily="18" charset="0"/>
              </a:rPr>
              <a:t>Facultatively</a:t>
            </a:r>
            <a:r>
              <a:rPr lang="en-US" sz="2400" dirty="0" smtClean="0">
                <a:latin typeface="Times New Roman" pitchFamily="18" charset="0"/>
                <a:cs typeface="Times New Roman" pitchFamily="18" charset="0"/>
              </a:rPr>
              <a:t> anaerobic rod (1-2µ x 0.5µ), </a:t>
            </a:r>
          </a:p>
          <a:p>
            <a:pPr algn="just"/>
            <a:r>
              <a:rPr lang="en-US" sz="2400" dirty="0" smtClean="0">
                <a:latin typeface="Times New Roman" pitchFamily="18" charset="0"/>
                <a:cs typeface="Times New Roman" pitchFamily="18" charset="0"/>
              </a:rPr>
              <a:t>Facultative intracellular : </a:t>
            </a:r>
            <a:r>
              <a:rPr lang="en-US" sz="2400" b="1" dirty="0" err="1" smtClean="0">
                <a:latin typeface="Times New Roman" pitchFamily="18" charset="0"/>
                <a:cs typeface="Times New Roman" pitchFamily="18" charset="0"/>
              </a:rPr>
              <a:t>Reticulo</a:t>
            </a:r>
            <a:r>
              <a:rPr lang="en-US" sz="2400" b="1" dirty="0" smtClean="0">
                <a:latin typeface="Times New Roman" pitchFamily="18" charset="0"/>
                <a:cs typeface="Times New Roman" pitchFamily="18" charset="0"/>
              </a:rPr>
              <a:t>-endothelial cells</a:t>
            </a:r>
          </a:p>
          <a:p>
            <a:pPr algn="just"/>
            <a:r>
              <a:rPr lang="en-US" sz="2400" dirty="0" smtClean="0">
                <a:latin typeface="Times New Roman" pitchFamily="18" charset="0"/>
                <a:cs typeface="Times New Roman" pitchFamily="18" charset="0"/>
              </a:rPr>
              <a:t>Grows in a range of 3-45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a:t>
            </a:r>
            <a:r>
              <a:rPr lang="en-US" sz="2400" b="1" dirty="0" smtClean="0">
                <a:latin typeface="Times New Roman" pitchFamily="18" charset="0"/>
                <a:cs typeface="Times New Roman" pitchFamily="18" charset="0"/>
              </a:rPr>
              <a:t>optimum 30-37</a:t>
            </a:r>
            <a:r>
              <a:rPr lang="en-US" sz="2400" b="1" baseline="30000" dirty="0" smtClean="0">
                <a:latin typeface="Times New Roman" pitchFamily="18" charset="0"/>
                <a:cs typeface="Times New Roman" pitchFamily="18" charset="0"/>
              </a:rPr>
              <a:t>o</a:t>
            </a:r>
            <a:r>
              <a:rPr lang="en-US" sz="2400" b="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a:t>
            </a:r>
          </a:p>
          <a:p>
            <a:pPr algn="just"/>
            <a:r>
              <a:rPr lang="en-US" sz="2400" b="1" dirty="0" smtClean="0">
                <a:solidFill>
                  <a:srgbClr val="FF0000"/>
                </a:solidFill>
                <a:latin typeface="Times New Roman" pitchFamily="18" charset="0"/>
                <a:cs typeface="Times New Roman" pitchFamily="18" charset="0"/>
              </a:rPr>
              <a:t>Tumbling motility </a:t>
            </a:r>
            <a:r>
              <a:rPr lang="en-US" sz="2400" dirty="0" smtClean="0">
                <a:latin typeface="Times New Roman" pitchFamily="18" charset="0"/>
                <a:cs typeface="Times New Roman" pitchFamily="18" charset="0"/>
              </a:rPr>
              <a:t>at or around </a:t>
            </a:r>
            <a:r>
              <a:rPr lang="en-US" sz="2400" b="1" dirty="0" smtClean="0">
                <a:solidFill>
                  <a:srgbClr val="FF0000"/>
                </a:solidFill>
                <a:latin typeface="Times New Roman" pitchFamily="18" charset="0"/>
                <a:cs typeface="Times New Roman" pitchFamily="18" charset="0"/>
              </a:rPr>
              <a:t>25</a:t>
            </a:r>
            <a:r>
              <a:rPr lang="en-US" sz="2400" b="1" baseline="30000" dirty="0" smtClean="0">
                <a:solidFill>
                  <a:srgbClr val="FF0000"/>
                </a:solidFill>
                <a:latin typeface="Times New Roman" pitchFamily="18" charset="0"/>
                <a:cs typeface="Times New Roman" pitchFamily="18" charset="0"/>
              </a:rPr>
              <a:t>o</a:t>
            </a:r>
            <a:r>
              <a:rPr lang="en-US" sz="2400" b="1" dirty="0" smtClean="0">
                <a:solidFill>
                  <a:srgbClr val="FF0000"/>
                </a:solidFill>
                <a:latin typeface="Times New Roman" pitchFamily="18" charset="0"/>
                <a:cs typeface="Times New Roman" pitchFamily="18" charset="0"/>
              </a:rPr>
              <a:t>C</a:t>
            </a:r>
          </a:p>
          <a:p>
            <a:pPr algn="just"/>
            <a:r>
              <a:rPr lang="en-US" sz="2400" b="1" dirty="0" smtClean="0">
                <a:solidFill>
                  <a:schemeClr val="tx1"/>
                </a:solidFill>
                <a:latin typeface="Times New Roman" pitchFamily="18" charset="0"/>
                <a:cs typeface="Times New Roman" pitchFamily="18" charset="0"/>
              </a:rPr>
              <a:t>pH  B/W: </a:t>
            </a:r>
            <a:r>
              <a:rPr lang="en-US" sz="2400" b="1" dirty="0" smtClean="0">
                <a:solidFill>
                  <a:srgbClr val="FF0000"/>
                </a:solidFill>
                <a:latin typeface="Times New Roman" pitchFamily="18" charset="0"/>
                <a:cs typeface="Times New Roman" pitchFamily="18" charset="0"/>
              </a:rPr>
              <a:t>6 to 9</a:t>
            </a:r>
          </a:p>
          <a:p>
            <a:pPr algn="just"/>
            <a:r>
              <a:rPr lang="en-US" sz="2400" dirty="0" err="1" smtClean="0">
                <a:latin typeface="Times New Roman" pitchFamily="18" charset="0"/>
                <a:cs typeface="Times New Roman" pitchFamily="18" charset="0"/>
              </a:rPr>
              <a:t>Serovars</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11 </a:t>
            </a:r>
            <a:r>
              <a:rPr lang="en-US" sz="2400" dirty="0" smtClean="0">
                <a:latin typeface="Times New Roman" pitchFamily="18" charset="0"/>
                <a:cs typeface="Times New Roman" pitchFamily="18" charset="0"/>
              </a:rPr>
              <a:t>known to cause human </a:t>
            </a:r>
            <a:r>
              <a:rPr lang="en-US" sz="2400" dirty="0" err="1" smtClean="0">
                <a:latin typeface="Times New Roman" pitchFamily="18" charset="0"/>
                <a:cs typeface="Times New Roman" pitchFamily="18" charset="0"/>
              </a:rPr>
              <a:t>listeriosis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 </a:t>
            </a:r>
            <a:r>
              <a:rPr lang="en-US" sz="2400" b="1" dirty="0" smtClean="0">
                <a:solidFill>
                  <a:srgbClr val="FF0000"/>
                </a:solidFill>
                <a:latin typeface="Times New Roman" pitchFamily="18" charset="0"/>
                <a:cs typeface="Times New Roman" pitchFamily="18" charset="0"/>
              </a:rPr>
              <a:t>1/2a</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1/2b</a:t>
            </a:r>
            <a:r>
              <a:rPr lang="en-US" sz="2400" dirty="0" smtClean="0">
                <a:latin typeface="Times New Roman" pitchFamily="18" charset="0"/>
                <a:cs typeface="Times New Roman" pitchFamily="18" charset="0"/>
              </a:rPr>
              <a:t> &amp;</a:t>
            </a:r>
            <a:r>
              <a:rPr lang="en-US" sz="2400" b="1" dirty="0" smtClean="0">
                <a:solidFill>
                  <a:srgbClr val="FF0000"/>
                </a:solidFill>
                <a:latin typeface="Times New Roman" pitchFamily="18" charset="0"/>
                <a:cs typeface="Times New Roman" pitchFamily="18" charset="0"/>
              </a:rPr>
              <a:t> 4b </a:t>
            </a:r>
            <a:r>
              <a:rPr lang="en-US" sz="2400" dirty="0" smtClean="0">
                <a:latin typeface="Times New Roman" pitchFamily="18" charset="0"/>
                <a:cs typeface="Times New Roman" pitchFamily="18" charset="0"/>
              </a:rPr>
              <a:t>most human / animal cases</a:t>
            </a:r>
          </a:p>
          <a:p>
            <a:endParaRPr lang="en-US" dirty="0"/>
          </a:p>
        </p:txBody>
      </p:sp>
      <p:pic>
        <p:nvPicPr>
          <p:cNvPr id="14343" name="Picture 7" descr="C:\Users\user\Desktop\download (2).jpg"/>
          <p:cNvPicPr>
            <a:picLocks noChangeAspect="1" noChangeArrowheads="1"/>
          </p:cNvPicPr>
          <p:nvPr/>
        </p:nvPicPr>
        <p:blipFill>
          <a:blip r:embed="rId3" cstate="print"/>
          <a:srcRect/>
          <a:stretch>
            <a:fillRect/>
          </a:stretch>
        </p:blipFill>
        <p:spPr bwMode="auto">
          <a:xfrm>
            <a:off x="8229600" y="1652337"/>
            <a:ext cx="2903621" cy="2181728"/>
          </a:xfrm>
          <a:prstGeom prst="rect">
            <a:avLst/>
          </a:prstGeom>
          <a:ln>
            <a:noFill/>
          </a:ln>
          <a:effectLst>
            <a:softEdge rad="112500"/>
          </a:effectLst>
        </p:spPr>
      </p:pic>
      <p:pic>
        <p:nvPicPr>
          <p:cNvPr id="14344" name="Picture 8" descr="C:\Users\user\Desktop\download (3).jpg"/>
          <p:cNvPicPr>
            <a:picLocks noChangeAspect="1" noChangeArrowheads="1"/>
          </p:cNvPicPr>
          <p:nvPr/>
        </p:nvPicPr>
        <p:blipFill>
          <a:blip r:embed="rId4" cstate="print"/>
          <a:srcRect/>
          <a:stretch>
            <a:fillRect/>
          </a:stretch>
        </p:blipFill>
        <p:spPr bwMode="auto">
          <a:xfrm>
            <a:off x="8309811" y="4203032"/>
            <a:ext cx="2839454" cy="20453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832" y="399288"/>
            <a:ext cx="3176337" cy="627407"/>
          </a:xfrm>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600" b="1" dirty="0" smtClean="0">
                <a:latin typeface="Times New Roman" pitchFamily="18" charset="0"/>
                <a:cs typeface="Times New Roman" pitchFamily="18" charset="0"/>
              </a:rPr>
              <a:t>Epidemiology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17094" y="1155031"/>
            <a:ext cx="11165305" cy="5390147"/>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sz="2400" dirty="0" smtClean="0">
                <a:latin typeface="Times New Roman" pitchFamily="18" charset="0"/>
                <a:cs typeface="Times New Roman" pitchFamily="18" charset="0"/>
              </a:rPr>
              <a:t>Distribution of disease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Worlwide</a:t>
            </a:r>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Ubiquitous</a:t>
            </a:r>
            <a:r>
              <a:rPr lang="en-US" sz="2400" dirty="0" smtClean="0">
                <a:latin typeface="Times New Roman" pitchFamily="18" charset="0"/>
                <a:cs typeface="Times New Roman" pitchFamily="18" charset="0"/>
              </a:rPr>
              <a:t> in nature </a:t>
            </a:r>
          </a:p>
          <a:p>
            <a:pPr algn="just"/>
            <a:r>
              <a:rPr lang="en-US" sz="2400" dirty="0" smtClean="0">
                <a:latin typeface="Times New Roman" pitchFamily="18" charset="0"/>
                <a:cs typeface="Times New Roman" pitchFamily="18" charset="0"/>
              </a:rPr>
              <a:t>Natural habitat is the </a:t>
            </a:r>
            <a:r>
              <a:rPr lang="en-US" sz="2400" b="1" dirty="0" smtClean="0">
                <a:latin typeface="Times New Roman" pitchFamily="18" charset="0"/>
                <a:cs typeface="Times New Roman" pitchFamily="18" charset="0"/>
              </a:rPr>
              <a:t>environment (Soil, vegetation)</a:t>
            </a:r>
          </a:p>
          <a:p>
            <a:pPr lvl="1" algn="just"/>
            <a:r>
              <a:rPr lang="en-US" sz="2200" b="1" dirty="0" smtClean="0">
                <a:latin typeface="Times New Roman" pitchFamily="18" charset="0"/>
                <a:cs typeface="Times New Roman" pitchFamily="18" charset="0"/>
              </a:rPr>
              <a:t>Human / Animal intestine</a:t>
            </a:r>
          </a:p>
          <a:p>
            <a:pPr algn="just"/>
            <a:r>
              <a:rPr lang="en-US" sz="2400" b="1" dirty="0" smtClean="0">
                <a:solidFill>
                  <a:srgbClr val="FF0000"/>
                </a:solidFill>
                <a:latin typeface="Times New Roman" pitchFamily="18" charset="0"/>
                <a:cs typeface="Times New Roman" pitchFamily="18" charset="0"/>
              </a:rPr>
              <a:t>Chickens</a:t>
            </a:r>
            <a:r>
              <a:rPr lang="en-US" sz="2400" dirty="0" smtClean="0">
                <a:latin typeface="Times New Roman" pitchFamily="18" charset="0"/>
                <a:cs typeface="Times New Roman" pitchFamily="18" charset="0"/>
              </a:rPr>
              <a:t>: carriers &amp; also the prime reservoirs</a:t>
            </a:r>
          </a:p>
          <a:p>
            <a:pPr algn="just"/>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The organisms isolated from:  </a:t>
            </a:r>
          </a:p>
          <a:p>
            <a:pPr lvl="1" algn="just">
              <a:buFont typeface="Wingdings" pitchFamily="2" charset="2"/>
              <a:buChar char="Ø"/>
            </a:pPr>
            <a:r>
              <a:rPr lang="en-US" dirty="0" smtClean="0">
                <a:latin typeface="Times New Roman" pitchFamily="18" charset="0"/>
                <a:cs typeface="Times New Roman" pitchFamily="18" charset="0"/>
              </a:rPr>
              <a:t>Surface oils</a:t>
            </a:r>
          </a:p>
          <a:p>
            <a:pPr lvl="1" algn="just">
              <a:buFont typeface="Wingdings" pitchFamily="2" charset="2"/>
              <a:buChar char="Ø"/>
            </a:pPr>
            <a:r>
              <a:rPr lang="en-US" dirty="0" smtClean="0">
                <a:latin typeface="Times New Roman" pitchFamily="18" charset="0"/>
                <a:cs typeface="Times New Roman" pitchFamily="18" charset="0"/>
              </a:rPr>
              <a:t>Decaying vegetation</a:t>
            </a:r>
          </a:p>
          <a:p>
            <a:pPr lvl="1" algn="just">
              <a:buFont typeface="Wingdings" pitchFamily="2" charset="2"/>
              <a:buChar char="Ø"/>
            </a:pPr>
            <a:r>
              <a:rPr lang="en-US" dirty="0" smtClean="0">
                <a:latin typeface="Times New Roman" pitchFamily="18" charset="0"/>
                <a:cs typeface="Times New Roman" pitchFamily="18" charset="0"/>
              </a:rPr>
              <a:t>Pasture herbage, Silage</a:t>
            </a:r>
          </a:p>
          <a:p>
            <a:pPr lvl="1" algn="just">
              <a:buFont typeface="Wingdings" pitchFamily="2" charset="2"/>
              <a:buChar char="Ø"/>
            </a:pPr>
            <a:r>
              <a:rPr lang="en-US" dirty="0" smtClean="0">
                <a:latin typeface="Times New Roman" pitchFamily="18" charset="0"/>
                <a:cs typeface="Times New Roman" pitchFamily="18" charset="0"/>
              </a:rPr>
              <a:t>Sewage sludge, </a:t>
            </a:r>
          </a:p>
          <a:p>
            <a:pPr lvl="1" algn="just">
              <a:buFont typeface="Wingdings" pitchFamily="2" charset="2"/>
              <a:buChar char="Ø"/>
            </a:pPr>
            <a:r>
              <a:rPr lang="en-US" dirty="0" smtClean="0">
                <a:latin typeface="Times New Roman" pitchFamily="18" charset="0"/>
                <a:cs typeface="Times New Roman" pitchFamily="18" charset="0"/>
              </a:rPr>
              <a:t>Factory effluents  &amp;  river waters </a:t>
            </a:r>
          </a:p>
        </p:txBody>
      </p:sp>
      <p:pic>
        <p:nvPicPr>
          <p:cNvPr id="16386" name="Picture 2" descr="C:\Users\user\Desktop\download (1).jpg"/>
          <p:cNvPicPr>
            <a:picLocks noChangeAspect="1" noChangeArrowheads="1"/>
          </p:cNvPicPr>
          <p:nvPr/>
        </p:nvPicPr>
        <p:blipFill>
          <a:blip r:embed="rId3" cstate="print"/>
          <a:srcRect/>
          <a:stretch>
            <a:fillRect/>
          </a:stretch>
        </p:blipFill>
        <p:spPr bwMode="auto">
          <a:xfrm>
            <a:off x="7973927" y="1306178"/>
            <a:ext cx="2838451" cy="1533275"/>
          </a:xfrm>
          <a:prstGeom prst="rect">
            <a:avLst/>
          </a:prstGeom>
          <a:noFill/>
        </p:spPr>
      </p:pic>
      <p:pic>
        <p:nvPicPr>
          <p:cNvPr id="16387" name="Picture 3" descr="C:\Users\user\Desktop\images (2).jpg"/>
          <p:cNvPicPr>
            <a:picLocks noChangeAspect="1" noChangeArrowheads="1"/>
          </p:cNvPicPr>
          <p:nvPr/>
        </p:nvPicPr>
        <p:blipFill>
          <a:blip r:embed="rId4" cstate="print"/>
          <a:srcRect/>
          <a:stretch>
            <a:fillRect/>
          </a:stretch>
        </p:blipFill>
        <p:spPr bwMode="auto">
          <a:xfrm>
            <a:off x="7962650" y="3038726"/>
            <a:ext cx="2865771" cy="1645570"/>
          </a:xfrm>
          <a:prstGeom prst="rect">
            <a:avLst/>
          </a:prstGeom>
          <a:noFill/>
        </p:spPr>
      </p:pic>
      <p:pic>
        <p:nvPicPr>
          <p:cNvPr id="16388" name="Picture 4" descr="C:\Users\user\Desktop\images (3).jpg"/>
          <p:cNvPicPr>
            <a:picLocks noChangeAspect="1" noChangeArrowheads="1"/>
          </p:cNvPicPr>
          <p:nvPr/>
        </p:nvPicPr>
        <p:blipFill>
          <a:blip r:embed="rId5" cstate="print"/>
          <a:srcRect l="46215"/>
          <a:stretch>
            <a:fillRect/>
          </a:stretch>
        </p:blipFill>
        <p:spPr bwMode="auto">
          <a:xfrm>
            <a:off x="7956883" y="4828673"/>
            <a:ext cx="2871538" cy="161398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251" y="367204"/>
            <a:ext cx="6079960" cy="595322"/>
          </a:xfrm>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smtClean="0">
                <a:solidFill>
                  <a:schemeClr val="dk1"/>
                </a:solidFill>
                <a:latin typeface="Times New Roman" pitchFamily="18" charset="0"/>
                <a:ea typeface="+mn-ea"/>
                <a:cs typeface="Times New Roman" pitchFamily="18" charset="0"/>
              </a:rPr>
              <a:t>Host range and reservoir</a:t>
            </a:r>
          </a:p>
        </p:txBody>
      </p:sp>
      <p:sp>
        <p:nvSpPr>
          <p:cNvPr id="3" name="Content Placeholder 2"/>
          <p:cNvSpPr>
            <a:spLocks noGrp="1"/>
          </p:cNvSpPr>
          <p:nvPr>
            <p:ph idx="1"/>
          </p:nvPr>
        </p:nvSpPr>
        <p:spPr>
          <a:xfrm>
            <a:off x="368968" y="1299409"/>
            <a:ext cx="8518359" cy="3481137"/>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latin typeface="Times New Roman" pitchFamily="18" charset="0"/>
                <a:cs typeface="Times New Roman" pitchFamily="18" charset="0"/>
              </a:rPr>
              <a:t>The host range of </a:t>
            </a:r>
            <a:r>
              <a:rPr lang="en-US" sz="2400" b="1" i="1" dirty="0" smtClean="0">
                <a:latin typeface="Times New Roman" pitchFamily="18" charset="0"/>
                <a:cs typeface="Times New Roman" pitchFamily="18" charset="0"/>
              </a:rPr>
              <a:t>L. </a:t>
            </a:r>
            <a:r>
              <a:rPr lang="en-US" sz="2400" b="1" i="1" dirty="0" err="1" smtClean="0">
                <a:latin typeface="Times New Roman" pitchFamily="18" charset="0"/>
                <a:cs typeface="Times New Roman" pitchFamily="18" charset="0"/>
              </a:rPr>
              <a:t>monocytogenes</a:t>
            </a:r>
            <a:r>
              <a:rPr lang="en-US" sz="2400" b="1"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includes: </a:t>
            </a:r>
          </a:p>
          <a:p>
            <a:pPr>
              <a:buNone/>
            </a:pPr>
            <a:endParaRPr lang="en-US" sz="2400" dirty="0" smtClean="0">
              <a:latin typeface="Times New Roman" pitchFamily="18" charset="0"/>
              <a:cs typeface="Times New Roman" pitchFamily="18" charset="0"/>
            </a:endParaRPr>
          </a:p>
          <a:p>
            <a:pPr lvl="1" algn="just"/>
            <a:r>
              <a:rPr lang="en-US" sz="2800" b="1" dirty="0" smtClean="0">
                <a:latin typeface="Times New Roman" pitchFamily="18" charset="0"/>
                <a:cs typeface="Times New Roman" pitchFamily="18" charset="0"/>
              </a:rPr>
              <a:t>40</a:t>
            </a:r>
            <a:r>
              <a:rPr lang="en-US"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mammals, </a:t>
            </a:r>
            <a:r>
              <a:rPr lang="en-US" sz="2800" b="1" dirty="0" smtClean="0">
                <a:latin typeface="Times New Roman" pitchFamily="18" charset="0"/>
                <a:cs typeface="Times New Roman" pitchFamily="18" charset="0"/>
              </a:rPr>
              <a:t>20</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birds, crustaceans, ticks &amp; fishes, </a:t>
            </a:r>
          </a:p>
          <a:p>
            <a:pPr lvl="1" algn="just"/>
            <a:r>
              <a:rPr lang="en-US" b="1" dirty="0" smtClean="0">
                <a:latin typeface="Times New Roman" pitchFamily="18" charset="0"/>
                <a:cs typeface="Times New Roman" pitchFamily="18" charset="0"/>
              </a:rPr>
              <a:t>Domestic animals </a:t>
            </a:r>
            <a:r>
              <a:rPr lang="en-US" dirty="0" smtClean="0">
                <a:latin typeface="Times New Roman" pitchFamily="18" charset="0"/>
                <a:cs typeface="Times New Roman" pitchFamily="18" charset="0"/>
              </a:rPr>
              <a:t>: </a:t>
            </a:r>
            <a:r>
              <a:rPr lang="en-US" sz="2000" dirty="0" smtClean="0">
                <a:solidFill>
                  <a:schemeClr val="tx1">
                    <a:lumMod val="50000"/>
                    <a:lumOff val="50000"/>
                  </a:schemeClr>
                </a:solidFill>
                <a:latin typeface="Times New Roman" pitchFamily="18" charset="0"/>
                <a:cs typeface="Times New Roman" pitchFamily="18" charset="0"/>
              </a:rPr>
              <a:t>Bovines, equines, </a:t>
            </a:r>
            <a:r>
              <a:rPr lang="en-US" sz="2000" dirty="0" err="1" smtClean="0">
                <a:solidFill>
                  <a:schemeClr val="tx1">
                    <a:lumMod val="50000"/>
                    <a:lumOff val="50000"/>
                  </a:schemeClr>
                </a:solidFill>
                <a:latin typeface="Times New Roman" pitchFamily="18" charset="0"/>
                <a:cs typeface="Times New Roman" pitchFamily="18" charset="0"/>
              </a:rPr>
              <a:t>capro-ovines</a:t>
            </a:r>
            <a:r>
              <a:rPr lang="en-US" sz="2000" dirty="0" smtClean="0">
                <a:solidFill>
                  <a:schemeClr val="tx1">
                    <a:lumMod val="50000"/>
                    <a:lumOff val="50000"/>
                  </a:schemeClr>
                </a:solidFill>
                <a:latin typeface="Times New Roman" pitchFamily="18" charset="0"/>
                <a:cs typeface="Times New Roman" pitchFamily="18" charset="0"/>
              </a:rPr>
              <a:t>, </a:t>
            </a:r>
            <a:r>
              <a:rPr lang="en-US" sz="2000" dirty="0" err="1" smtClean="0">
                <a:solidFill>
                  <a:schemeClr val="tx1">
                    <a:lumMod val="50000"/>
                    <a:lumOff val="50000"/>
                  </a:schemeClr>
                </a:solidFill>
                <a:latin typeface="Times New Roman" pitchFamily="18" charset="0"/>
                <a:cs typeface="Times New Roman" pitchFamily="18" charset="0"/>
              </a:rPr>
              <a:t>porcines</a:t>
            </a:r>
            <a:r>
              <a:rPr lang="en-US" sz="2000" dirty="0" smtClean="0">
                <a:solidFill>
                  <a:schemeClr val="tx1">
                    <a:lumMod val="50000"/>
                    <a:lumOff val="50000"/>
                  </a:schemeClr>
                </a:solidFill>
                <a:latin typeface="Times New Roman" pitchFamily="18" charset="0"/>
                <a:cs typeface="Times New Roman" pitchFamily="18" charset="0"/>
              </a:rPr>
              <a:t>, canines</a:t>
            </a:r>
            <a:endParaRPr lang="en-US" dirty="0" smtClean="0">
              <a:solidFill>
                <a:schemeClr val="tx1">
                  <a:lumMod val="50000"/>
                  <a:lumOff val="50000"/>
                </a:schemeClr>
              </a:solidFill>
              <a:latin typeface="Times New Roman" pitchFamily="18" charset="0"/>
              <a:cs typeface="Times New Roman" pitchFamily="18" charset="0"/>
            </a:endParaRPr>
          </a:p>
          <a:p>
            <a:pPr lvl="1" algn="just"/>
            <a:r>
              <a:rPr lang="en-US" b="1" dirty="0" smtClean="0">
                <a:latin typeface="Times New Roman" pitchFamily="18" charset="0"/>
                <a:cs typeface="Times New Roman" pitchFamily="18" charset="0"/>
              </a:rPr>
              <a:t>Rodents</a:t>
            </a:r>
            <a:r>
              <a:rPr lang="en-US" dirty="0" smtClean="0">
                <a:latin typeface="Times New Roman" pitchFamily="18" charset="0"/>
                <a:cs typeface="Times New Roman" pitchFamily="18" charset="0"/>
              </a:rPr>
              <a:t>: </a:t>
            </a:r>
            <a:r>
              <a:rPr lang="en-US" sz="2000" dirty="0" smtClean="0">
                <a:solidFill>
                  <a:schemeClr val="tx1">
                    <a:lumMod val="50000"/>
                    <a:lumOff val="50000"/>
                  </a:schemeClr>
                </a:solidFill>
                <a:latin typeface="Times New Roman" pitchFamily="18" charset="0"/>
                <a:cs typeface="Times New Roman" pitchFamily="18" charset="0"/>
              </a:rPr>
              <a:t>Guinea-pigs, mice, </a:t>
            </a:r>
            <a:r>
              <a:rPr lang="en-US" sz="2000" dirty="0" err="1" smtClean="0">
                <a:solidFill>
                  <a:schemeClr val="tx1">
                    <a:lumMod val="50000"/>
                    <a:lumOff val="50000"/>
                  </a:schemeClr>
                </a:solidFill>
                <a:latin typeface="Times New Roman" pitchFamily="18" charset="0"/>
                <a:cs typeface="Times New Roman" pitchFamily="18" charset="0"/>
              </a:rPr>
              <a:t>merions</a:t>
            </a:r>
            <a:r>
              <a:rPr lang="en-US" sz="2000" dirty="0" smtClean="0">
                <a:solidFill>
                  <a:schemeClr val="tx1">
                    <a:lumMod val="50000"/>
                    <a:lumOff val="50000"/>
                  </a:schemeClr>
                </a:solidFill>
                <a:latin typeface="Times New Roman" pitchFamily="18" charset="0"/>
                <a:cs typeface="Times New Roman" pitchFamily="18" charset="0"/>
              </a:rPr>
              <a:t>, ferrets, chinchillas, gerbils etc.</a:t>
            </a:r>
            <a:endParaRPr lang="en-US" dirty="0" smtClean="0">
              <a:solidFill>
                <a:schemeClr val="tx1">
                  <a:lumMod val="50000"/>
                  <a:lumOff val="50000"/>
                </a:schemeClr>
              </a:solidFill>
              <a:latin typeface="Times New Roman" pitchFamily="18" charset="0"/>
              <a:cs typeface="Times New Roman" pitchFamily="18" charset="0"/>
            </a:endParaRPr>
          </a:p>
          <a:p>
            <a:pPr lvl="1" algn="just"/>
            <a:r>
              <a:rPr lang="en-US" b="1" dirty="0" smtClean="0">
                <a:solidFill>
                  <a:schemeClr val="tx1"/>
                </a:solidFill>
                <a:latin typeface="Times New Roman" pitchFamily="18" charset="0"/>
                <a:cs typeface="Times New Roman" pitchFamily="18" charset="0"/>
              </a:rPr>
              <a:t>Poultry</a:t>
            </a:r>
            <a:r>
              <a:rPr lang="en-US" dirty="0" smtClean="0">
                <a:solidFill>
                  <a:schemeClr val="tx1">
                    <a:lumMod val="50000"/>
                    <a:lumOff val="50000"/>
                  </a:schemeClr>
                </a:solidFill>
                <a:latin typeface="Times New Roman" pitchFamily="18" charset="0"/>
                <a:cs typeface="Times New Roman" pitchFamily="18" charset="0"/>
              </a:rPr>
              <a:t>: </a:t>
            </a:r>
            <a:r>
              <a:rPr lang="en-US" sz="2000" dirty="0" smtClean="0">
                <a:solidFill>
                  <a:schemeClr val="tx1">
                    <a:lumMod val="50000"/>
                    <a:lumOff val="50000"/>
                  </a:schemeClr>
                </a:solidFill>
                <a:latin typeface="Times New Roman" pitchFamily="18" charset="0"/>
                <a:cs typeface="Times New Roman" pitchFamily="18" charset="0"/>
              </a:rPr>
              <a:t>Hens, ducks, geese, turkeys etc.</a:t>
            </a:r>
            <a:endParaRPr lang="en-US" dirty="0" smtClean="0">
              <a:solidFill>
                <a:schemeClr val="tx1">
                  <a:lumMod val="50000"/>
                  <a:lumOff val="50000"/>
                </a:schemeClr>
              </a:solidFill>
              <a:latin typeface="Times New Roman" pitchFamily="18" charset="0"/>
              <a:cs typeface="Times New Roman" pitchFamily="18" charset="0"/>
            </a:endParaRPr>
          </a:p>
          <a:p>
            <a:pPr lvl="1" algn="just"/>
            <a:r>
              <a:rPr lang="en-US" b="1" dirty="0" smtClean="0">
                <a:latin typeface="Times New Roman" pitchFamily="18" charset="0"/>
                <a:cs typeface="Times New Roman" pitchFamily="18" charset="0"/>
              </a:rPr>
              <a:t>Wild animals</a:t>
            </a:r>
            <a:r>
              <a:rPr lang="en-US" dirty="0" smtClean="0">
                <a:latin typeface="Times New Roman" pitchFamily="18" charset="0"/>
                <a:cs typeface="Times New Roman" pitchFamily="18" charset="0"/>
              </a:rPr>
              <a:t>: </a:t>
            </a:r>
            <a:r>
              <a:rPr lang="en-US" sz="2000" dirty="0" smtClean="0">
                <a:solidFill>
                  <a:schemeClr val="tx1">
                    <a:lumMod val="50000"/>
                    <a:lumOff val="50000"/>
                  </a:schemeClr>
                </a:solidFill>
                <a:latin typeface="Times New Roman" pitchFamily="18" charset="0"/>
                <a:cs typeface="Times New Roman" pitchFamily="18" charset="0"/>
              </a:rPr>
              <a:t>Lemmings, skunks, </a:t>
            </a:r>
            <a:r>
              <a:rPr lang="en-US" sz="2000" dirty="0" err="1" smtClean="0">
                <a:solidFill>
                  <a:schemeClr val="tx1">
                    <a:lumMod val="50000"/>
                    <a:lumOff val="50000"/>
                  </a:schemeClr>
                </a:solidFill>
                <a:latin typeface="Times New Roman" pitchFamily="18" charset="0"/>
                <a:cs typeface="Times New Roman" pitchFamily="18" charset="0"/>
              </a:rPr>
              <a:t>racoons</a:t>
            </a:r>
            <a:r>
              <a:rPr lang="en-US" sz="2000" dirty="0" smtClean="0">
                <a:solidFill>
                  <a:schemeClr val="tx1">
                    <a:lumMod val="50000"/>
                    <a:lumOff val="50000"/>
                  </a:schemeClr>
                </a:solidFill>
                <a:latin typeface="Times New Roman" pitchFamily="18" charset="0"/>
                <a:cs typeface="Times New Roman" pitchFamily="18" charset="0"/>
              </a:rPr>
              <a:t> etc.</a:t>
            </a:r>
            <a:endParaRPr lang="en-US" dirty="0" smtClean="0">
              <a:solidFill>
                <a:schemeClr val="tx1">
                  <a:lumMod val="50000"/>
                  <a:lumOff val="50000"/>
                </a:schemeClr>
              </a:solidFill>
              <a:latin typeface="Times New Roman" pitchFamily="18" charset="0"/>
              <a:cs typeface="Times New Roman" pitchFamily="18" charset="0"/>
            </a:endParaRPr>
          </a:p>
        </p:txBody>
      </p:sp>
      <p:sp>
        <p:nvSpPr>
          <p:cNvPr id="25602" name="AutoShape 2" descr="Feed additive blend may provide cattle antibiotic alternat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3" name="Picture 3" descr="C:\Users\user\Desktop\download (5).jpg"/>
          <p:cNvPicPr>
            <a:picLocks noChangeAspect="1" noChangeArrowheads="1"/>
          </p:cNvPicPr>
          <p:nvPr/>
        </p:nvPicPr>
        <p:blipFill>
          <a:blip r:embed="rId3" cstate="print"/>
          <a:srcRect/>
          <a:stretch>
            <a:fillRect/>
          </a:stretch>
        </p:blipFill>
        <p:spPr bwMode="auto">
          <a:xfrm>
            <a:off x="9163050" y="1284121"/>
            <a:ext cx="2627897" cy="1611479"/>
          </a:xfrm>
          <a:prstGeom prst="rect">
            <a:avLst/>
          </a:prstGeom>
          <a:noFill/>
        </p:spPr>
      </p:pic>
      <p:pic>
        <p:nvPicPr>
          <p:cNvPr id="25604" name="Picture 4" descr="C:\Users\user\Desktop\Apodemus_sylvaticus_bosmuis.jpg"/>
          <p:cNvPicPr>
            <a:picLocks noChangeAspect="1" noChangeArrowheads="1"/>
          </p:cNvPicPr>
          <p:nvPr/>
        </p:nvPicPr>
        <p:blipFill>
          <a:blip r:embed="rId4" cstate="print"/>
          <a:srcRect/>
          <a:stretch>
            <a:fillRect/>
          </a:stretch>
        </p:blipFill>
        <p:spPr bwMode="auto">
          <a:xfrm>
            <a:off x="9160042" y="3204152"/>
            <a:ext cx="2646947" cy="1672648"/>
          </a:xfrm>
          <a:prstGeom prst="rect">
            <a:avLst/>
          </a:prstGeom>
          <a:noFill/>
        </p:spPr>
      </p:pic>
      <p:pic>
        <p:nvPicPr>
          <p:cNvPr id="25605" name="Picture 5" descr="C:\Users\user\Desktop\download (6).jpg"/>
          <p:cNvPicPr>
            <a:picLocks noChangeAspect="1" noChangeArrowheads="1"/>
          </p:cNvPicPr>
          <p:nvPr/>
        </p:nvPicPr>
        <p:blipFill>
          <a:blip r:embed="rId5" cstate="print"/>
          <a:srcRect/>
          <a:stretch>
            <a:fillRect/>
          </a:stretch>
        </p:blipFill>
        <p:spPr bwMode="auto">
          <a:xfrm>
            <a:off x="1912270" y="4918410"/>
            <a:ext cx="4729162" cy="16668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69" y="304800"/>
            <a:ext cx="6593306" cy="692056"/>
          </a:xfrm>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smtClean="0">
                <a:latin typeface="Times New Roman" pitchFamily="18" charset="0"/>
                <a:cs typeface="Times New Roman" pitchFamily="18" charset="0"/>
              </a:rPr>
              <a:t>Sources and Transmission</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497307" y="1251285"/>
            <a:ext cx="8309810" cy="5358063"/>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b="1" dirty="0" smtClean="0">
                <a:solidFill>
                  <a:srgbClr val="0070C0"/>
                </a:solidFill>
                <a:latin typeface="Times New Roman" pitchFamily="18" charset="0"/>
                <a:cs typeface="Times New Roman" pitchFamily="18" charset="0"/>
              </a:rPr>
              <a:t>In animals: </a:t>
            </a:r>
          </a:p>
          <a:p>
            <a:pPr lvl="1" algn="just">
              <a:buFont typeface="Wingdings" pitchFamily="2" charset="2"/>
              <a:buChar char="ü"/>
            </a:pPr>
            <a:r>
              <a:rPr lang="en-US" dirty="0" smtClean="0">
                <a:latin typeface="Times New Roman" pitchFamily="18" charset="0"/>
                <a:cs typeface="Times New Roman" pitchFamily="18" charset="0"/>
              </a:rPr>
              <a:t>Source of infection: </a:t>
            </a:r>
            <a:r>
              <a:rPr lang="en-US" b="1" dirty="0" smtClean="0">
                <a:solidFill>
                  <a:srgbClr val="FF0000"/>
                </a:solidFill>
                <a:latin typeface="Times New Roman" pitchFamily="18" charset="0"/>
                <a:cs typeface="Times New Roman" pitchFamily="18" charset="0"/>
              </a:rPr>
              <a:t>Contaminated Silage </a:t>
            </a:r>
            <a:endParaRPr lang="en-US" dirty="0" smtClean="0">
              <a:latin typeface="Times New Roman" pitchFamily="18" charset="0"/>
              <a:cs typeface="Times New Roman" pitchFamily="18" charset="0"/>
            </a:endParaRPr>
          </a:p>
          <a:p>
            <a:pPr lvl="1" algn="just">
              <a:buFont typeface="Wingdings" pitchFamily="2" charset="2"/>
              <a:buChar char="ü"/>
            </a:pPr>
            <a:r>
              <a:rPr lang="en-US" b="1" dirty="0" smtClean="0">
                <a:latin typeface="Times New Roman" pitchFamily="18" charset="0"/>
                <a:cs typeface="Times New Roman" pitchFamily="18" charset="0"/>
              </a:rPr>
              <a:t>Infected cows </a:t>
            </a:r>
            <a:r>
              <a:rPr lang="en-US" dirty="0" smtClean="0">
                <a:latin typeface="Times New Roman" pitchFamily="18" charset="0"/>
                <a:cs typeface="Times New Roman" pitchFamily="18" charset="0"/>
              </a:rPr>
              <a:t>: Produce milk (1x10</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cells per </a:t>
            </a:r>
            <a:r>
              <a:rPr lang="en-US" dirty="0" err="1" smtClean="0">
                <a:latin typeface="Times New Roman" pitchFamily="18" charset="0"/>
                <a:cs typeface="Times New Roman" pitchFamily="18" charset="0"/>
              </a:rPr>
              <a:t>litre</a:t>
            </a:r>
            <a:r>
              <a:rPr lang="en-US" dirty="0" smtClean="0">
                <a:latin typeface="Times New Roman" pitchFamily="18" charset="0"/>
                <a:cs typeface="Times New Roman" pitchFamily="18" charset="0"/>
              </a:rPr>
              <a:t>)</a:t>
            </a:r>
          </a:p>
          <a:p>
            <a:pPr lvl="1" algn="just">
              <a:buFont typeface="Wingdings" pitchFamily="2" charset="2"/>
              <a:buChar char="ü"/>
            </a:pPr>
            <a:r>
              <a:rPr lang="en-US" b="1" dirty="0" smtClean="0">
                <a:latin typeface="Times New Roman" pitchFamily="18" charset="0"/>
                <a:cs typeface="Times New Roman" pitchFamily="18" charset="0"/>
              </a:rPr>
              <a:t>Contaminated milk</a:t>
            </a:r>
            <a:r>
              <a:rPr lang="en-US" dirty="0" smtClean="0">
                <a:latin typeface="Times New Roman" pitchFamily="18" charset="0"/>
                <a:cs typeface="Times New Roman" pitchFamily="18" charset="0"/>
              </a:rPr>
              <a:t>: Contaminate environment &amp; milk products</a:t>
            </a:r>
          </a:p>
          <a:p>
            <a:pPr algn="just">
              <a:buFont typeface="Wingdings" pitchFamily="2" charset="2"/>
              <a:buChar char="ü"/>
            </a:pPr>
            <a:endParaRPr lang="en-US" sz="2400" dirty="0" smtClean="0">
              <a:latin typeface="Times New Roman" pitchFamily="18" charset="0"/>
              <a:cs typeface="Times New Roman" pitchFamily="18" charset="0"/>
            </a:endParaRPr>
          </a:p>
          <a:p>
            <a:pPr lvl="1" algn="just"/>
            <a:r>
              <a:rPr lang="en-US" b="1" dirty="0" smtClean="0">
                <a:latin typeface="Times New Roman" pitchFamily="18" charset="0"/>
                <a:cs typeface="Times New Roman" pitchFamily="18" charset="0"/>
              </a:rPr>
              <a:t>Main route </a:t>
            </a:r>
            <a:r>
              <a:rPr lang="en-US" dirty="0" smtClean="0">
                <a:latin typeface="Times New Roman" pitchFamily="18" charset="0"/>
                <a:cs typeface="Times New Roman" pitchFamily="18" charset="0"/>
              </a:rPr>
              <a:t>of transmission: </a:t>
            </a:r>
            <a:r>
              <a:rPr lang="en-US" dirty="0" smtClean="0">
                <a:solidFill>
                  <a:srgbClr val="FF0000"/>
                </a:solidFill>
                <a:latin typeface="Times New Roman" pitchFamily="18" charset="0"/>
                <a:cs typeface="Times New Roman" pitchFamily="18" charset="0"/>
              </a:rPr>
              <a:t>Ingestion </a:t>
            </a:r>
          </a:p>
          <a:p>
            <a:pPr lvl="2" algn="just">
              <a:buFont typeface="Wingdings" pitchFamily="2" charset="2"/>
              <a:buChar char="Ø"/>
            </a:pPr>
            <a:r>
              <a:rPr lang="en-US" sz="2200" dirty="0" smtClean="0">
                <a:solidFill>
                  <a:schemeClr val="tx1">
                    <a:lumMod val="50000"/>
                    <a:lumOff val="50000"/>
                  </a:schemeClr>
                </a:solidFill>
                <a:latin typeface="Times New Roman" pitchFamily="18" charset="0"/>
                <a:cs typeface="Times New Roman" pitchFamily="18" charset="0"/>
              </a:rPr>
              <a:t>Food &amp; water contaminated with  </a:t>
            </a:r>
            <a:r>
              <a:rPr lang="en-US" sz="2200" dirty="0" err="1" smtClean="0">
                <a:solidFill>
                  <a:schemeClr val="tx1">
                    <a:lumMod val="50000"/>
                    <a:lumOff val="50000"/>
                  </a:schemeClr>
                </a:solidFill>
                <a:latin typeface="Times New Roman" pitchFamily="18" charset="0"/>
                <a:cs typeface="Times New Roman" pitchFamily="18" charset="0"/>
              </a:rPr>
              <a:t>faeces</a:t>
            </a:r>
            <a:r>
              <a:rPr lang="en-US" sz="2200" dirty="0" smtClean="0">
                <a:solidFill>
                  <a:schemeClr val="tx1">
                    <a:lumMod val="50000"/>
                    <a:lumOff val="50000"/>
                  </a:schemeClr>
                </a:solidFill>
                <a:latin typeface="Times New Roman" pitchFamily="18" charset="0"/>
                <a:cs typeface="Times New Roman" pitchFamily="18" charset="0"/>
              </a:rPr>
              <a:t>, saliva, nasal secretions, milk &amp; aborted material from infected animals</a:t>
            </a:r>
          </a:p>
          <a:p>
            <a:endParaRPr lang="en-US" sz="2400" dirty="0">
              <a:latin typeface="Times New Roman" pitchFamily="18" charset="0"/>
              <a:cs typeface="Times New Roman" pitchFamily="18" charset="0"/>
            </a:endParaRPr>
          </a:p>
        </p:txBody>
      </p:sp>
      <p:pic>
        <p:nvPicPr>
          <p:cNvPr id="18433" name="Picture 1" descr="C:\Users\user\Desktop\download (3).jpg"/>
          <p:cNvPicPr>
            <a:picLocks noChangeAspect="1" noChangeArrowheads="1"/>
          </p:cNvPicPr>
          <p:nvPr/>
        </p:nvPicPr>
        <p:blipFill>
          <a:blip r:embed="rId3" cstate="print"/>
          <a:srcRect/>
          <a:stretch>
            <a:fillRect/>
          </a:stretch>
        </p:blipFill>
        <p:spPr bwMode="auto">
          <a:xfrm>
            <a:off x="8935452" y="4010526"/>
            <a:ext cx="3031958" cy="2550696"/>
          </a:xfrm>
          <a:prstGeom prst="rect">
            <a:avLst/>
          </a:prstGeom>
          <a:noFill/>
        </p:spPr>
      </p:pic>
      <p:pic>
        <p:nvPicPr>
          <p:cNvPr id="18434" name="Picture 2" descr="C:\Users\user\Desktop\images (6).jpg"/>
          <p:cNvPicPr>
            <a:picLocks noChangeAspect="1" noChangeArrowheads="1"/>
          </p:cNvPicPr>
          <p:nvPr/>
        </p:nvPicPr>
        <p:blipFill>
          <a:blip r:embed="rId4" cstate="print"/>
          <a:srcRect/>
          <a:stretch>
            <a:fillRect/>
          </a:stretch>
        </p:blipFill>
        <p:spPr bwMode="auto">
          <a:xfrm>
            <a:off x="8967537" y="1219201"/>
            <a:ext cx="2967789" cy="243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07369" y="208548"/>
            <a:ext cx="6593306" cy="625641"/>
          </a:xfrm>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smtClean="0">
                <a:latin typeface="Times New Roman" pitchFamily="18" charset="0"/>
                <a:cs typeface="Times New Roman" pitchFamily="18" charset="0"/>
              </a:rPr>
              <a:t>Sources and Transmission</a:t>
            </a:r>
            <a:endParaRPr lang="en-US" sz="4400" b="1" dirty="0">
              <a:latin typeface="Times New Roman" pitchFamily="18" charset="0"/>
              <a:cs typeface="Times New Roman" pitchFamily="18" charset="0"/>
            </a:endParaRPr>
          </a:p>
        </p:txBody>
      </p:sp>
      <p:sp>
        <p:nvSpPr>
          <p:cNvPr id="7" name="Content Placeholder 6"/>
          <p:cNvSpPr>
            <a:spLocks noGrp="1"/>
          </p:cNvSpPr>
          <p:nvPr>
            <p:ph idx="1"/>
          </p:nvPr>
        </p:nvSpPr>
        <p:spPr>
          <a:xfrm>
            <a:off x="304799" y="930442"/>
            <a:ext cx="11694695" cy="5694947"/>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b="1" dirty="0" smtClean="0">
                <a:solidFill>
                  <a:srgbClr val="0070C0"/>
                </a:solidFill>
                <a:latin typeface="Times New Roman" pitchFamily="18" charset="0"/>
                <a:cs typeface="Times New Roman" pitchFamily="18" charset="0"/>
              </a:rPr>
              <a:t>In Human</a:t>
            </a:r>
            <a:endParaRPr lang="en-US" sz="2400" b="1" dirty="0">
              <a:solidFill>
                <a:srgbClr val="0070C0"/>
              </a:solidFill>
              <a:latin typeface="Times New Roman" pitchFamily="18" charset="0"/>
              <a:cs typeface="Times New Roman" pitchFamily="18" charset="0"/>
            </a:endParaRPr>
          </a:p>
        </p:txBody>
      </p:sp>
      <p:sp>
        <p:nvSpPr>
          <p:cNvPr id="9" name="Content Placeholder 2"/>
          <p:cNvSpPr txBox="1">
            <a:spLocks/>
          </p:cNvSpPr>
          <p:nvPr/>
        </p:nvSpPr>
        <p:spPr>
          <a:xfrm>
            <a:off x="368969" y="1395664"/>
            <a:ext cx="6497052" cy="5121442"/>
          </a:xfrm>
          <a:prstGeom prst="rect">
            <a:avLst/>
          </a:prstGeom>
        </p:spPr>
        <p:style>
          <a:lnRef idx="1">
            <a:schemeClr val="accent2"/>
          </a:lnRef>
          <a:fillRef idx="2">
            <a:schemeClr val="accent2"/>
          </a:fillRef>
          <a:effectRef idx="1">
            <a:schemeClr val="accent2"/>
          </a:effectRef>
          <a:fontRef idx="minor">
            <a:schemeClr val="dk1"/>
          </a:fontRef>
        </p:style>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Foodborne</a:t>
            </a:r>
            <a:r>
              <a:rPr kumimoji="0" lang="en-US" sz="2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transmission</a:t>
            </a:r>
            <a:r>
              <a:rPr kumimoji="0" lang="en-US" sz="22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dirty="0" err="1" smtClean="0">
                <a:ln>
                  <a:noFill/>
                </a:ln>
                <a:solidFill>
                  <a:schemeClr val="dk1"/>
                </a:solidFill>
                <a:effectLst/>
                <a:uLnTx/>
                <a:uFillTx/>
                <a:latin typeface="Times New Roman" pitchFamily="18" charset="0"/>
                <a:ea typeface="+mn-ea"/>
                <a:cs typeface="Times New Roman" pitchFamily="18" charset="0"/>
              </a:rPr>
              <a:t>Prominant</a:t>
            </a:r>
            <a:r>
              <a:rPr kumimoji="0" lang="en-US" sz="2200" b="1"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means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200" b="1"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200" b="1"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Times New Roman" pitchFamily="18" charset="0"/>
              </a:rPr>
              <a:t>(Sources</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Times New Roman" pitchFamily="18" charset="0"/>
              </a:rPr>
              <a:t>: Milk, soft cheese, ice cream, cook-chill foods, raw meats, ready-to-eat poultry, pates, unprocessed vegetables, salads, raw fish, fish products, sandwiches &amp; fried rice)</a:t>
            </a:r>
            <a:endParaRPr kumimoji="0" lang="en-US" sz="2200" b="0"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2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Infected </a:t>
            </a:r>
            <a:r>
              <a:rPr kumimoji="0" lang="en-US" sz="2200" b="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mother to </a:t>
            </a:r>
            <a:r>
              <a:rPr kumimoji="0" lang="en-US" sz="2200" b="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foetus</a:t>
            </a:r>
            <a:r>
              <a:rPr kumimoji="0" lang="en-US" sz="2200" b="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infants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Handling of </a:t>
            </a:r>
            <a:r>
              <a:rPr kumimoji="0" lang="en-US" sz="2200" b="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newborn calves </a:t>
            </a:r>
            <a:r>
              <a:rPr kumimoji="0" lang="en-US" sz="2200" b="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&amp; infected material</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1"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Nosocomial</a:t>
            </a:r>
            <a:r>
              <a:rPr kumimoji="0" lang="en-US" sz="2200" b="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2200" b="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and person-to-person spread</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Direct contact with animals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200" b="1"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Cross infections </a:t>
            </a:r>
            <a:r>
              <a:rPr kumimoji="0" lang="en-US" sz="2200" b="1"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among infants in a hospital</a:t>
            </a:r>
            <a:endParaRPr kumimoji="0" lang="en-US" sz="2200" b="0" i="0" u="none" strike="noStrike" kern="1200" cap="none" spc="0" normalizeH="0" baseline="0" noProof="0" dirty="0">
              <a:ln>
                <a:noFill/>
              </a:ln>
              <a:solidFill>
                <a:schemeClr val="dk1"/>
              </a:solidFill>
              <a:effectLst/>
              <a:uLnTx/>
              <a:uFillTx/>
              <a:latin typeface="+mn-lt"/>
              <a:ea typeface="+mn-ea"/>
              <a:cs typeface="+mn-cs"/>
            </a:endParaRPr>
          </a:p>
        </p:txBody>
      </p:sp>
      <p:pic>
        <p:nvPicPr>
          <p:cNvPr id="2050" name="Picture 2" descr="C:\Users\user\Desktop\F1.png"/>
          <p:cNvPicPr>
            <a:picLocks noChangeAspect="1" noChangeArrowheads="1"/>
          </p:cNvPicPr>
          <p:nvPr/>
        </p:nvPicPr>
        <p:blipFill>
          <a:blip r:embed="rId3" cstate="print"/>
          <a:srcRect/>
          <a:stretch>
            <a:fillRect/>
          </a:stretch>
        </p:blipFill>
        <p:spPr bwMode="auto">
          <a:xfrm>
            <a:off x="6866022" y="1395663"/>
            <a:ext cx="5021178" cy="51174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68" y="222825"/>
            <a:ext cx="5598696" cy="691575"/>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smtClean="0">
                <a:latin typeface="Times New Roman" pitchFamily="18" charset="0"/>
                <a:cs typeface="Times New Roman" pitchFamily="18" charset="0"/>
              </a:rPr>
              <a:t>Disease in Animals</a:t>
            </a:r>
            <a:endParaRPr lang="en-US" sz="4400" b="1" dirty="0">
              <a:latin typeface="Times New Roman" pitchFamily="18" charset="0"/>
              <a:cs typeface="Times New Roman" pitchFamily="18" charset="0"/>
            </a:endParaRPr>
          </a:p>
        </p:txBody>
      </p:sp>
      <p:sp>
        <p:nvSpPr>
          <p:cNvPr id="4" name="Content Placeholder 3"/>
          <p:cNvSpPr>
            <a:spLocks noGrp="1"/>
          </p:cNvSpPr>
          <p:nvPr>
            <p:ph idx="1"/>
          </p:nvPr>
        </p:nvSpPr>
        <p:spPr>
          <a:xfrm>
            <a:off x="240632" y="1203158"/>
            <a:ext cx="11662611" cy="5117431"/>
          </a:xfrm>
        </p:spPr>
        <p:style>
          <a:lnRef idx="1">
            <a:schemeClr val="accent2"/>
          </a:lnRef>
          <a:fillRef idx="2">
            <a:schemeClr val="accent2"/>
          </a:fillRef>
          <a:effectRef idx="1">
            <a:schemeClr val="accent2"/>
          </a:effectRef>
          <a:fontRef idx="minor">
            <a:schemeClr val="dk1"/>
          </a:fontRef>
        </p:style>
        <p:txBody>
          <a:bodyPr>
            <a:normAutofit/>
          </a:bodyPr>
          <a:lstStyle/>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Infection ranging from </a:t>
            </a:r>
            <a:r>
              <a:rPr lang="en-US" sz="2400" b="1" dirty="0" smtClean="0">
                <a:latin typeface="Times New Roman" pitchFamily="18" charset="0"/>
                <a:cs typeface="Times New Roman" pitchFamily="18" charset="0"/>
              </a:rPr>
              <a:t>asymptomatic</a:t>
            </a:r>
            <a:r>
              <a:rPr lang="en-US" sz="2400" dirty="0" smtClean="0">
                <a:latin typeface="Times New Roman" pitchFamily="18" charset="0"/>
                <a:cs typeface="Times New Roman" pitchFamily="18" charset="0"/>
              </a:rPr>
              <a:t> infection </a:t>
            </a:r>
          </a:p>
          <a:p>
            <a:pPr algn="just"/>
            <a:r>
              <a:rPr lang="en-US" sz="2400" dirty="0" smtClean="0">
                <a:latin typeface="Times New Roman" pitchFamily="18" charset="0"/>
                <a:cs typeface="Times New Roman" pitchFamily="18" charset="0"/>
              </a:rPr>
              <a:t>Uncommon </a:t>
            </a:r>
            <a:r>
              <a:rPr lang="en-US" sz="2400" dirty="0" err="1" smtClean="0">
                <a:latin typeface="Times New Roman" pitchFamily="18" charset="0"/>
                <a:cs typeface="Times New Roman" pitchFamily="18" charset="0"/>
              </a:rPr>
              <a:t>cutaneous</a:t>
            </a:r>
            <a:r>
              <a:rPr lang="en-US" sz="2400" dirty="0" smtClean="0">
                <a:latin typeface="Times New Roman" pitchFamily="18" charset="0"/>
                <a:cs typeface="Times New Roman" pitchFamily="18" charset="0"/>
              </a:rPr>
              <a:t> lesions </a:t>
            </a:r>
          </a:p>
          <a:p>
            <a:pPr algn="just"/>
            <a:r>
              <a:rPr lang="en-US" sz="2400" b="1" dirty="0" smtClean="0">
                <a:latin typeface="Times New Roman" pitchFamily="18" charset="0"/>
                <a:cs typeface="Times New Roman" pitchFamily="18" charset="0"/>
              </a:rPr>
              <a:t>Susceptibility</a:t>
            </a:r>
            <a:r>
              <a:rPr lang="en-US" sz="2400" dirty="0" smtClean="0">
                <a:latin typeface="Times New Roman" pitchFamily="18" charset="0"/>
                <a:cs typeface="Times New Roman" pitchFamily="18" charset="0"/>
              </a:rPr>
              <a:t>: Sheep&gt; Goats&gt; Cattle</a:t>
            </a:r>
          </a:p>
          <a:p>
            <a:pPr algn="just"/>
            <a:r>
              <a:rPr lang="en-US" sz="2400" b="1" dirty="0" smtClean="0">
                <a:solidFill>
                  <a:srgbClr val="C00000"/>
                </a:solidFill>
                <a:latin typeface="Times New Roman" pitchFamily="18" charset="0"/>
                <a:cs typeface="Times New Roman" pitchFamily="18" charset="0"/>
              </a:rPr>
              <a:t>Various focal infections such as </a:t>
            </a:r>
          </a:p>
          <a:p>
            <a:pPr lvl="1" algn="just"/>
            <a:r>
              <a:rPr lang="en-US" dirty="0" smtClean="0">
                <a:latin typeface="Times New Roman" pitchFamily="18" charset="0"/>
                <a:cs typeface="Times New Roman" pitchFamily="18" charset="0"/>
              </a:rPr>
              <a:t>Septic arthritis, </a:t>
            </a:r>
          </a:p>
          <a:p>
            <a:pPr lvl="1" algn="just"/>
            <a:r>
              <a:rPr lang="en-US" dirty="0" smtClean="0">
                <a:latin typeface="Times New Roman" pitchFamily="18" charset="0"/>
                <a:cs typeface="Times New Roman" pitchFamily="18" charset="0"/>
              </a:rPr>
              <a:t>Conjunctivitis, </a:t>
            </a:r>
          </a:p>
          <a:p>
            <a:pPr lvl="1" algn="just"/>
            <a:r>
              <a:rPr lang="en-US" dirty="0" err="1" smtClean="0">
                <a:latin typeface="Times New Roman" pitchFamily="18" charset="0"/>
                <a:cs typeface="Times New Roman" pitchFamily="18" charset="0"/>
              </a:rPr>
              <a:t>Urethritis</a:t>
            </a:r>
            <a:r>
              <a:rPr lang="en-US" dirty="0" smtClean="0">
                <a:latin typeface="Times New Roman" pitchFamily="18" charset="0"/>
                <a:cs typeface="Times New Roman" pitchFamily="18" charset="0"/>
              </a:rPr>
              <a:t>, </a:t>
            </a:r>
          </a:p>
          <a:p>
            <a:pPr lvl="1" algn="just"/>
            <a:r>
              <a:rPr lang="en-US" dirty="0" err="1" smtClean="0">
                <a:latin typeface="Times New Roman" pitchFamily="18" charset="0"/>
                <a:cs typeface="Times New Roman" pitchFamily="18" charset="0"/>
              </a:rPr>
              <a:t>Endocarditis</a:t>
            </a:r>
            <a:r>
              <a:rPr lang="en-US" dirty="0" smtClean="0">
                <a:latin typeface="Times New Roman" pitchFamily="18" charset="0"/>
                <a:cs typeface="Times New Roman" pitchFamily="18" charset="0"/>
              </a:rPr>
              <a:t>, </a:t>
            </a:r>
          </a:p>
          <a:p>
            <a:pPr lvl="1" algn="just"/>
            <a:r>
              <a:rPr lang="en-US" dirty="0" smtClean="0">
                <a:latin typeface="Times New Roman" pitchFamily="18" charset="0"/>
                <a:cs typeface="Times New Roman" pitchFamily="18" charset="0"/>
              </a:rPr>
              <a:t>Often leading to severe gait disturbance followed by death </a:t>
            </a:r>
          </a:p>
          <a:p>
            <a:pPr lvl="1" algn="just"/>
            <a:r>
              <a:rPr lang="en-US" dirty="0" smtClean="0">
                <a:latin typeface="Times New Roman" pitchFamily="18" charset="0"/>
                <a:cs typeface="Times New Roman" pitchFamily="18" charset="0"/>
              </a:rPr>
              <a:t>Abortions &amp; </a:t>
            </a:r>
            <a:r>
              <a:rPr lang="en-US" dirty="0" err="1" smtClean="0">
                <a:latin typeface="Times New Roman" pitchFamily="18" charset="0"/>
                <a:cs typeface="Times New Roman" pitchFamily="18" charset="0"/>
              </a:rPr>
              <a:t>perinatal</a:t>
            </a:r>
            <a:r>
              <a:rPr lang="en-US" dirty="0" smtClean="0">
                <a:latin typeface="Times New Roman" pitchFamily="18" charset="0"/>
                <a:cs typeface="Times New Roman" pitchFamily="18" charset="0"/>
              </a:rPr>
              <a:t> deaths in cattle &amp; sheep are common</a:t>
            </a:r>
          </a:p>
          <a:p>
            <a:pPr lvl="1" algn="just"/>
            <a:endParaRPr lang="en-US" sz="2200" dirty="0">
              <a:latin typeface="Times New Roman" pitchFamily="18" charset="0"/>
              <a:cs typeface="Times New Roman" pitchFamily="18" charset="0"/>
            </a:endParaRPr>
          </a:p>
        </p:txBody>
      </p:sp>
      <p:pic>
        <p:nvPicPr>
          <p:cNvPr id="5" name="Picture 1" descr="C:\Users\user\Desktop\download.jpg"/>
          <p:cNvPicPr>
            <a:picLocks noChangeAspect="1" noChangeArrowheads="1"/>
          </p:cNvPicPr>
          <p:nvPr/>
        </p:nvPicPr>
        <p:blipFill>
          <a:blip r:embed="rId3" cstate="print"/>
          <a:srcRect/>
          <a:stretch>
            <a:fillRect/>
          </a:stretch>
        </p:blipFill>
        <p:spPr bwMode="auto">
          <a:xfrm>
            <a:off x="8245643" y="1574925"/>
            <a:ext cx="3416968" cy="42964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8968" y="802106"/>
            <a:ext cx="11566358" cy="5775157"/>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just"/>
            <a:r>
              <a:rPr lang="en-US" sz="2200" b="1" dirty="0" smtClean="0">
                <a:solidFill>
                  <a:srgbClr val="7030A0"/>
                </a:solidFill>
                <a:latin typeface="Times New Roman" pitchFamily="18" charset="0"/>
                <a:cs typeface="Times New Roman" pitchFamily="18" charset="0"/>
              </a:rPr>
              <a:t>Sheep, goats and cattle</a:t>
            </a:r>
          </a:p>
          <a:p>
            <a:pPr lvl="1" algn="just"/>
            <a:r>
              <a:rPr lang="en-US" sz="2200" b="1" dirty="0" smtClean="0">
                <a:latin typeface="Times New Roman" pitchFamily="18" charset="0"/>
                <a:cs typeface="Times New Roman" pitchFamily="18" charset="0"/>
              </a:rPr>
              <a:t>Incubation period</a:t>
            </a:r>
            <a:r>
              <a:rPr lang="en-US" sz="2200" dirty="0" smtClean="0">
                <a:latin typeface="Times New Roman" pitchFamily="18" charset="0"/>
                <a:cs typeface="Times New Roman" pitchFamily="18" charset="0"/>
              </a:rPr>
              <a:t>: Sheep &amp; goat-2 to 3 days, Cattle-2 to 6 weeks</a:t>
            </a:r>
          </a:p>
          <a:p>
            <a:pPr lvl="1" algn="just"/>
            <a:r>
              <a:rPr lang="en-US" sz="2200" b="1" dirty="0">
                <a:latin typeface="Times New Roman" pitchFamily="18" charset="0"/>
                <a:cs typeface="Times New Roman" pitchFamily="18" charset="0"/>
              </a:rPr>
              <a:t>Circling </a:t>
            </a:r>
            <a:r>
              <a:rPr lang="en-US" sz="2200" b="1" dirty="0" smtClean="0">
                <a:latin typeface="Times New Roman" pitchFamily="18" charset="0"/>
                <a:cs typeface="Times New Roman" pitchFamily="18" charset="0"/>
              </a:rPr>
              <a:t>disease: </a:t>
            </a:r>
            <a:r>
              <a:rPr lang="en-US" sz="2200" dirty="0">
                <a:latin typeface="Times New Roman" pitchFamily="18" charset="0"/>
                <a:cs typeface="Times New Roman" pitchFamily="18" charset="0"/>
              </a:rPr>
              <a:t>U</a:t>
            </a:r>
            <a:r>
              <a:rPr lang="en-US" sz="2200" dirty="0" smtClean="0">
                <a:latin typeface="Times New Roman" pitchFamily="18" charset="0"/>
                <a:cs typeface="Times New Roman" pitchFamily="18" charset="0"/>
              </a:rPr>
              <a:t>nilateral facial nerve paralysis/ partial pharyngeal paralysis</a:t>
            </a:r>
            <a:endParaRPr lang="en-US" sz="2200" dirty="0">
              <a:latin typeface="Times New Roman" pitchFamily="18" charset="0"/>
              <a:cs typeface="Times New Roman" pitchFamily="18" charset="0"/>
            </a:endParaRPr>
          </a:p>
          <a:p>
            <a:pPr lvl="1" algn="just"/>
            <a:r>
              <a:rPr lang="en-US" sz="2200" b="1" dirty="0" smtClean="0">
                <a:latin typeface="Times New Roman" pitchFamily="18" charset="0"/>
                <a:cs typeface="Times New Roman" pitchFamily="18" charset="0"/>
              </a:rPr>
              <a:t>Mastitis</a:t>
            </a:r>
            <a:r>
              <a:rPr lang="en-US" sz="2200" dirty="0" smtClean="0">
                <a:latin typeface="Times New Roman" pitchFamily="18" charset="0"/>
                <a:cs typeface="Times New Roman" pitchFamily="18" charset="0"/>
              </a:rPr>
              <a:t>: Acute/ chronic/ symptomless </a:t>
            </a:r>
          </a:p>
          <a:p>
            <a:pPr lvl="1" algn="just"/>
            <a:r>
              <a:rPr lang="en-US" sz="2200" b="1" dirty="0" smtClean="0">
                <a:latin typeface="Times New Roman" pitchFamily="18" charset="0"/>
                <a:cs typeface="Times New Roman" pitchFamily="18" charset="0"/>
              </a:rPr>
              <a:t>Adult sheep</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mostly pregnant</a:t>
            </a:r>
            <a:r>
              <a:rPr lang="en-US" sz="2200" dirty="0" smtClean="0">
                <a:latin typeface="Times New Roman" pitchFamily="18" charset="0"/>
                <a:cs typeface="Times New Roman" pitchFamily="18" charset="0"/>
              </a:rPr>
              <a:t>: pyrexia &amp; profuse </a:t>
            </a:r>
            <a:r>
              <a:rPr lang="en-US" sz="2200" dirty="0" err="1" smtClean="0">
                <a:latin typeface="Times New Roman" pitchFamily="18" charset="0"/>
                <a:cs typeface="Times New Roman" pitchFamily="18" charset="0"/>
              </a:rPr>
              <a:t>diarrhoea</a:t>
            </a:r>
            <a:endParaRPr lang="en-US" sz="2200" dirty="0" smtClean="0">
              <a:latin typeface="Times New Roman" pitchFamily="18" charset="0"/>
              <a:cs typeface="Times New Roman" pitchFamily="18" charset="0"/>
            </a:endParaRPr>
          </a:p>
          <a:p>
            <a:pPr lvl="1" algn="just"/>
            <a:endParaRPr lang="en-US" sz="2200" dirty="0" smtClean="0">
              <a:latin typeface="Times New Roman" pitchFamily="18" charset="0"/>
              <a:cs typeface="Times New Roman" pitchFamily="18" charset="0"/>
            </a:endParaRPr>
          </a:p>
          <a:p>
            <a:r>
              <a:rPr lang="en-US" sz="2200" b="1" dirty="0" smtClean="0">
                <a:solidFill>
                  <a:srgbClr val="7030A0"/>
                </a:solidFill>
                <a:latin typeface="Times New Roman" pitchFamily="18" charset="0"/>
                <a:cs typeface="Times New Roman" pitchFamily="18" charset="0"/>
              </a:rPr>
              <a:t>Swine</a:t>
            </a:r>
          </a:p>
          <a:p>
            <a:pPr lvl="1" algn="just"/>
            <a:r>
              <a:rPr lang="en-US" sz="2200" dirty="0" smtClean="0">
                <a:latin typeface="Times New Roman" pitchFamily="18" charset="0"/>
                <a:cs typeface="Times New Roman" pitchFamily="18" charset="0"/>
              </a:rPr>
              <a:t>Mostly : acute form (characterized by </a:t>
            </a:r>
            <a:r>
              <a:rPr lang="en-US" sz="2200" b="1" dirty="0" err="1" smtClean="0">
                <a:solidFill>
                  <a:srgbClr val="C00000"/>
                </a:solidFill>
                <a:latin typeface="Times New Roman" pitchFamily="18" charset="0"/>
                <a:cs typeface="Times New Roman" pitchFamily="18" charset="0"/>
              </a:rPr>
              <a:t>meningoencephalitis</a:t>
            </a:r>
            <a:r>
              <a:rPr lang="en-US" sz="2200" dirty="0" smtClean="0">
                <a:latin typeface="Times New Roman" pitchFamily="18" charset="0"/>
                <a:cs typeface="Times New Roman" pitchFamily="18" charset="0"/>
              </a:rPr>
              <a:t>) </a:t>
            </a:r>
          </a:p>
          <a:p>
            <a:pPr lvl="1" algn="just"/>
            <a:r>
              <a:rPr lang="en-US" sz="2200" b="1" dirty="0" smtClean="0">
                <a:solidFill>
                  <a:srgbClr val="C00000"/>
                </a:solidFill>
                <a:latin typeface="Times New Roman" pitchFamily="18" charset="0"/>
                <a:cs typeface="Times New Roman" pitchFamily="18" charset="0"/>
              </a:rPr>
              <a:t>Other symptoms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Dyspnoea</a:t>
            </a:r>
            <a:r>
              <a:rPr lang="en-US" sz="2200" dirty="0" smtClean="0">
                <a:latin typeface="Times New Roman" pitchFamily="18" charset="0"/>
                <a:cs typeface="Times New Roman" pitchFamily="18" charset="0"/>
              </a:rPr>
              <a:t>, cough &amp; abortion</a:t>
            </a:r>
          </a:p>
          <a:p>
            <a:pPr lvl="1" algn="just"/>
            <a:endParaRPr lang="en-US" sz="2200" dirty="0" smtClean="0">
              <a:latin typeface="Times New Roman" pitchFamily="18" charset="0"/>
              <a:cs typeface="Times New Roman" pitchFamily="18" charset="0"/>
            </a:endParaRPr>
          </a:p>
          <a:p>
            <a:r>
              <a:rPr lang="en-US" sz="2200" b="1" dirty="0" smtClean="0">
                <a:solidFill>
                  <a:srgbClr val="7030A0"/>
                </a:solidFill>
                <a:latin typeface="Times New Roman" pitchFamily="18" charset="0"/>
                <a:cs typeface="Times New Roman" pitchFamily="18" charset="0"/>
              </a:rPr>
              <a:t>Birds</a:t>
            </a:r>
          </a:p>
          <a:p>
            <a:pPr lvl="1" algn="just"/>
            <a:r>
              <a:rPr lang="en-US" sz="2200" dirty="0" smtClean="0">
                <a:latin typeface="Times New Roman" pitchFamily="18" charset="0"/>
                <a:cs typeface="Times New Roman" pitchFamily="18" charset="0"/>
              </a:rPr>
              <a:t>Sporadic/ epizootic, acute /chronic; </a:t>
            </a:r>
            <a:r>
              <a:rPr lang="en-US" sz="2200" b="1" dirty="0" smtClean="0">
                <a:solidFill>
                  <a:srgbClr val="FF0000"/>
                </a:solidFill>
                <a:latin typeface="Times New Roman" pitchFamily="18" charset="0"/>
                <a:cs typeface="Times New Roman" pitchFamily="18" charset="0"/>
              </a:rPr>
              <a:t>no typical symptom</a:t>
            </a:r>
          </a:p>
          <a:p>
            <a:pPr lvl="1" algn="just"/>
            <a:r>
              <a:rPr lang="en-US" sz="2200" dirty="0" err="1" smtClean="0">
                <a:latin typeface="Times New Roman" pitchFamily="18" charset="0"/>
                <a:cs typeface="Times New Roman" pitchFamily="18" charset="0"/>
              </a:rPr>
              <a:t>Septicaemia</a:t>
            </a:r>
            <a:r>
              <a:rPr lang="en-US" sz="2200" dirty="0" smtClean="0">
                <a:latin typeface="Times New Roman" pitchFamily="18" charset="0"/>
                <a:cs typeface="Times New Roman" pitchFamily="18" charset="0"/>
              </a:rPr>
              <a:t> &amp; myocardial necrosis &amp; occasionally CNS form is seen</a:t>
            </a:r>
          </a:p>
          <a:p>
            <a:pPr lvl="1" algn="just"/>
            <a:endParaRPr lang="en-US" sz="2200" dirty="0" smtClean="0">
              <a:latin typeface="Times New Roman" pitchFamily="18" charset="0"/>
              <a:cs typeface="Times New Roman" pitchFamily="18" charset="0"/>
            </a:endParaRPr>
          </a:p>
          <a:p>
            <a:r>
              <a:rPr lang="en-US" sz="2200" b="1" dirty="0" smtClean="0">
                <a:solidFill>
                  <a:srgbClr val="7030A0"/>
                </a:solidFill>
                <a:latin typeface="Times New Roman" pitchFamily="18" charset="0"/>
                <a:cs typeface="Times New Roman" pitchFamily="18" charset="0"/>
              </a:rPr>
              <a:t>Rabbits &amp; rodents</a:t>
            </a:r>
            <a:endParaRPr lang="en-US" sz="2200" b="1" i="1" dirty="0" smtClean="0">
              <a:latin typeface="Times New Roman" pitchFamily="18" charset="0"/>
              <a:cs typeface="Times New Roman" pitchFamily="18" charset="0"/>
            </a:endParaRPr>
          </a:p>
          <a:p>
            <a:pPr lvl="1"/>
            <a:r>
              <a:rPr lang="en-US" sz="2200" dirty="0" smtClean="0">
                <a:latin typeface="Times New Roman" pitchFamily="18" charset="0"/>
                <a:cs typeface="Times New Roman" pitchFamily="18" charset="0"/>
              </a:rPr>
              <a:t>Distended belly, progressive emaciation &amp; sudden death</a:t>
            </a:r>
          </a:p>
          <a:p>
            <a:endParaRPr lang="en-US" sz="2400" dirty="0">
              <a:solidFill>
                <a:srgbClr val="C00000"/>
              </a:solidFill>
              <a:latin typeface="Times New Roman" pitchFamily="18" charset="0"/>
              <a:cs typeface="Times New Roman" pitchFamily="18" charset="0"/>
            </a:endParaRPr>
          </a:p>
        </p:txBody>
      </p:sp>
      <p:sp>
        <p:nvSpPr>
          <p:cNvPr id="9" name="Title 1"/>
          <p:cNvSpPr>
            <a:spLocks noGrp="1"/>
          </p:cNvSpPr>
          <p:nvPr>
            <p:ph type="title"/>
          </p:nvPr>
        </p:nvSpPr>
        <p:spPr>
          <a:xfrm>
            <a:off x="3288630" y="206784"/>
            <a:ext cx="5598696" cy="51511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b="1" dirty="0" smtClean="0">
                <a:latin typeface="Times New Roman" pitchFamily="18" charset="0"/>
                <a:cs typeface="Times New Roman" pitchFamily="18" charset="0"/>
              </a:rPr>
              <a:t>Disease in Animals</a:t>
            </a:r>
            <a:endParaRPr lang="en-US" sz="4400" b="1" dirty="0">
              <a:latin typeface="Times New Roman" pitchFamily="18" charset="0"/>
              <a:cs typeface="Times New Roman" pitchFamily="18" charset="0"/>
            </a:endParaRPr>
          </a:p>
        </p:txBody>
      </p:sp>
      <p:pic>
        <p:nvPicPr>
          <p:cNvPr id="2050" name="Picture 2" descr="C:\Users\user\Desktop\images (3).jpg"/>
          <p:cNvPicPr>
            <a:picLocks noChangeAspect="1" noChangeArrowheads="1"/>
          </p:cNvPicPr>
          <p:nvPr/>
        </p:nvPicPr>
        <p:blipFill>
          <a:blip r:embed="rId3" cstate="print"/>
          <a:srcRect/>
          <a:stretch>
            <a:fillRect/>
          </a:stretch>
        </p:blipFill>
        <p:spPr bwMode="auto">
          <a:xfrm>
            <a:off x="9086348" y="4633655"/>
            <a:ext cx="2576264" cy="1799229"/>
          </a:xfrm>
          <a:prstGeom prst="rect">
            <a:avLst/>
          </a:prstGeom>
          <a:noFill/>
        </p:spPr>
      </p:pic>
      <p:sp>
        <p:nvSpPr>
          <p:cNvPr id="5" name="TextBox 4"/>
          <p:cNvSpPr txBox="1"/>
          <p:nvPr/>
        </p:nvSpPr>
        <p:spPr>
          <a:xfrm>
            <a:off x="9352547" y="5919537"/>
            <a:ext cx="200926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solidFill>
                  <a:srgbClr val="FF0000"/>
                </a:solidFill>
              </a:rPr>
              <a:t>Nervous </a:t>
            </a:r>
            <a:r>
              <a:rPr lang="en-US" dirty="0" err="1" smtClean="0">
                <a:solidFill>
                  <a:srgbClr val="FF0000"/>
                </a:solidFill>
              </a:rPr>
              <a:t>listeriosis</a:t>
            </a:r>
            <a:endParaRPr lang="en-US" dirty="0">
              <a:solidFill>
                <a:srgbClr val="FF0000"/>
              </a:solidFill>
            </a:endParaRPr>
          </a:p>
        </p:txBody>
      </p:sp>
      <p:pic>
        <p:nvPicPr>
          <p:cNvPr id="2053" name="Picture 5" descr="C:\Users\user\Desktop\download (1).jpg"/>
          <p:cNvPicPr>
            <a:picLocks noChangeAspect="1" noChangeArrowheads="1"/>
          </p:cNvPicPr>
          <p:nvPr/>
        </p:nvPicPr>
        <p:blipFill>
          <a:blip r:embed="rId4" cstate="print"/>
          <a:srcRect/>
          <a:stretch>
            <a:fillRect/>
          </a:stretch>
        </p:blipFill>
        <p:spPr bwMode="auto">
          <a:xfrm>
            <a:off x="9065544" y="960270"/>
            <a:ext cx="2466975" cy="1686677"/>
          </a:xfrm>
          <a:prstGeom prst="rect">
            <a:avLst/>
          </a:prstGeom>
          <a:noFill/>
        </p:spPr>
      </p:pic>
      <p:pic>
        <p:nvPicPr>
          <p:cNvPr id="2054" name="Picture 6" descr="C:\Users\user\Desktop\download (2).jpg"/>
          <p:cNvPicPr>
            <a:picLocks noChangeAspect="1" noChangeArrowheads="1"/>
          </p:cNvPicPr>
          <p:nvPr/>
        </p:nvPicPr>
        <p:blipFill>
          <a:blip r:embed="rId5" cstate="print"/>
          <a:srcRect/>
          <a:stretch>
            <a:fillRect/>
          </a:stretch>
        </p:blipFill>
        <p:spPr bwMode="auto">
          <a:xfrm>
            <a:off x="9099634" y="2695074"/>
            <a:ext cx="2386514" cy="190224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1142</TotalTime>
  <Words>1986</Words>
  <Application>Microsoft Office PowerPoint</Application>
  <PresentationFormat>Widescreen</PresentationFormat>
  <Paragraphs>207</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Constantia</vt:lpstr>
      <vt:lpstr>Garamond</vt:lpstr>
      <vt:lpstr>Symbol</vt:lpstr>
      <vt:lpstr>Times New Roman</vt:lpstr>
      <vt:lpstr>Wingdings</vt:lpstr>
      <vt:lpstr>Wingdings 2</vt:lpstr>
      <vt:lpstr>Flow</vt:lpstr>
      <vt:lpstr>PowerPoint Presentation</vt:lpstr>
      <vt:lpstr>Listeriosis</vt:lpstr>
      <vt:lpstr>Etiology</vt:lpstr>
      <vt:lpstr>Epidemiology</vt:lpstr>
      <vt:lpstr>Host range and reservoir</vt:lpstr>
      <vt:lpstr>Sources and Transmission</vt:lpstr>
      <vt:lpstr>Sources and Transmission</vt:lpstr>
      <vt:lpstr>Disease in Animals</vt:lpstr>
      <vt:lpstr>Disease in Animals</vt:lpstr>
      <vt:lpstr>Disease in Human</vt:lpstr>
      <vt:lpstr>Diagnosis</vt:lpstr>
      <vt:lpstr>Diagnosis</vt:lpstr>
      <vt:lpstr>Diagnosis</vt:lpstr>
      <vt:lpstr>Diagnosis</vt:lpstr>
      <vt:lpstr>PowerPoint Presentation</vt:lpstr>
      <vt:lpstr>Diagnosis</vt:lpstr>
      <vt:lpstr>Treatment</vt:lpstr>
      <vt:lpstr>Prevention &amp;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Epidemiology lab 1</dc:creator>
  <cp:lastModifiedBy>dranjayvet@gmail.com</cp:lastModifiedBy>
  <cp:revision>77</cp:revision>
  <dcterms:created xsi:type="dcterms:W3CDTF">2020-01-24T12:47:53Z</dcterms:created>
  <dcterms:modified xsi:type="dcterms:W3CDTF">2020-04-21T06:49:33Z</dcterms:modified>
</cp:coreProperties>
</file>