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8719F-F8FD-4992-9FC6-437BB0D857DC}"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E9A85-B7FE-477E-A3E0-3E06ECF328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bwMode="auto">
          <a:noFill/>
          <a:ln>
            <a:miter lim="800000"/>
            <a:headEnd/>
            <a:tailEnd/>
          </a:ln>
        </p:spPr>
        <p:txBody>
          <a:bodyPr/>
          <a:lstStyle/>
          <a:p>
            <a:fld id="{98357CF0-94AD-4B8B-B5B3-E1C5A7AFA70B}" type="slidenum">
              <a:rPr lang="en-US" altLang="en-US">
                <a:latin typeface="Times New Roman" pitchFamily="18" charset="0"/>
                <a:ea typeface="MS PGothic" pitchFamily="34" charset="-128"/>
              </a:rPr>
              <a:pPr/>
              <a:t>2</a:t>
            </a:fld>
            <a:endParaRPr lang="en-US" altLang="en-US">
              <a:latin typeface="Times New Roman" pitchFamily="18" charset="0"/>
              <a:ea typeface="MS PGothic" pitchFamily="34" charset="-128"/>
            </a:endParaRPr>
          </a:p>
        </p:txBody>
      </p:sp>
      <p:sp>
        <p:nvSpPr>
          <p:cNvPr id="355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53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TABLE 21-1 Major Classes of Human Plasma Lipoproteins: Some Properties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bwMode="auto">
          <a:noFill/>
          <a:ln>
            <a:miter lim="800000"/>
            <a:headEnd/>
            <a:tailEnd/>
          </a:ln>
        </p:spPr>
        <p:txBody>
          <a:bodyPr/>
          <a:lstStyle/>
          <a:p>
            <a:fld id="{A92E49A5-5416-46D9-9833-A69108673931}" type="slidenum">
              <a:rPr lang="en-US" altLang="en-US">
                <a:latin typeface="Times New Roman" pitchFamily="18" charset="0"/>
                <a:ea typeface="MS PGothic" pitchFamily="34" charset="-128"/>
              </a:rPr>
              <a:pPr/>
              <a:t>12</a:t>
            </a:fld>
            <a:endParaRPr lang="en-US" altLang="en-US">
              <a:latin typeface="Times New Roman" pitchFamily="18" charset="0"/>
              <a:ea typeface="MS PGothic" pitchFamily="34" charset="-128"/>
            </a:endParaRPr>
          </a:p>
        </p:txBody>
      </p:sp>
      <p:sp>
        <p:nvSpPr>
          <p:cNvPr id="374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47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21-25 (part 1) Origin of the polar head groups of phospholipids in </a:t>
            </a:r>
            <a:r>
              <a:rPr lang="en-US" altLang="en-US" b="1" i="1" smtClean="0">
                <a:latin typeface="Arial" pitchFamily="34" charset="0"/>
              </a:rPr>
              <a:t>E. coli.</a:t>
            </a:r>
            <a:r>
              <a:rPr lang="en-US" altLang="en-US" smtClean="0">
                <a:latin typeface="Arial" pitchFamily="34" charset="0"/>
              </a:rPr>
              <a:t> Initially, a head group (either serine or glycerol 3-phosphate) is attached via a CDP-diacylglycerol intermediate (strategy 1 in Figure 21-24). For phospholipids other than phosphatidylserine, the head group is further modified, as shown here. In the enzyme names, PG represents phosphatidylglycerol; PS, phosphatidylserine.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bwMode="auto">
          <a:noFill/>
          <a:ln>
            <a:miter lim="800000"/>
            <a:headEnd/>
            <a:tailEnd/>
          </a:ln>
        </p:spPr>
        <p:txBody>
          <a:bodyPr/>
          <a:lstStyle/>
          <a:p>
            <a:fld id="{D1244141-F81A-4C87-ACEE-7195AA95949A}" type="slidenum">
              <a:rPr lang="en-US" altLang="en-US">
                <a:latin typeface="Times New Roman" pitchFamily="18" charset="0"/>
                <a:ea typeface="MS PGothic" pitchFamily="34" charset="-128"/>
              </a:rPr>
              <a:pPr/>
              <a:t>13</a:t>
            </a:fld>
            <a:endParaRPr lang="en-US" altLang="en-US">
              <a:latin typeface="Times New Roman" pitchFamily="18" charset="0"/>
              <a:ea typeface="MS PGothic" pitchFamily="34" charset="-128"/>
            </a:endParaRPr>
          </a:p>
        </p:txBody>
      </p:sp>
      <p:sp>
        <p:nvSpPr>
          <p:cNvPr id="376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68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21-26 Synthesis of cardiolipin and phosphatidylinositol in eukaryotes.</a:t>
            </a:r>
            <a:r>
              <a:rPr lang="en-US" altLang="en-US" smtClean="0">
                <a:latin typeface="Arial" pitchFamily="34" charset="0"/>
              </a:rPr>
              <a:t> These glycerophospholipids are synthesized using strategy 1 in Figure 21-24. Phosphatidylglycerol is synthesized as in bacteria (see Figure 21-25). PI represents phosphatidylinositol.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bwMode="auto">
          <a:noFill/>
          <a:ln>
            <a:miter lim="800000"/>
            <a:headEnd/>
            <a:tailEnd/>
          </a:ln>
        </p:spPr>
        <p:txBody>
          <a:bodyPr/>
          <a:lstStyle/>
          <a:p>
            <a:fld id="{B53327F1-9E73-4D2D-863F-B3C5752A6EA2}" type="slidenum">
              <a:rPr lang="en-US" altLang="en-US">
                <a:latin typeface="Times New Roman" pitchFamily="18" charset="0"/>
                <a:ea typeface="MS PGothic" pitchFamily="34" charset="-128"/>
              </a:rPr>
              <a:pPr/>
              <a:t>14</a:t>
            </a:fld>
            <a:endParaRPr lang="en-US" altLang="en-US">
              <a:latin typeface="Times New Roman" pitchFamily="18" charset="0"/>
              <a:ea typeface="MS PGothic" pitchFamily="34" charset="-128"/>
            </a:endParaRPr>
          </a:p>
        </p:txBody>
      </p:sp>
      <p:sp>
        <p:nvSpPr>
          <p:cNvPr id="378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8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21-27 The major path from phosphatidylserine to phosphatidylethanolamine and phosphatidylcholine in all eukaryotes.</a:t>
            </a:r>
            <a:r>
              <a:rPr lang="en-US" altLang="en-US" smtClean="0">
                <a:latin typeface="Arial" pitchFamily="34" charset="0"/>
              </a:rPr>
              <a:t> AdoMet is </a:t>
            </a:r>
            <a:r>
              <a:rPr lang="en-US" altLang="en-US" i="1" smtClean="0">
                <a:latin typeface="Arial" pitchFamily="34" charset="0"/>
              </a:rPr>
              <a:t>S</a:t>
            </a:r>
            <a:r>
              <a:rPr lang="en-US" altLang="en-US" smtClean="0">
                <a:latin typeface="Arial" pitchFamily="34" charset="0"/>
              </a:rPr>
              <a:t>-adenosylmethionine; adoHcy, </a:t>
            </a:r>
            <a:r>
              <a:rPr lang="en-US" altLang="en-US" i="1" smtClean="0">
                <a:latin typeface="Arial" pitchFamily="34" charset="0"/>
              </a:rPr>
              <a:t>S</a:t>
            </a:r>
            <a:r>
              <a:rPr lang="en-US" altLang="en-US" smtClean="0">
                <a:latin typeface="Arial" pitchFamily="34" charset="0"/>
              </a:rPr>
              <a:t>-adenosylhomocysteine.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bwMode="auto">
          <a:noFill/>
          <a:ln>
            <a:miter lim="800000"/>
            <a:headEnd/>
            <a:tailEnd/>
          </a:ln>
        </p:spPr>
        <p:txBody>
          <a:bodyPr/>
          <a:lstStyle/>
          <a:p>
            <a:fld id="{27E80AA0-CF0D-4902-B34A-9D10A95419D5}" type="slidenum">
              <a:rPr lang="en-US" altLang="en-US">
                <a:latin typeface="Times New Roman" pitchFamily="18" charset="0"/>
                <a:ea typeface="MS PGothic" pitchFamily="34" charset="-128"/>
              </a:rPr>
              <a:pPr/>
              <a:t>15</a:t>
            </a:fld>
            <a:endParaRPr lang="en-US" altLang="en-US">
              <a:latin typeface="Times New Roman" pitchFamily="18" charset="0"/>
              <a:ea typeface="MS PGothic" pitchFamily="34" charset="-128"/>
            </a:endParaRPr>
          </a:p>
        </p:txBody>
      </p:sp>
      <p:sp>
        <p:nvSpPr>
          <p:cNvPr id="380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09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21-29 Summary of the pathways for synthesis of major phospholipids.</a:t>
            </a:r>
            <a:r>
              <a:rPr lang="en-US" altLang="en-US" smtClean="0">
                <a:latin typeface="Arial" pitchFamily="34" charset="0"/>
              </a:rPr>
              <a:t> The pathways vary in different classes of organisms. In this diagram, pathways used by mammals are highlighted in yellow; those used by bacteria and yeast are highlighted in pink. Orange highlighting shows where the paths overlap. In mammals, phosphatidylethanolamine and phosphatidylcholine are synthesized by a pathway employing diacylglycerol and the CDP-derivative of the appropriate head group. Conversion of phosphatidylethanolamine to phosphatidylcholine in mammals takes place only in the liver. The pathways for phosphatidylserine synthesis for various classes of organisms are detailed in Figures 21</a:t>
            </a:r>
            <a:r>
              <a:rPr lang="en-US" altLang="en-US" smtClean="0">
                <a:latin typeface="Arial" pitchFamily="34" charset="0"/>
                <a:ea typeface="ヒラギノ角ゴ Pro W3" charset="-128"/>
              </a:rPr>
              <a:t>-</a:t>
            </a:r>
            <a:r>
              <a:rPr lang="en-US" altLang="en-US" smtClean="0">
                <a:latin typeface="Arial" pitchFamily="34" charset="0"/>
              </a:rPr>
              <a:t>27 and 21</a:t>
            </a:r>
            <a:r>
              <a:rPr lang="en-US" altLang="en-US" smtClean="0">
                <a:latin typeface="Arial" pitchFamily="34" charset="0"/>
                <a:ea typeface="ヒラギノ角ゴ Pro W3" charset="-128"/>
              </a:rPr>
              <a:t>-</a:t>
            </a:r>
            <a:r>
              <a:rPr lang="en-US" altLang="en-US" smtClean="0">
                <a:latin typeface="Arial" pitchFamily="34" charset="0"/>
              </a:rPr>
              <a:t>28.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bwMode="auto">
          <a:noFill/>
          <a:ln>
            <a:miter lim="800000"/>
            <a:headEnd/>
            <a:tailEnd/>
          </a:ln>
        </p:spPr>
        <p:txBody>
          <a:bodyPr/>
          <a:lstStyle/>
          <a:p>
            <a:fld id="{8EC789E1-10B4-45EA-9F75-1E24676A1D77}" type="slidenum">
              <a:rPr lang="en-US" altLang="en-US">
                <a:latin typeface="Times New Roman" pitchFamily="18" charset="0"/>
                <a:ea typeface="MS PGothic" pitchFamily="34" charset="-128"/>
              </a:rPr>
              <a:pPr/>
              <a:t>16</a:t>
            </a:fld>
            <a:endParaRPr lang="en-US" altLang="en-US">
              <a:latin typeface="Times New Roman" pitchFamily="18" charset="0"/>
              <a:ea typeface="MS PGothic" pitchFamily="34" charset="-128"/>
            </a:endParaRPr>
          </a:p>
        </p:txBody>
      </p:sp>
      <p:sp>
        <p:nvSpPr>
          <p:cNvPr id="382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29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21-30 (part 1) Synthesis of ether lipids and plasmalogens.</a:t>
            </a:r>
            <a:r>
              <a:rPr lang="en-US" altLang="en-US" smtClean="0">
                <a:latin typeface="Arial" pitchFamily="34" charset="0"/>
              </a:rPr>
              <a:t> The newly formed ether linkage is shaded pink. The intermediate 1-alkyl-2-acylglycerol 3-phosphate is the ether analog of phosphatidic acid. Mechanisms for attaching head groups to ether lipids are essentially the same as for their ester-linked analogs. The characteristic double bond of plasmalogens (shaded blue) is introduced in a final step by a mixed-function oxidase system similar to that shown in Figure 21-13.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bwMode="auto">
          <a:noFill/>
          <a:ln>
            <a:miter lim="800000"/>
            <a:headEnd/>
            <a:tailEnd/>
          </a:ln>
        </p:spPr>
        <p:txBody>
          <a:bodyPr/>
          <a:lstStyle/>
          <a:p>
            <a:fld id="{928AA535-08AC-4B44-B6A7-C3BDA16598DB}" type="slidenum">
              <a:rPr lang="en-US" altLang="en-US">
                <a:latin typeface="Times New Roman" pitchFamily="18" charset="0"/>
                <a:ea typeface="MS PGothic" pitchFamily="34" charset="-128"/>
              </a:rPr>
              <a:pPr/>
              <a:t>17</a:t>
            </a:fld>
            <a:endParaRPr lang="en-US" altLang="en-US">
              <a:latin typeface="Times New Roman" pitchFamily="18" charset="0"/>
              <a:ea typeface="MS PGothic" pitchFamily="34" charset="-128"/>
            </a:endParaRPr>
          </a:p>
        </p:txBody>
      </p:sp>
      <p:sp>
        <p:nvSpPr>
          <p:cNvPr id="385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50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21-30 (part 2) Synthesis of ether lipids and plasmalogens.</a:t>
            </a:r>
            <a:r>
              <a:rPr lang="en-US" altLang="en-US" smtClean="0">
                <a:latin typeface="Arial" pitchFamily="34" charset="0"/>
              </a:rPr>
              <a:t> The newly formed ether linkage is shaded pink. The intermediate 1-alkyl-2-acylglycerol 3-phosphate is the ether analog of phosphatidic acid. Mechanisms for attaching head groups to ether lipids are essentially the same as for their ester-linked analogs. The characteristic double bond of plasmalogens (shaded blue) is introduced in a final step by a mixed-function oxidase system similar to that shown in Figure 21-13.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bwMode="auto">
          <a:noFill/>
          <a:ln>
            <a:miter lim="800000"/>
            <a:headEnd/>
            <a:tailEnd/>
          </a:ln>
        </p:spPr>
        <p:txBody>
          <a:bodyPr/>
          <a:lstStyle/>
          <a:p>
            <a:fld id="{08D4E2BF-A3AD-4B10-90EF-EF728CA318BA}" type="slidenum">
              <a:rPr lang="en-US" altLang="en-US">
                <a:latin typeface="Times New Roman" pitchFamily="18" charset="0"/>
                <a:ea typeface="MS PGothic" pitchFamily="34" charset="-128"/>
              </a:rPr>
              <a:pPr/>
              <a:t>18</a:t>
            </a:fld>
            <a:endParaRPr lang="en-US" altLang="en-US">
              <a:latin typeface="Times New Roman" pitchFamily="18" charset="0"/>
              <a:ea typeface="MS PGothic" pitchFamily="34" charset="-128"/>
            </a:endParaRPr>
          </a:p>
        </p:txBody>
      </p:sp>
      <p:sp>
        <p:nvSpPr>
          <p:cNvPr id="387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70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21-31 (part 2) Biosynthesis of sphingolipids.</a:t>
            </a:r>
            <a:r>
              <a:rPr lang="en-US" altLang="en-US" smtClean="0">
                <a:latin typeface="Arial" pitchFamily="34" charset="0"/>
              </a:rPr>
              <a:t> Condensation of palmitoyl-CoA and serine (forming </a:t>
            </a:r>
            <a:r>
              <a:rPr lang="en-US" altLang="en-US" i="1" smtClean="0">
                <a:latin typeface="Symbol" pitchFamily="18" charset="2"/>
                <a:sym typeface="Symbol" pitchFamily="18" charset="2"/>
              </a:rPr>
              <a:t>β</a:t>
            </a:r>
            <a:r>
              <a:rPr lang="en-US" altLang="en-US" smtClean="0">
                <a:latin typeface="Arial" pitchFamily="34" charset="0"/>
              </a:rPr>
              <a:t>-ketosphinganine) followed by reduction with NADPH yields sphinganine, which is then acylated to </a:t>
            </a:r>
            <a:r>
              <a:rPr lang="en-US" altLang="en-US" i="1" smtClean="0">
                <a:latin typeface="Arial" pitchFamily="34" charset="0"/>
              </a:rPr>
              <a:t>N</a:t>
            </a:r>
            <a:r>
              <a:rPr lang="en-US" altLang="en-US" smtClean="0">
                <a:latin typeface="Arial" pitchFamily="34" charset="0"/>
              </a:rPr>
              <a:t>-acylsphinganine (a ceramide). In animals, a double bond (shaded pink) is created by a mixed-function oxidase before the final addition of a head group: phosphatidylcholine, to form sphingomyelin, or glucose, to form a cerebroside.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bwMode="auto">
          <a:noFill/>
          <a:ln>
            <a:miter lim="800000"/>
            <a:headEnd/>
            <a:tailEnd/>
          </a:ln>
        </p:spPr>
        <p:txBody>
          <a:bodyPr/>
          <a:lstStyle/>
          <a:p>
            <a:fld id="{E43CA3A6-88BE-494B-80AF-5F3F99B0171E}" type="slidenum">
              <a:rPr lang="en-US" altLang="en-US">
                <a:latin typeface="Times New Roman" pitchFamily="18" charset="0"/>
                <a:ea typeface="MS PGothic" pitchFamily="34" charset="-128"/>
              </a:rPr>
              <a:pPr/>
              <a:t>19</a:t>
            </a:fld>
            <a:endParaRPr lang="en-US" altLang="en-US">
              <a:latin typeface="Times New Roman" pitchFamily="18" charset="0"/>
              <a:ea typeface="MS PGothic" pitchFamily="34" charset="-128"/>
            </a:endParaRPr>
          </a:p>
        </p:txBody>
      </p:sp>
      <p:sp>
        <p:nvSpPr>
          <p:cNvPr id="389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21-19 Regulation of triacylglycerol synthesis by insulin.</a:t>
            </a:r>
            <a:r>
              <a:rPr lang="en-US" altLang="en-US" smtClean="0">
                <a:latin typeface="Arial" pitchFamily="34" charset="0"/>
              </a:rPr>
              <a:t> Insulin stimulates conversion of dietary carbohydrates and proteins to fat. Individuals with diabetes mellitus lack insulin; in uncontrolled disease, this results in diminished fatty acid synthesis, and the acetyl-CoA arising from catabolism of carbohydrates and proteins is shunted instead to ketone body production. People in severe ketosis smell of acetone, so the condition is sometimes mistaken for drunkenness (p. 929).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bwMode="auto">
          <a:noFill/>
          <a:ln>
            <a:miter lim="800000"/>
            <a:headEnd/>
            <a:tailEnd/>
          </a:ln>
        </p:spPr>
        <p:txBody>
          <a:bodyPr/>
          <a:lstStyle/>
          <a:p>
            <a:fld id="{54AE55CC-C7C0-470B-BFAE-2BCC1E02C49A}" type="slidenum">
              <a:rPr lang="en-US" altLang="en-US">
                <a:latin typeface="Times New Roman" pitchFamily="18" charset="0"/>
                <a:ea typeface="MS PGothic" pitchFamily="34" charset="-128"/>
              </a:rPr>
              <a:pPr/>
              <a:t>20</a:t>
            </a:fld>
            <a:endParaRPr lang="en-US" altLang="en-US">
              <a:latin typeface="Times New Roman" pitchFamily="18" charset="0"/>
              <a:ea typeface="MS PGothic" pitchFamily="34" charset="-128"/>
            </a:endParaRPr>
          </a:p>
        </p:txBody>
      </p:sp>
      <p:sp>
        <p:nvSpPr>
          <p:cNvPr id="391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11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21-20 The triacylglycerol cycle.</a:t>
            </a:r>
            <a:r>
              <a:rPr lang="en-US" altLang="en-US" smtClean="0">
                <a:latin typeface="Arial" pitchFamily="34" charset="0"/>
              </a:rPr>
              <a:t> In mammals, triacylglycerol molecules are broken down and resynthesized in a triacylglycerol cycle during starvation. Some of the fatty acids released by lipolysis of triacylglycerol in adipose tissue pass into the bloodstream, and the remainder are used for resynthesis of triacylglycerol. Some of the fatty acids released into the blood are used for energy (in muscle, for example), and some are taken up by the liver and used in triacylglycerol synthesis. The triacylglycerol formed in the liver is transported in the blood back to adipose tissue, where the fatty acid is released by extracellular lipoprotein lipase, taken up by adipocytes, and reesterified into triacylglycerol.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bwMode="auto">
          <a:noFill/>
          <a:ln>
            <a:miter lim="800000"/>
            <a:headEnd/>
            <a:tailEnd/>
          </a:ln>
        </p:spPr>
        <p:txBody>
          <a:bodyPr/>
          <a:lstStyle/>
          <a:p>
            <a:fld id="{3B9F9BB1-8897-4876-A05D-5568884E1CDC}" type="slidenum">
              <a:rPr lang="en-US" altLang="en-US">
                <a:latin typeface="Times New Roman" pitchFamily="18" charset="0"/>
                <a:ea typeface="MS PGothic" pitchFamily="34" charset="-128"/>
              </a:rPr>
              <a:pPr/>
              <a:t>3</a:t>
            </a:fld>
            <a:endParaRPr lang="en-US" altLang="en-US">
              <a:latin typeface="Times New Roman" pitchFamily="18" charset="0"/>
              <a:ea typeface="MS PGothic" pitchFamily="34" charset="-128"/>
            </a:endParaRPr>
          </a:p>
        </p:txBody>
      </p:sp>
      <p:sp>
        <p:nvSpPr>
          <p:cNvPr id="357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73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TABLE 21-2 Apolipoproteins of the Human Plasma Lipoproteins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bwMode="auto">
          <a:noFill/>
          <a:ln>
            <a:miter lim="800000"/>
            <a:headEnd/>
            <a:tailEnd/>
          </a:ln>
        </p:spPr>
        <p:txBody>
          <a:bodyPr/>
          <a:lstStyle/>
          <a:p>
            <a:fld id="{B605FDFA-D098-443C-917B-731C2913486F}" type="slidenum">
              <a:rPr lang="en-US" altLang="en-US">
                <a:latin typeface="Times New Roman" pitchFamily="18" charset="0"/>
                <a:ea typeface="MS PGothic" pitchFamily="34" charset="-128"/>
              </a:rPr>
              <a:pPr/>
              <a:t>4</a:t>
            </a:fld>
            <a:endParaRPr lang="en-US" altLang="en-US">
              <a:latin typeface="Times New Roman" pitchFamily="18" charset="0"/>
              <a:ea typeface="MS PGothic" pitchFamily="34" charset="-128"/>
            </a:endParaRPr>
          </a:p>
        </p:txBody>
      </p:sp>
      <p:sp>
        <p:nvSpPr>
          <p:cNvPr id="359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94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21-40a Lipoproteins and lipid transport.</a:t>
            </a:r>
            <a:r>
              <a:rPr lang="en-US" altLang="en-US" smtClean="0">
                <a:latin typeface="Arial" pitchFamily="34" charset="0"/>
              </a:rPr>
              <a:t> (a) Lipids are transported in the bloodstream as lipoproteins, which exist as several variants that have different functions, different protein and lipid compositions (see Tables 21</a:t>
            </a:r>
            <a:r>
              <a:rPr lang="en-US" altLang="en-US" smtClean="0">
                <a:latin typeface="Arial" pitchFamily="34" charset="0"/>
                <a:ea typeface="ヒラギノ角ゴ Pro W3" charset="-128"/>
              </a:rPr>
              <a:t>-</a:t>
            </a:r>
            <a:r>
              <a:rPr lang="en-US" altLang="en-US" smtClean="0">
                <a:latin typeface="Arial" pitchFamily="34" charset="0"/>
              </a:rPr>
              <a:t>1, 21</a:t>
            </a:r>
            <a:r>
              <a:rPr lang="en-US" altLang="en-US" smtClean="0">
                <a:latin typeface="Arial" pitchFamily="34" charset="0"/>
                <a:ea typeface="ヒラギノ角ゴ Pro W3" charset="-128"/>
              </a:rPr>
              <a:t>-</a:t>
            </a:r>
            <a:r>
              <a:rPr lang="en-US" altLang="en-US" smtClean="0">
                <a:latin typeface="Arial" pitchFamily="34" charset="0"/>
              </a:rPr>
              <a:t>2), and thus different densities. Dietary lipids are packaged into chylomicrons; much of their triacylglycerol content is released by lipoprotein lipase to adipose and muscle tissues during transport through capillaries. Chylomicron remnants (containing largely protein and cholesterol) are taken up by the liver. Endogenous lipids and cholesterol from the liver are delivered to adipose and muscle tissue by VLDL. Extraction of lipid from VLDL (along with loss of some apolipoproteins) gradually converts some of it to LDL, which delivers cholesterol to extrahepatic tissues or returns to the liver. The liver takes up LDL, VLDL remnants (called intermediate density lipoprotein, or IDL), and chylomicron remnants by receptormediated endocytosis. Excess cholesterol in extrahepatic tissues is transported back to the liver as HDL. In the liver, some cholesterol is converted to bile salts.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bwMode="auto">
          <a:noFill/>
          <a:ln>
            <a:miter lim="800000"/>
            <a:headEnd/>
            <a:tailEnd/>
          </a:ln>
        </p:spPr>
        <p:txBody>
          <a:bodyPr/>
          <a:lstStyle/>
          <a:p>
            <a:fld id="{5C217C69-42A8-4CD4-89F5-294778D4CFAA}" type="slidenum">
              <a:rPr lang="en-US" altLang="en-US">
                <a:latin typeface="Times New Roman" pitchFamily="18" charset="0"/>
                <a:ea typeface="MS PGothic" pitchFamily="34" charset="-128"/>
              </a:rPr>
              <a:pPr/>
              <a:t>6</a:t>
            </a:fld>
            <a:endParaRPr lang="en-US" altLang="en-US">
              <a:latin typeface="Times New Roman" pitchFamily="18" charset="0"/>
              <a:ea typeface="MS PGothic" pitchFamily="34" charset="-128"/>
            </a:endParaRPr>
          </a:p>
        </p:txBody>
      </p:sp>
      <p:sp>
        <p:nvSpPr>
          <p:cNvPr id="362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25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BOX 21-3 FIGURE 1 Statins as inhibitors of HMG-CoA reductase.</a:t>
            </a:r>
            <a:r>
              <a:rPr lang="en-US" altLang="en-US" smtClean="0">
                <a:latin typeface="Arial" pitchFamily="34" charset="0"/>
              </a:rPr>
              <a:t> A comparison of the structures of mevalonate and four pharmaceutical compounds (statins) that inhibit HMG-CoA reductase.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bwMode="auto">
          <a:noFill/>
          <a:ln>
            <a:miter lim="800000"/>
            <a:headEnd/>
            <a:tailEnd/>
          </a:ln>
        </p:spPr>
        <p:txBody>
          <a:bodyPr/>
          <a:lstStyle/>
          <a:p>
            <a:fld id="{B613477C-9EC8-44E6-AE4B-9B2BCE8872D0}" type="slidenum">
              <a:rPr lang="en-US" altLang="en-US">
                <a:latin typeface="Times New Roman" pitchFamily="18" charset="0"/>
                <a:ea typeface="MS PGothic" pitchFamily="34" charset="-128"/>
              </a:rPr>
              <a:pPr/>
              <a:t>7</a:t>
            </a:fld>
            <a:endParaRPr lang="en-US" altLang="en-US">
              <a:latin typeface="Times New Roman" pitchFamily="18" charset="0"/>
              <a:ea typeface="MS PGothic" pitchFamily="34" charset="-128"/>
            </a:endParaRPr>
          </a:p>
        </p:txBody>
      </p:sp>
      <p:sp>
        <p:nvSpPr>
          <p:cNvPr id="364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45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21-45 Some steroid hormones derived from cholesterol.</a:t>
            </a:r>
            <a:r>
              <a:rPr lang="en-US" altLang="en-US" smtClean="0">
                <a:latin typeface="Arial" pitchFamily="34" charset="0"/>
              </a:rPr>
              <a:t> The structures of some of these compounds are shown in Figure 10-19.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bwMode="auto">
          <a:noFill/>
          <a:ln>
            <a:miter lim="800000"/>
            <a:headEnd/>
            <a:tailEnd/>
          </a:ln>
        </p:spPr>
        <p:txBody>
          <a:bodyPr/>
          <a:lstStyle/>
          <a:p>
            <a:fld id="{02CC59DA-CA9E-438C-AD96-9144A8C2C06B}" type="slidenum">
              <a:rPr lang="en-US" altLang="en-US">
                <a:latin typeface="Times New Roman" pitchFamily="18" charset="0"/>
                <a:ea typeface="MS PGothic" pitchFamily="34" charset="-128"/>
              </a:rPr>
              <a:pPr/>
              <a:t>8</a:t>
            </a:fld>
            <a:endParaRPr lang="en-US" altLang="en-US">
              <a:latin typeface="Times New Roman" pitchFamily="18" charset="0"/>
              <a:ea typeface="MS PGothic" pitchFamily="34" charset="-128"/>
            </a:endParaRPr>
          </a:p>
        </p:txBody>
      </p:sp>
      <p:sp>
        <p:nvSpPr>
          <p:cNvPr id="366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65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21-47 Overview of isoprenoid biosynthesis.</a:t>
            </a:r>
            <a:r>
              <a:rPr lang="en-US" altLang="en-US" smtClean="0">
                <a:latin typeface="Arial" pitchFamily="34" charset="0"/>
              </a:rPr>
              <a:t> The structures of most of the end products shown here are given in Chapter 10.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bwMode="auto">
          <a:noFill/>
          <a:ln>
            <a:miter lim="800000"/>
            <a:headEnd/>
            <a:tailEnd/>
          </a:ln>
        </p:spPr>
        <p:txBody>
          <a:bodyPr/>
          <a:lstStyle/>
          <a:p>
            <a:fld id="{5BBA5B64-DD8F-478B-8C74-CB25DB302A5D}" type="slidenum">
              <a:rPr lang="en-US" altLang="en-US">
                <a:latin typeface="Times New Roman" pitchFamily="18" charset="0"/>
                <a:ea typeface="MS PGothic" pitchFamily="34" charset="-128"/>
              </a:rPr>
              <a:pPr/>
              <a:t>9</a:t>
            </a:fld>
            <a:endParaRPr lang="en-US" altLang="en-US">
              <a:latin typeface="Times New Roman" pitchFamily="18" charset="0"/>
              <a:ea typeface="MS PGothic" pitchFamily="34" charset="-128"/>
            </a:endParaRPr>
          </a:p>
        </p:txBody>
      </p:sp>
      <p:sp>
        <p:nvSpPr>
          <p:cNvPr id="368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21-17 (part 1) Biosynthesis of phosphatidic acid.</a:t>
            </a:r>
            <a:r>
              <a:rPr lang="en-US" altLang="en-US" smtClean="0">
                <a:latin typeface="Arial" pitchFamily="34" charset="0"/>
              </a:rPr>
              <a:t> A fatty acyl group is activated by formation of the fatty acyl</a:t>
            </a:r>
            <a:r>
              <a:rPr lang="en-US" altLang="en-US" smtClean="0">
                <a:latin typeface="Arial" pitchFamily="34" charset="0"/>
                <a:ea typeface="ヒラギノ角ゴ Pro W3" charset="-128"/>
              </a:rPr>
              <a:t>-</a:t>
            </a:r>
            <a:r>
              <a:rPr lang="en-US" altLang="en-US" smtClean="0">
                <a:latin typeface="Arial" pitchFamily="34" charset="0"/>
              </a:rPr>
              <a:t>CoA, then transferred to ester linkage with L-glycerol 3-phosphate, formed in either of the two ways shown. Phosphatidic acid is shown here with the correct stereochemistry at C-2 of the glycerol molecule. To conserve space in subsequent figures (and in Figure 21-14), both fatty acyl groups of glycerophospholipids, and all three acyl groups of triacylglycerols, are shown projecting to the 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bwMode="auto">
          <a:noFill/>
          <a:ln>
            <a:miter lim="800000"/>
            <a:headEnd/>
            <a:tailEnd/>
          </a:ln>
        </p:spPr>
        <p:txBody>
          <a:bodyPr/>
          <a:lstStyle/>
          <a:p>
            <a:fld id="{FF66FE3A-137A-4615-A2D6-24B2FB346DFE}" type="slidenum">
              <a:rPr lang="en-US" altLang="en-US">
                <a:latin typeface="Times New Roman" pitchFamily="18" charset="0"/>
                <a:ea typeface="MS PGothic" pitchFamily="34" charset="-128"/>
              </a:rPr>
              <a:pPr/>
              <a:t>10</a:t>
            </a:fld>
            <a:endParaRPr lang="en-US" altLang="en-US">
              <a:latin typeface="Times New Roman" pitchFamily="18" charset="0"/>
              <a:ea typeface="MS PGothic" pitchFamily="34" charset="-128"/>
            </a:endParaRPr>
          </a:p>
        </p:txBody>
      </p:sp>
      <p:sp>
        <p:nvSpPr>
          <p:cNvPr id="370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06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21-18 Phosphatidic acid in lipid biosynthesis.</a:t>
            </a:r>
            <a:r>
              <a:rPr lang="en-US" altLang="en-US" smtClean="0">
                <a:latin typeface="Arial" pitchFamily="34" charset="0"/>
              </a:rPr>
              <a:t> Phosphatidic acid is the precursor of both triacylglycerols and glycerophospholipids. The mechanisms for head-group attachment in phospholipid synthesis are described later in this section.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bwMode="auto">
          <a:noFill/>
          <a:ln>
            <a:miter lim="800000"/>
            <a:headEnd/>
            <a:tailEnd/>
          </a:ln>
        </p:spPr>
        <p:txBody>
          <a:bodyPr/>
          <a:lstStyle/>
          <a:p>
            <a:fld id="{CA935746-AC4C-4B01-A09F-91746F9EA3FF}" type="slidenum">
              <a:rPr lang="en-US" altLang="en-US">
                <a:latin typeface="Times New Roman" pitchFamily="18" charset="0"/>
                <a:ea typeface="MS PGothic" pitchFamily="34" charset="-128"/>
              </a:rPr>
              <a:pPr/>
              <a:t>11</a:t>
            </a:fld>
            <a:endParaRPr lang="en-US" altLang="en-US">
              <a:latin typeface="Times New Roman" pitchFamily="18" charset="0"/>
              <a:ea typeface="MS PGothic" pitchFamily="34" charset="-128"/>
            </a:endParaRPr>
          </a:p>
        </p:txBody>
      </p:sp>
      <p:sp>
        <p:nvSpPr>
          <p:cNvPr id="372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27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21-24 Two general strategies for forming the phosphodiester bond of phospholipids.</a:t>
            </a:r>
            <a:r>
              <a:rPr lang="en-US" altLang="en-US" smtClean="0">
                <a:latin typeface="Arial" pitchFamily="34" charset="0"/>
              </a:rPr>
              <a:t> In both cases, CDP supplies the phosphate group of the phosphodiester bond.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Lipoprotein metabolism</a:t>
            </a:r>
            <a:endParaRPr lang="en-US" dirty="0"/>
          </a:p>
        </p:txBody>
      </p:sp>
      <p:sp>
        <p:nvSpPr>
          <p:cNvPr id="3" name="Subtitle 2"/>
          <p:cNvSpPr>
            <a:spLocks noGrp="1"/>
          </p:cNvSpPr>
          <p:nvPr>
            <p:ph type="subTitle" idx="1"/>
          </p:nvPr>
        </p:nvSpPr>
        <p:spPr/>
        <p:txBody>
          <a:bodyPr/>
          <a:lstStyle/>
          <a:p>
            <a:r>
              <a:rPr lang="en-US" dirty="0" err="1" smtClean="0"/>
              <a:t>Ajeet</a:t>
            </a:r>
            <a:r>
              <a:rPr lang="en-US" dirty="0" smtClean="0"/>
              <a:t> Kumar &amp; Anil </a:t>
            </a:r>
            <a:r>
              <a:rPr lang="en-US" dirty="0" err="1" smtClean="0"/>
              <a:t>gattani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descr="figure 21-18"/>
          <p:cNvPicPr>
            <a:picLocks noChangeAspect="1" noChangeArrowheads="1"/>
          </p:cNvPicPr>
          <p:nvPr/>
        </p:nvPicPr>
        <p:blipFill>
          <a:blip r:embed="rId3" cstate="print"/>
          <a:srcRect/>
          <a:stretch>
            <a:fillRect/>
          </a:stretch>
        </p:blipFill>
        <p:spPr bwMode="auto">
          <a:xfrm>
            <a:off x="3733800" y="325438"/>
            <a:ext cx="4102100" cy="653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figure 21-24"/>
          <p:cNvPicPr>
            <a:picLocks noChangeAspect="1" noChangeArrowheads="1"/>
          </p:cNvPicPr>
          <p:nvPr/>
        </p:nvPicPr>
        <p:blipFill>
          <a:blip r:embed="rId3" cstate="print"/>
          <a:srcRect/>
          <a:stretch>
            <a:fillRect/>
          </a:stretch>
        </p:blipFill>
        <p:spPr bwMode="auto">
          <a:xfrm>
            <a:off x="762000" y="782638"/>
            <a:ext cx="7513638" cy="6075362"/>
          </a:xfrm>
          <a:prstGeom prst="rect">
            <a:avLst/>
          </a:prstGeom>
          <a:noFill/>
          <a:ln w="9525">
            <a:noFill/>
            <a:miter lim="800000"/>
            <a:headEnd/>
            <a:tailEnd/>
          </a:ln>
        </p:spPr>
      </p:pic>
      <p:sp>
        <p:nvSpPr>
          <p:cNvPr id="56323" name="Title 2"/>
          <p:cNvSpPr>
            <a:spLocks noGrp="1"/>
          </p:cNvSpPr>
          <p:nvPr>
            <p:ph type="title" idx="4294967295"/>
          </p:nvPr>
        </p:nvSpPr>
        <p:spPr>
          <a:xfrm>
            <a:off x="0" y="304800"/>
            <a:ext cx="7772400" cy="381000"/>
          </a:xfrm>
        </p:spPr>
        <p:txBody>
          <a:bodyPr rtlCol="0">
            <a:normAutofit fontScale="90000"/>
          </a:bodyPr>
          <a:lstStyle/>
          <a:p>
            <a:pPr eaLnBrk="1" fontAlgn="auto" hangingPunct="1">
              <a:spcAft>
                <a:spcPts val="0"/>
              </a:spcAft>
              <a:defRPr/>
            </a:pPr>
            <a:r>
              <a:rPr lang="en-US" altLang="en-US"/>
              <a:t>Phosphodiester Bond  Formation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figure 21-25 part 1"/>
          <p:cNvPicPr>
            <a:picLocks noChangeAspect="1" noChangeArrowheads="1"/>
          </p:cNvPicPr>
          <p:nvPr/>
        </p:nvPicPr>
        <p:blipFill>
          <a:blip r:embed="rId3" cstate="print"/>
          <a:srcRect/>
          <a:stretch>
            <a:fillRect/>
          </a:stretch>
        </p:blipFill>
        <p:spPr bwMode="auto">
          <a:xfrm>
            <a:off x="0" y="2743200"/>
            <a:ext cx="4430713" cy="3886200"/>
          </a:xfrm>
          <a:prstGeom prst="rect">
            <a:avLst/>
          </a:prstGeom>
          <a:noFill/>
          <a:ln w="9525">
            <a:noFill/>
            <a:miter lim="800000"/>
            <a:headEnd/>
            <a:tailEnd/>
          </a:ln>
        </p:spPr>
      </p:pic>
      <p:sp>
        <p:nvSpPr>
          <p:cNvPr id="373763" name="Title 2"/>
          <p:cNvSpPr>
            <a:spLocks noGrp="1"/>
          </p:cNvSpPr>
          <p:nvPr>
            <p:ph type="title" idx="4294967295"/>
          </p:nvPr>
        </p:nvSpPr>
        <p:spPr>
          <a:xfrm>
            <a:off x="0" y="762000"/>
            <a:ext cx="9144000" cy="1447800"/>
          </a:xfrm>
        </p:spPr>
        <p:txBody>
          <a:bodyPr/>
          <a:lstStyle/>
          <a:p>
            <a:pPr eaLnBrk="1" hangingPunct="1"/>
            <a:r>
              <a:rPr lang="en-US" altLang="en-US" sz="3200" smtClean="0"/>
              <a:t>Phosphatidylglycerol (PG), Phosphatidylserine  (PS) Phosphatidylethanolamine  (PE)  </a:t>
            </a:r>
          </a:p>
        </p:txBody>
      </p:sp>
      <p:pic>
        <p:nvPicPr>
          <p:cNvPr id="373764" name="Picture 2" descr="figure 21-25 part 2"/>
          <p:cNvPicPr>
            <a:picLocks noChangeAspect="1" noChangeArrowheads="1"/>
          </p:cNvPicPr>
          <p:nvPr/>
        </p:nvPicPr>
        <p:blipFill>
          <a:blip r:embed="rId4" cstate="print"/>
          <a:srcRect/>
          <a:stretch>
            <a:fillRect/>
          </a:stretch>
        </p:blipFill>
        <p:spPr bwMode="auto">
          <a:xfrm>
            <a:off x="4419600" y="2827338"/>
            <a:ext cx="4559300" cy="364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descr="figure 21-26"/>
          <p:cNvPicPr>
            <a:picLocks noChangeAspect="1" noChangeArrowheads="1"/>
          </p:cNvPicPr>
          <p:nvPr/>
        </p:nvPicPr>
        <p:blipFill>
          <a:blip r:embed="rId3" cstate="print"/>
          <a:srcRect/>
          <a:stretch>
            <a:fillRect/>
          </a:stretch>
        </p:blipFill>
        <p:spPr bwMode="auto">
          <a:xfrm>
            <a:off x="1066800" y="763587"/>
            <a:ext cx="7407275" cy="6094413"/>
          </a:xfrm>
          <a:prstGeom prst="rect">
            <a:avLst/>
          </a:prstGeom>
          <a:noFill/>
          <a:ln w="9525">
            <a:noFill/>
            <a:miter lim="800000"/>
            <a:headEnd/>
            <a:tailEnd/>
          </a:ln>
        </p:spPr>
      </p:pic>
      <p:sp>
        <p:nvSpPr>
          <p:cNvPr id="375811" name="Title 2"/>
          <p:cNvSpPr>
            <a:spLocks noGrp="1"/>
          </p:cNvSpPr>
          <p:nvPr>
            <p:ph type="title" idx="4294967295"/>
          </p:nvPr>
        </p:nvSpPr>
        <p:spPr>
          <a:xfrm>
            <a:off x="152400" y="228600"/>
            <a:ext cx="8458200" cy="533400"/>
          </a:xfrm>
        </p:spPr>
        <p:txBody>
          <a:bodyPr>
            <a:normAutofit fontScale="90000"/>
          </a:bodyPr>
          <a:lstStyle/>
          <a:p>
            <a:pPr eaLnBrk="1" hangingPunct="1"/>
            <a:r>
              <a:rPr lang="en-US" altLang="en-US" dirty="0" err="1" smtClean="0"/>
              <a:t>Cardiolipin</a:t>
            </a:r>
            <a:r>
              <a:rPr lang="en-US" altLang="en-US" dirty="0" smtClean="0"/>
              <a:t> and </a:t>
            </a:r>
            <a:r>
              <a:rPr lang="en-US" altLang="en-US" dirty="0" err="1" smtClean="0"/>
              <a:t>Phosphatidyl</a:t>
            </a:r>
            <a:r>
              <a:rPr lang="en-US" altLang="en-US" dirty="0" smtClean="0"/>
              <a:t> </a:t>
            </a:r>
            <a:r>
              <a:rPr lang="en-US" altLang="en-US" dirty="0" err="1" smtClean="0"/>
              <a:t>Inositol</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3" descr="figure 21-27"/>
          <p:cNvPicPr>
            <a:picLocks noChangeAspect="1" noChangeArrowheads="1"/>
          </p:cNvPicPr>
          <p:nvPr/>
        </p:nvPicPr>
        <p:blipFill>
          <a:blip r:embed="rId3" cstate="print"/>
          <a:srcRect/>
          <a:stretch>
            <a:fillRect/>
          </a:stretch>
        </p:blipFill>
        <p:spPr bwMode="auto">
          <a:xfrm>
            <a:off x="5562600" y="134938"/>
            <a:ext cx="2667000" cy="6875462"/>
          </a:xfrm>
          <a:prstGeom prst="rect">
            <a:avLst/>
          </a:prstGeom>
          <a:noFill/>
          <a:ln w="9525">
            <a:noFill/>
            <a:miter lim="800000"/>
            <a:headEnd/>
            <a:tailEnd/>
          </a:ln>
        </p:spPr>
      </p:pic>
      <p:sp>
        <p:nvSpPr>
          <p:cNvPr id="377859" name="Title 2"/>
          <p:cNvSpPr>
            <a:spLocks noGrp="1"/>
          </p:cNvSpPr>
          <p:nvPr>
            <p:ph type="title" idx="4294967295"/>
          </p:nvPr>
        </p:nvSpPr>
        <p:spPr>
          <a:xfrm>
            <a:off x="0" y="304800"/>
            <a:ext cx="4114800" cy="2438400"/>
          </a:xfrm>
        </p:spPr>
        <p:txBody>
          <a:bodyPr>
            <a:normAutofit fontScale="90000"/>
          </a:bodyPr>
          <a:lstStyle/>
          <a:p>
            <a:pPr eaLnBrk="1" hangingPunct="1"/>
            <a:r>
              <a:rPr lang="en-US" altLang="en-US" smtClean="0"/>
              <a:t>PS to PE to </a:t>
            </a:r>
            <a:br>
              <a:rPr lang="en-US" altLang="en-US" smtClean="0"/>
            </a:br>
            <a:r>
              <a:rPr lang="en-US" altLang="en-US" smtClean="0"/>
              <a:t>phosphatidyl-choline (PC) in  eukaryotes</a:t>
            </a:r>
          </a:p>
        </p:txBody>
      </p:sp>
      <p:pic>
        <p:nvPicPr>
          <p:cNvPr id="377860" name="Picture 3" descr="figure 21-28a"/>
          <p:cNvPicPr>
            <a:picLocks noChangeAspect="1" noChangeArrowheads="1"/>
          </p:cNvPicPr>
          <p:nvPr/>
        </p:nvPicPr>
        <p:blipFill>
          <a:blip r:embed="rId4" cstate="print"/>
          <a:srcRect/>
          <a:stretch>
            <a:fillRect/>
          </a:stretch>
        </p:blipFill>
        <p:spPr bwMode="auto">
          <a:xfrm>
            <a:off x="533400" y="3013075"/>
            <a:ext cx="3971925" cy="369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figure 21-29"/>
          <p:cNvPicPr>
            <a:picLocks noChangeAspect="1" noChangeArrowheads="1"/>
          </p:cNvPicPr>
          <p:nvPr/>
        </p:nvPicPr>
        <p:blipFill>
          <a:blip r:embed="rId3" cstate="print"/>
          <a:srcRect/>
          <a:stretch>
            <a:fillRect/>
          </a:stretch>
        </p:blipFill>
        <p:spPr bwMode="auto">
          <a:xfrm>
            <a:off x="4419600" y="0"/>
            <a:ext cx="4724400" cy="7391400"/>
          </a:xfrm>
          <a:prstGeom prst="rect">
            <a:avLst/>
          </a:prstGeom>
          <a:noFill/>
          <a:ln w="9525">
            <a:noFill/>
            <a:miter lim="800000"/>
            <a:headEnd/>
            <a:tailEnd/>
          </a:ln>
        </p:spPr>
      </p:pic>
      <p:sp>
        <p:nvSpPr>
          <p:cNvPr id="379907" name="Title 2"/>
          <p:cNvSpPr>
            <a:spLocks noGrp="1"/>
          </p:cNvSpPr>
          <p:nvPr>
            <p:ph type="title" idx="4294967295"/>
          </p:nvPr>
        </p:nvSpPr>
        <p:spPr>
          <a:xfrm>
            <a:off x="0" y="685800"/>
            <a:ext cx="3657600" cy="5105400"/>
          </a:xfrm>
        </p:spPr>
        <p:txBody>
          <a:bodyPr/>
          <a:lstStyle/>
          <a:p>
            <a:pPr eaLnBrk="1" hangingPunct="1"/>
            <a:r>
              <a:rPr lang="en-US" altLang="en-US" smtClean="0"/>
              <a:t>Phospholipid synthesis pathways: Summary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figure 21-30 part 1"/>
          <p:cNvPicPr>
            <a:picLocks noChangeAspect="1" noChangeArrowheads="1"/>
          </p:cNvPicPr>
          <p:nvPr/>
        </p:nvPicPr>
        <p:blipFill>
          <a:blip r:embed="rId3" cstate="print"/>
          <a:srcRect/>
          <a:stretch>
            <a:fillRect/>
          </a:stretch>
        </p:blipFill>
        <p:spPr bwMode="auto">
          <a:xfrm>
            <a:off x="0" y="304800"/>
            <a:ext cx="9215438" cy="6477000"/>
          </a:xfrm>
          <a:prstGeom prst="rect">
            <a:avLst/>
          </a:prstGeom>
          <a:noFill/>
          <a:ln w="9525">
            <a:noFill/>
            <a:miter lim="800000"/>
            <a:headEnd/>
            <a:tailEnd/>
          </a:ln>
        </p:spPr>
      </p:pic>
      <p:sp>
        <p:nvSpPr>
          <p:cNvPr id="381955" name="Title 2"/>
          <p:cNvSpPr>
            <a:spLocks noGrp="1"/>
          </p:cNvSpPr>
          <p:nvPr>
            <p:ph type="title" idx="4294967295"/>
          </p:nvPr>
        </p:nvSpPr>
        <p:spPr>
          <a:xfrm>
            <a:off x="0" y="4876800"/>
            <a:ext cx="5410200" cy="1371600"/>
          </a:xfrm>
        </p:spPr>
        <p:txBody>
          <a:bodyPr>
            <a:normAutofit fontScale="90000"/>
          </a:bodyPr>
          <a:lstStyle/>
          <a:p>
            <a:pPr eaLnBrk="1" hangingPunct="1"/>
            <a:r>
              <a:rPr lang="en-US" altLang="en-US" smtClean="0"/>
              <a:t>Synthesis of ether lipids and plasmalogens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igure 21-30 part 2"/>
          <p:cNvPicPr>
            <a:picLocks noChangeAspect="1" noChangeArrowheads="1"/>
          </p:cNvPicPr>
          <p:nvPr/>
        </p:nvPicPr>
        <p:blipFill>
          <a:blip r:embed="rId3" cstate="print"/>
          <a:srcRect/>
          <a:stretch>
            <a:fillRect/>
          </a:stretch>
        </p:blipFill>
        <p:spPr bwMode="auto">
          <a:xfrm>
            <a:off x="5029200" y="0"/>
            <a:ext cx="3290888"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figure 21-31 part 2"/>
          <p:cNvPicPr>
            <a:picLocks noChangeAspect="1" noChangeArrowheads="1"/>
          </p:cNvPicPr>
          <p:nvPr/>
        </p:nvPicPr>
        <p:blipFill>
          <a:blip r:embed="rId3" cstate="print"/>
          <a:srcRect/>
          <a:stretch>
            <a:fillRect/>
          </a:stretch>
        </p:blipFill>
        <p:spPr bwMode="auto">
          <a:xfrm>
            <a:off x="3271838" y="1828800"/>
            <a:ext cx="5872162" cy="5029200"/>
          </a:xfrm>
          <a:prstGeom prst="rect">
            <a:avLst/>
          </a:prstGeom>
          <a:noFill/>
          <a:ln w="9525">
            <a:noFill/>
            <a:miter lim="800000"/>
            <a:headEnd/>
            <a:tailEnd/>
          </a:ln>
        </p:spPr>
      </p:pic>
      <p:pic>
        <p:nvPicPr>
          <p:cNvPr id="386051" name="Picture 2" descr="figure 21-31 part 1"/>
          <p:cNvPicPr>
            <a:picLocks noChangeAspect="1" noChangeArrowheads="1"/>
          </p:cNvPicPr>
          <p:nvPr/>
        </p:nvPicPr>
        <p:blipFill>
          <a:blip r:embed="rId4" cstate="print"/>
          <a:srcRect/>
          <a:stretch>
            <a:fillRect/>
          </a:stretch>
        </p:blipFill>
        <p:spPr bwMode="auto">
          <a:xfrm>
            <a:off x="0" y="2057400"/>
            <a:ext cx="3265488" cy="4648200"/>
          </a:xfrm>
          <a:prstGeom prst="rect">
            <a:avLst/>
          </a:prstGeom>
          <a:noFill/>
          <a:ln w="9525">
            <a:noFill/>
            <a:miter lim="800000"/>
            <a:headEnd/>
            <a:tailEnd/>
          </a:ln>
        </p:spPr>
      </p:pic>
      <p:sp>
        <p:nvSpPr>
          <p:cNvPr id="386052" name="Title 3"/>
          <p:cNvSpPr>
            <a:spLocks noGrp="1"/>
          </p:cNvSpPr>
          <p:nvPr>
            <p:ph type="title" idx="4294967295"/>
          </p:nvPr>
        </p:nvSpPr>
        <p:spPr>
          <a:xfrm>
            <a:off x="0" y="609600"/>
            <a:ext cx="7772400" cy="838200"/>
          </a:xfrm>
        </p:spPr>
        <p:txBody>
          <a:bodyPr/>
          <a:lstStyle/>
          <a:p>
            <a:pPr eaLnBrk="1" hangingPunct="1"/>
            <a:r>
              <a:rPr lang="en-US" altLang="en-US" smtClean="0"/>
              <a:t>Biosynthesis of sphingolipids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descr="figure 21-19"/>
          <p:cNvPicPr>
            <a:picLocks noChangeAspect="1" noChangeArrowheads="1"/>
          </p:cNvPicPr>
          <p:nvPr/>
        </p:nvPicPr>
        <p:blipFill>
          <a:blip r:embed="rId3" cstate="print"/>
          <a:srcRect/>
          <a:stretch>
            <a:fillRect/>
          </a:stretch>
        </p:blipFill>
        <p:spPr bwMode="auto">
          <a:xfrm>
            <a:off x="1041400" y="165100"/>
            <a:ext cx="7069138"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descr="table 21-01"/>
          <p:cNvPicPr>
            <a:picLocks noChangeAspect="1" noChangeArrowheads="1"/>
          </p:cNvPicPr>
          <p:nvPr/>
        </p:nvPicPr>
        <p:blipFill>
          <a:blip r:embed="rId3" cstate="print"/>
          <a:srcRect/>
          <a:stretch>
            <a:fillRect/>
          </a:stretch>
        </p:blipFill>
        <p:spPr bwMode="auto">
          <a:xfrm>
            <a:off x="304800" y="1752600"/>
            <a:ext cx="8531225" cy="2767013"/>
          </a:xfrm>
          <a:prstGeom prst="rect">
            <a:avLst/>
          </a:prstGeom>
          <a:noFill/>
          <a:ln w="9525">
            <a:noFill/>
            <a:miter lim="800000"/>
            <a:headEnd/>
            <a:tailEnd/>
          </a:ln>
        </p:spPr>
      </p:pic>
      <p:sp>
        <p:nvSpPr>
          <p:cNvPr id="354307" name="Title 2"/>
          <p:cNvSpPr>
            <a:spLocks noGrp="1"/>
          </p:cNvSpPr>
          <p:nvPr>
            <p:ph type="title" idx="4294967295"/>
          </p:nvPr>
        </p:nvSpPr>
        <p:spPr>
          <a:xfrm>
            <a:off x="0" y="274638"/>
            <a:ext cx="8229600" cy="1143000"/>
          </a:xfrm>
        </p:spPr>
        <p:txBody>
          <a:bodyPr/>
          <a:lstStyle/>
          <a:p>
            <a:pPr eaLnBrk="1" hangingPunct="1"/>
            <a:r>
              <a:rPr lang="en-US" altLang="en-US" smtClean="0"/>
              <a:t>Human Plasma Lipoproteins</a:t>
            </a:r>
          </a:p>
        </p:txBody>
      </p:sp>
      <p:pic>
        <p:nvPicPr>
          <p:cNvPr id="354308" name="Picture 2" descr="figure 21-39b"/>
          <p:cNvPicPr>
            <a:picLocks noChangeAspect="1" noChangeArrowheads="1"/>
          </p:cNvPicPr>
          <p:nvPr/>
        </p:nvPicPr>
        <p:blipFill>
          <a:blip r:embed="rId4" cstate="print"/>
          <a:srcRect/>
          <a:stretch>
            <a:fillRect/>
          </a:stretch>
        </p:blipFill>
        <p:spPr bwMode="auto">
          <a:xfrm>
            <a:off x="5486400" y="3954463"/>
            <a:ext cx="3060700" cy="2903537"/>
          </a:xfrm>
          <a:prstGeom prst="rect">
            <a:avLst/>
          </a:prstGeom>
          <a:noFill/>
          <a:ln w="9525">
            <a:noFill/>
            <a:miter lim="800000"/>
            <a:headEnd/>
            <a:tailEnd/>
          </a:ln>
        </p:spPr>
      </p:pic>
      <p:pic>
        <p:nvPicPr>
          <p:cNvPr id="354309" name="Picture 2" descr="figure 21-39a"/>
          <p:cNvPicPr>
            <a:picLocks noChangeAspect="1" noChangeArrowheads="1"/>
          </p:cNvPicPr>
          <p:nvPr/>
        </p:nvPicPr>
        <p:blipFill>
          <a:blip r:embed="rId5" cstate="print"/>
          <a:srcRect/>
          <a:stretch>
            <a:fillRect/>
          </a:stretch>
        </p:blipFill>
        <p:spPr bwMode="auto">
          <a:xfrm>
            <a:off x="3186113" y="3894138"/>
            <a:ext cx="2300287" cy="296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figure 21-20"/>
          <p:cNvPicPr>
            <a:picLocks noChangeAspect="1" noChangeArrowheads="1"/>
          </p:cNvPicPr>
          <p:nvPr/>
        </p:nvPicPr>
        <p:blipFill>
          <a:blip r:embed="rId3" cstate="print"/>
          <a:srcRect/>
          <a:stretch>
            <a:fillRect/>
          </a:stretch>
        </p:blipFill>
        <p:spPr bwMode="auto">
          <a:xfrm>
            <a:off x="304800" y="292100"/>
            <a:ext cx="8531225" cy="628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descr="table 21-02"/>
          <p:cNvPicPr>
            <a:picLocks noChangeAspect="1" noChangeArrowheads="1"/>
          </p:cNvPicPr>
          <p:nvPr/>
        </p:nvPicPr>
        <p:blipFill>
          <a:blip r:embed="rId3" cstate="print"/>
          <a:srcRect/>
          <a:stretch>
            <a:fillRect/>
          </a:stretch>
        </p:blipFill>
        <p:spPr bwMode="auto">
          <a:xfrm>
            <a:off x="76200" y="2362200"/>
            <a:ext cx="9132888" cy="4800600"/>
          </a:xfrm>
          <a:prstGeom prst="rect">
            <a:avLst/>
          </a:prstGeom>
          <a:noFill/>
          <a:ln w="9525">
            <a:noFill/>
            <a:miter lim="800000"/>
            <a:headEnd/>
            <a:tailEnd/>
          </a:ln>
        </p:spPr>
      </p:pic>
      <p:sp>
        <p:nvSpPr>
          <p:cNvPr id="48131" name="Title 2"/>
          <p:cNvSpPr>
            <a:spLocks noGrp="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altLang="en-US"/>
              <a:t>Apolipoproteins of the Human Plasma Lipoproteins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figure 21-40a"/>
          <p:cNvPicPr>
            <a:picLocks noChangeAspect="1" noChangeArrowheads="1"/>
          </p:cNvPicPr>
          <p:nvPr/>
        </p:nvPicPr>
        <p:blipFill>
          <a:blip r:embed="rId3" cstate="print"/>
          <a:srcRect/>
          <a:stretch>
            <a:fillRect/>
          </a:stretch>
        </p:blipFill>
        <p:spPr bwMode="auto">
          <a:xfrm>
            <a:off x="76200" y="1824038"/>
            <a:ext cx="5638800" cy="5033962"/>
          </a:xfrm>
          <a:prstGeom prst="rect">
            <a:avLst/>
          </a:prstGeom>
          <a:noFill/>
          <a:ln w="9525">
            <a:noFill/>
            <a:miter lim="800000"/>
            <a:headEnd/>
            <a:tailEnd/>
          </a:ln>
        </p:spPr>
      </p:pic>
      <p:sp>
        <p:nvSpPr>
          <p:cNvPr id="358403" name="Title 2"/>
          <p:cNvSpPr>
            <a:spLocks noGrp="1"/>
          </p:cNvSpPr>
          <p:nvPr>
            <p:ph type="title" idx="4294967295"/>
          </p:nvPr>
        </p:nvSpPr>
        <p:spPr>
          <a:xfrm>
            <a:off x="0" y="274638"/>
            <a:ext cx="8229600" cy="1143000"/>
          </a:xfrm>
        </p:spPr>
        <p:txBody>
          <a:bodyPr/>
          <a:lstStyle/>
          <a:p>
            <a:pPr eaLnBrk="1" hangingPunct="1"/>
            <a:r>
              <a:rPr lang="en-US" altLang="en-US" smtClean="0"/>
              <a:t>Lipoproteins and lipid transport</a:t>
            </a:r>
          </a:p>
        </p:txBody>
      </p:sp>
      <p:pic>
        <p:nvPicPr>
          <p:cNvPr id="358404" name="Picture 2" descr="figure 21-40b"/>
          <p:cNvPicPr>
            <a:picLocks noChangeAspect="1" noChangeArrowheads="1"/>
          </p:cNvPicPr>
          <p:nvPr/>
        </p:nvPicPr>
        <p:blipFill>
          <a:blip r:embed="rId4" cstate="print"/>
          <a:srcRect/>
          <a:stretch>
            <a:fillRect/>
          </a:stretch>
        </p:blipFill>
        <p:spPr bwMode="auto">
          <a:xfrm>
            <a:off x="5999163" y="1981200"/>
            <a:ext cx="314483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descr="figure 21-44"/>
          <p:cNvPicPr>
            <a:picLocks noChangeAspect="1" noChangeArrowheads="1"/>
          </p:cNvPicPr>
          <p:nvPr/>
        </p:nvPicPr>
        <p:blipFill>
          <a:blip r:embed="rId2" cstate="print"/>
          <a:srcRect/>
          <a:stretch>
            <a:fillRect/>
          </a:stretch>
        </p:blipFill>
        <p:spPr bwMode="auto">
          <a:xfrm>
            <a:off x="2665413" y="325438"/>
            <a:ext cx="6478587" cy="6532562"/>
          </a:xfrm>
          <a:prstGeom prst="rect">
            <a:avLst/>
          </a:prstGeom>
          <a:noFill/>
          <a:ln w="9525">
            <a:noFill/>
            <a:miter lim="800000"/>
            <a:headEnd/>
            <a:tailEnd/>
          </a:ln>
        </p:spPr>
      </p:pic>
      <p:sp>
        <p:nvSpPr>
          <p:cNvPr id="50180" name="Rectangle 2"/>
          <p:cNvSpPr>
            <a:spLocks noGrp="1" noChangeArrowheads="1"/>
          </p:cNvSpPr>
          <p:nvPr>
            <p:ph type="title"/>
          </p:nvPr>
        </p:nvSpPr>
        <p:spPr>
          <a:xfrm>
            <a:off x="381000" y="381000"/>
            <a:ext cx="3810000" cy="1524000"/>
          </a:xfrm>
        </p:spPr>
        <p:txBody>
          <a:bodyPr rtlCol="0">
            <a:normAutofit fontScale="90000"/>
          </a:bodyPr>
          <a:lstStyle/>
          <a:p>
            <a:pPr eaLnBrk="1" fontAlgn="auto" hangingPunct="1">
              <a:lnSpc>
                <a:spcPct val="110000"/>
              </a:lnSpc>
              <a:spcAft>
                <a:spcPts val="0"/>
              </a:spcAft>
              <a:defRPr/>
            </a:pPr>
            <a:r>
              <a:rPr lang="en-US" altLang="en-US">
                <a:solidFill>
                  <a:srgbClr val="2FB0DC"/>
                </a:solidFill>
              </a:rPr>
              <a:t>Regulation of Cholesterol Biosynthesis</a:t>
            </a:r>
            <a:endParaRPr lang="en-US" altLang="en-US" sz="3200">
              <a:solidFill>
                <a:srgbClr val="2FB0DC"/>
              </a:solidFill>
            </a:endParaRPr>
          </a:p>
        </p:txBody>
      </p:sp>
      <p:sp>
        <p:nvSpPr>
          <p:cNvPr id="360452" name="Rectangle 6"/>
          <p:cNvSpPr>
            <a:spLocks noGrp="1"/>
          </p:cNvSpPr>
          <p:nvPr>
            <p:ph idx="1"/>
          </p:nvPr>
        </p:nvSpPr>
        <p:spPr>
          <a:xfrm>
            <a:off x="0" y="2667000"/>
            <a:ext cx="2971800" cy="2514600"/>
          </a:xfrm>
        </p:spPr>
        <p:txBody>
          <a:bodyPr/>
          <a:lstStyle/>
          <a:p>
            <a:pPr eaLnBrk="1" hangingPunct="1">
              <a:lnSpc>
                <a:spcPct val="110000"/>
              </a:lnSpc>
            </a:pPr>
            <a:r>
              <a:rPr lang="en-US" altLang="en-US" sz="2800" smtClean="0"/>
              <a:t>Insulin “high glucose”</a:t>
            </a:r>
          </a:p>
          <a:p>
            <a:pPr eaLnBrk="1" hangingPunct="1">
              <a:lnSpc>
                <a:spcPct val="110000"/>
              </a:lnSpc>
            </a:pPr>
            <a:r>
              <a:rPr lang="en-US" altLang="en-US" sz="2800" smtClean="0"/>
              <a:t>Glucagon “low  glucose”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box 21-03 figure 1"/>
          <p:cNvPicPr>
            <a:picLocks noChangeAspect="1" noChangeArrowheads="1"/>
          </p:cNvPicPr>
          <p:nvPr/>
        </p:nvPicPr>
        <p:blipFill>
          <a:blip r:embed="rId3" cstate="print"/>
          <a:srcRect/>
          <a:stretch>
            <a:fillRect/>
          </a:stretch>
        </p:blipFill>
        <p:spPr bwMode="auto">
          <a:xfrm>
            <a:off x="304800" y="1111250"/>
            <a:ext cx="8531225" cy="6203950"/>
          </a:xfrm>
          <a:prstGeom prst="rect">
            <a:avLst/>
          </a:prstGeom>
          <a:noFill/>
          <a:ln w="9525">
            <a:noFill/>
            <a:miter lim="800000"/>
            <a:headEnd/>
            <a:tailEnd/>
          </a:ln>
        </p:spPr>
      </p:pic>
      <p:sp>
        <p:nvSpPr>
          <p:cNvPr id="361475" name="Title 2"/>
          <p:cNvSpPr>
            <a:spLocks noGrp="1"/>
          </p:cNvSpPr>
          <p:nvPr>
            <p:ph type="title" idx="4294967295"/>
          </p:nvPr>
        </p:nvSpPr>
        <p:spPr>
          <a:xfrm>
            <a:off x="0" y="381000"/>
            <a:ext cx="8153400" cy="838200"/>
          </a:xfrm>
        </p:spPr>
        <p:txBody>
          <a:bodyPr/>
          <a:lstStyle/>
          <a:p>
            <a:pPr eaLnBrk="1" hangingPunct="1"/>
            <a:r>
              <a:rPr lang="en-US" altLang="en-US" smtClean="0"/>
              <a:t>Statins inhibit HMG-CoA reductase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3" descr="figure 21-45"/>
          <p:cNvPicPr>
            <a:picLocks noChangeAspect="1" noChangeArrowheads="1"/>
          </p:cNvPicPr>
          <p:nvPr/>
        </p:nvPicPr>
        <p:blipFill>
          <a:blip r:embed="rId3" cstate="print"/>
          <a:srcRect/>
          <a:stretch>
            <a:fillRect/>
          </a:stretch>
        </p:blipFill>
        <p:spPr bwMode="auto">
          <a:xfrm>
            <a:off x="3886200" y="609600"/>
            <a:ext cx="4983163" cy="5805488"/>
          </a:xfrm>
          <a:prstGeom prst="rect">
            <a:avLst/>
          </a:prstGeom>
          <a:noFill/>
          <a:ln w="9525">
            <a:noFill/>
            <a:miter lim="800000"/>
            <a:headEnd/>
            <a:tailEnd/>
          </a:ln>
        </p:spPr>
      </p:pic>
      <p:pic>
        <p:nvPicPr>
          <p:cNvPr id="363523" name="Picture 2" descr="unnumbered 21 p844"/>
          <p:cNvPicPr>
            <a:picLocks noChangeAspect="1" noChangeArrowheads="1"/>
          </p:cNvPicPr>
          <p:nvPr/>
        </p:nvPicPr>
        <p:blipFill>
          <a:blip r:embed="rId4" cstate="print"/>
          <a:srcRect/>
          <a:stretch>
            <a:fillRect/>
          </a:stretch>
        </p:blipFill>
        <p:spPr bwMode="auto">
          <a:xfrm>
            <a:off x="685800" y="2446338"/>
            <a:ext cx="2697163" cy="2735262"/>
          </a:xfrm>
          <a:prstGeom prst="rect">
            <a:avLst/>
          </a:prstGeom>
          <a:noFill/>
          <a:ln w="9525">
            <a:noFill/>
            <a:miter lim="800000"/>
            <a:headEnd/>
            <a:tailEnd/>
          </a:ln>
        </p:spPr>
      </p:pic>
      <p:sp>
        <p:nvSpPr>
          <p:cNvPr id="363524" name="Title 3"/>
          <p:cNvSpPr>
            <a:spLocks noGrp="1"/>
          </p:cNvSpPr>
          <p:nvPr>
            <p:ph type="title" idx="4294967295"/>
          </p:nvPr>
        </p:nvSpPr>
        <p:spPr>
          <a:xfrm>
            <a:off x="0" y="457200"/>
            <a:ext cx="4648200" cy="1752600"/>
          </a:xfrm>
        </p:spPr>
        <p:txBody>
          <a:bodyPr>
            <a:normAutofit fontScale="90000"/>
          </a:bodyPr>
          <a:lstStyle/>
          <a:p>
            <a:pPr eaLnBrk="1" hangingPunct="1"/>
            <a:r>
              <a:rPr lang="en-US" altLang="en-US" b="1" smtClean="0">
                <a:solidFill>
                  <a:schemeClr val="tx1"/>
                </a:solidFill>
              </a:rPr>
              <a:t>Steroid hormones derived from cholesterol</a:t>
            </a:r>
            <a:r>
              <a:rPr lang="en-US" altLang="en-U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figure 21-47"/>
          <p:cNvPicPr>
            <a:picLocks noChangeAspect="1" noChangeArrowheads="1"/>
          </p:cNvPicPr>
          <p:nvPr/>
        </p:nvPicPr>
        <p:blipFill>
          <a:blip r:embed="rId3" cstate="print"/>
          <a:srcRect/>
          <a:stretch>
            <a:fillRect/>
          </a:stretch>
        </p:blipFill>
        <p:spPr bwMode="auto">
          <a:xfrm>
            <a:off x="3276600" y="325438"/>
            <a:ext cx="5429250" cy="6532562"/>
          </a:xfrm>
          <a:prstGeom prst="rect">
            <a:avLst/>
          </a:prstGeom>
          <a:noFill/>
          <a:ln w="9525">
            <a:noFill/>
            <a:miter lim="800000"/>
            <a:headEnd/>
            <a:tailEnd/>
          </a:ln>
        </p:spPr>
      </p:pic>
      <p:sp>
        <p:nvSpPr>
          <p:cNvPr id="365571" name="Title 2"/>
          <p:cNvSpPr>
            <a:spLocks noGrp="1"/>
          </p:cNvSpPr>
          <p:nvPr>
            <p:ph type="title" idx="4294967295"/>
          </p:nvPr>
        </p:nvSpPr>
        <p:spPr>
          <a:xfrm>
            <a:off x="0" y="609600"/>
            <a:ext cx="3200400" cy="1828800"/>
          </a:xfrm>
        </p:spPr>
        <p:txBody>
          <a:bodyPr>
            <a:normAutofit fontScale="90000"/>
          </a:bodyPr>
          <a:lstStyle/>
          <a:p>
            <a:pPr eaLnBrk="1" hangingPunct="1"/>
            <a:r>
              <a:rPr lang="en-US" altLang="en-US" smtClean="0"/>
              <a:t>Overview of isoprenoid biosynthesis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descr="figure 21-17 part 1"/>
          <p:cNvPicPr>
            <a:picLocks noChangeAspect="1" noChangeArrowheads="1"/>
          </p:cNvPicPr>
          <p:nvPr/>
        </p:nvPicPr>
        <p:blipFill>
          <a:blip r:embed="rId3" cstate="print"/>
          <a:srcRect/>
          <a:stretch>
            <a:fillRect/>
          </a:stretch>
        </p:blipFill>
        <p:spPr bwMode="auto">
          <a:xfrm>
            <a:off x="0" y="1965325"/>
            <a:ext cx="4343400" cy="5045075"/>
          </a:xfrm>
          <a:prstGeom prst="rect">
            <a:avLst/>
          </a:prstGeom>
          <a:noFill/>
          <a:ln w="9525">
            <a:noFill/>
            <a:miter lim="800000"/>
            <a:headEnd/>
            <a:tailEnd/>
          </a:ln>
        </p:spPr>
      </p:pic>
      <p:sp>
        <p:nvSpPr>
          <p:cNvPr id="367619" name="Title 2"/>
          <p:cNvSpPr>
            <a:spLocks noGrp="1"/>
          </p:cNvSpPr>
          <p:nvPr>
            <p:ph type="title" idx="4294967295"/>
          </p:nvPr>
        </p:nvSpPr>
        <p:spPr>
          <a:xfrm>
            <a:off x="0" y="381000"/>
            <a:ext cx="4495800" cy="1676400"/>
          </a:xfrm>
        </p:spPr>
        <p:txBody>
          <a:bodyPr/>
          <a:lstStyle/>
          <a:p>
            <a:pPr eaLnBrk="1" hangingPunct="1"/>
            <a:r>
              <a:rPr lang="en-US" altLang="en-US" smtClean="0"/>
              <a:t>Biosynthesis of phosphatidic acid</a:t>
            </a:r>
          </a:p>
        </p:txBody>
      </p:sp>
      <p:pic>
        <p:nvPicPr>
          <p:cNvPr id="367620" name="Picture 2" descr="figure 21-17 part 2"/>
          <p:cNvPicPr>
            <a:picLocks noChangeAspect="1" noChangeArrowheads="1"/>
          </p:cNvPicPr>
          <p:nvPr/>
        </p:nvPicPr>
        <p:blipFill>
          <a:blip r:embed="rId4" cstate="print"/>
          <a:srcRect/>
          <a:stretch>
            <a:fillRect/>
          </a:stretch>
        </p:blipFill>
        <p:spPr bwMode="auto">
          <a:xfrm>
            <a:off x="5029200" y="117475"/>
            <a:ext cx="3276600" cy="666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1220</Words>
  <Application>Microsoft Office PowerPoint</Application>
  <PresentationFormat>On-screen Show (4:3)</PresentationFormat>
  <Paragraphs>55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Lipoprotein metabolism</vt:lpstr>
      <vt:lpstr>Human Plasma Lipoproteins</vt:lpstr>
      <vt:lpstr>Apolipoproteins of the Human Plasma Lipoproteins</vt:lpstr>
      <vt:lpstr>Lipoproteins and lipid transport</vt:lpstr>
      <vt:lpstr>Regulation of Cholesterol Biosynthesis</vt:lpstr>
      <vt:lpstr>Statins inhibit HMG-CoA reductase</vt:lpstr>
      <vt:lpstr>Steroid hormones derived from cholesterol </vt:lpstr>
      <vt:lpstr>Overview of isoprenoid biosynthesis</vt:lpstr>
      <vt:lpstr>Biosynthesis of phosphatidic acid</vt:lpstr>
      <vt:lpstr>Slide 10</vt:lpstr>
      <vt:lpstr>Phosphodiester Bond  Formation</vt:lpstr>
      <vt:lpstr>Phosphatidylglycerol (PG), Phosphatidylserine  (PS) Phosphatidylethanolamine  (PE)  </vt:lpstr>
      <vt:lpstr>Cardiolipin and Phosphatidyl Inositol</vt:lpstr>
      <vt:lpstr>PS to PE to  phosphatidyl-choline (PC) in  eukaryotes</vt:lpstr>
      <vt:lpstr>Phospholipid synthesis pathways: Summary  </vt:lpstr>
      <vt:lpstr>Synthesis of ether lipids and plasmalogens</vt:lpstr>
      <vt:lpstr>Slide 17</vt:lpstr>
      <vt:lpstr>Biosynthesis of sphingolipids </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Plasma Lipoproteins</dc:title>
  <dc:creator>Anita</dc:creator>
  <cp:lastModifiedBy>Anita</cp:lastModifiedBy>
  <cp:revision>2</cp:revision>
  <dcterms:created xsi:type="dcterms:W3CDTF">2006-08-16T00:00:00Z</dcterms:created>
  <dcterms:modified xsi:type="dcterms:W3CDTF">2020-04-13T12:48:14Z</dcterms:modified>
</cp:coreProperties>
</file>