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2" r:id="rId3"/>
    <p:sldId id="333" r:id="rId4"/>
    <p:sldId id="343" r:id="rId5"/>
    <p:sldId id="344" r:id="rId6"/>
    <p:sldId id="336" r:id="rId7"/>
    <p:sldId id="337" r:id="rId8"/>
    <p:sldId id="338" r:id="rId9"/>
    <p:sldId id="339" r:id="rId10"/>
    <p:sldId id="340" r:id="rId11"/>
    <p:sldId id="348" r:id="rId12"/>
    <p:sldId id="345" r:id="rId13"/>
    <p:sldId id="346" r:id="rId14"/>
    <p:sldId id="341" r:id="rId15"/>
    <p:sldId id="342" r:id="rId16"/>
    <p:sldId id="347" r:id="rId17"/>
    <p:sldId id="349" r:id="rId18"/>
    <p:sldId id="303" r:id="rId19"/>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914400"/>
            <a:ext cx="7315200" cy="22860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838200"/>
            <a:ext cx="8686800" cy="2590800"/>
          </a:xfrm>
        </p:spPr>
        <p:txBody>
          <a:bodyPr/>
          <a:lstStyle/>
          <a:p>
            <a:pPr eaLnBrk="1" hangingPunct="1">
              <a:defRPr/>
            </a:pPr>
            <a:r>
              <a:rPr lang="en-US" sz="3600" b="1" dirty="0" smtClean="0">
                <a:solidFill>
                  <a:srgbClr val="C00000"/>
                </a:solidFill>
              </a:rPr>
              <a:t>Preventive and Breakdown Maintenance of Dairy Plants</a:t>
            </a:r>
            <a:endParaRPr lang="en-US" sz="4000" b="1" dirty="0" smtClean="0">
              <a:solidFill>
                <a:srgbClr val="C0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a:t>
            </a:r>
            <a:r>
              <a:rPr lang="en-US" sz="2000" b="1" dirty="0" smtClean="0"/>
              <a:t>- </a:t>
            </a:r>
            <a:r>
              <a:rPr lang="en-US" sz="2000" b="1" dirty="0" smtClean="0"/>
              <a:t>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Science &amp;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020762"/>
          </a:xfrm>
        </p:spPr>
        <p:txBody>
          <a:bodyPr/>
          <a:lstStyle/>
          <a:p>
            <a:r>
              <a:rPr lang="en-US" sz="2800" b="1" dirty="0" smtClean="0">
                <a:solidFill>
                  <a:srgbClr val="FF0000"/>
                </a:solidFill>
              </a:rPr>
              <a:t>P.M. of Milk Processing and Manufacturing units in a Dairy Plants</a:t>
            </a:r>
            <a:endParaRPr lang="en-US" sz="2800" b="1" dirty="0">
              <a:solidFill>
                <a:srgbClr val="FF0000"/>
              </a:solidFill>
            </a:endParaRPr>
          </a:p>
        </p:txBody>
      </p:sp>
      <p:sp>
        <p:nvSpPr>
          <p:cNvPr id="3" name="Content Placeholder 2"/>
          <p:cNvSpPr>
            <a:spLocks noGrp="1"/>
          </p:cNvSpPr>
          <p:nvPr>
            <p:ph idx="1"/>
          </p:nvPr>
        </p:nvSpPr>
        <p:spPr>
          <a:xfrm>
            <a:off x="304800" y="1143000"/>
            <a:ext cx="8686800" cy="5334000"/>
          </a:xfrm>
        </p:spPr>
        <p:txBody>
          <a:bodyPr/>
          <a:lstStyle/>
          <a:p>
            <a:pPr algn="just"/>
            <a:r>
              <a:rPr lang="en-US" sz="2000" b="1" dirty="0" smtClean="0"/>
              <a:t>Centrifugal Pump Maintenance:</a:t>
            </a:r>
            <a:r>
              <a:rPr lang="en-US" sz="2000" dirty="0" smtClean="0"/>
              <a:t> Locate the pump at a level below the liquid source for positive suction head. All piping and </a:t>
            </a:r>
            <a:r>
              <a:rPr lang="en-US" sz="2000" dirty="0" err="1" smtClean="0"/>
              <a:t>particulary</a:t>
            </a:r>
            <a:r>
              <a:rPr lang="en-US" sz="2000" dirty="0" smtClean="0"/>
              <a:t> suction line should have minimum length and minimum </a:t>
            </a:r>
            <a:r>
              <a:rPr lang="en-US" sz="2000" dirty="0" err="1" smtClean="0"/>
              <a:t>elbos</a:t>
            </a:r>
            <a:r>
              <a:rPr lang="en-US" sz="2000" dirty="0" smtClean="0"/>
              <a:t> and bends. </a:t>
            </a:r>
            <a:r>
              <a:rPr lang="en-US" sz="2000" dirty="0" smtClean="0"/>
              <a:t>Don’t throttle the suction line to control the capacity. </a:t>
            </a:r>
            <a:r>
              <a:rPr lang="en-US" sz="2000" dirty="0" smtClean="0"/>
              <a:t>Don’t start the pump with discharge full open, also in dry condition and without checking direction of rotation i.e. from motor side, the rotation should </a:t>
            </a:r>
            <a:r>
              <a:rPr lang="en-US" sz="2000" dirty="0" err="1" smtClean="0"/>
              <a:t>br</a:t>
            </a:r>
            <a:r>
              <a:rPr lang="en-US" sz="2000" dirty="0" smtClean="0"/>
              <a:t> clockwise. Mechanical seal and Pump casing O ring should be equal to at least nos. of pumps. If the pump does not generate the required discharge head rapidly, stop and repeat the priming operations.</a:t>
            </a:r>
            <a:endParaRPr lang="en-US" sz="2000" dirty="0" smtClean="0"/>
          </a:p>
          <a:p>
            <a:pPr algn="just"/>
            <a:r>
              <a:rPr lang="en-US" sz="2000" b="1" dirty="0" smtClean="0"/>
              <a:t>HTST Milk pasteurizers: </a:t>
            </a:r>
            <a:r>
              <a:rPr lang="en-US" sz="2000" dirty="0" smtClean="0"/>
              <a:t>Periodic </a:t>
            </a:r>
            <a:r>
              <a:rPr lang="en-US" sz="2000" dirty="0" smtClean="0"/>
              <a:t>cleaning and maintenance of milk </a:t>
            </a:r>
            <a:r>
              <a:rPr lang="en-US" sz="2000" dirty="0" smtClean="0"/>
              <a:t>pasteurizers.</a:t>
            </a:r>
            <a:r>
              <a:rPr lang="en-US" sz="2000" dirty="0" smtClean="0"/>
              <a:t> </a:t>
            </a:r>
            <a:r>
              <a:rPr lang="en-US" sz="2000" dirty="0" smtClean="0"/>
              <a:t>Chilled </a:t>
            </a:r>
            <a:r>
              <a:rPr lang="en-US" sz="2000" dirty="0" smtClean="0"/>
              <a:t>milk pipe lines and holding section pipe line should be properly </a:t>
            </a:r>
            <a:r>
              <a:rPr lang="en-US" sz="2000" dirty="0" smtClean="0"/>
              <a:t>insulated. Milk </a:t>
            </a:r>
            <a:r>
              <a:rPr lang="en-US" sz="2000" dirty="0" smtClean="0"/>
              <a:t>pasteurizer temperature must be controlled properly with PID controller and FDV system to produce safe pasteurized milk and to avoid </a:t>
            </a:r>
            <a:r>
              <a:rPr lang="en-US" sz="2000" dirty="0" smtClean="0"/>
              <a:t>reprocessing. Plant </a:t>
            </a:r>
            <a:r>
              <a:rPr lang="en-US" sz="2000" dirty="0" smtClean="0"/>
              <a:t>regeneration efficiency should be monitored and controlled properly. Old milk pasteurization plant with poor regeneration efficiency, pinholes in plates and poor hygiene should be considered for replacement.</a:t>
            </a:r>
            <a:endParaRPr lang="en-US" sz="20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dirty="0" smtClean="0">
                <a:solidFill>
                  <a:srgbClr val="FF0000"/>
                </a:solidFill>
              </a:rPr>
              <a:t>Piping installations</a:t>
            </a:r>
            <a:endParaRPr lang="en-US" sz="3200" dirty="0">
              <a:solidFill>
                <a:srgbClr val="FF0000"/>
              </a:solidFill>
            </a:endParaRPr>
          </a:p>
        </p:txBody>
      </p:sp>
      <p:sp>
        <p:nvSpPr>
          <p:cNvPr id="3" name="Content Placeholder 2"/>
          <p:cNvSpPr>
            <a:spLocks noGrp="1"/>
          </p:cNvSpPr>
          <p:nvPr>
            <p:ph idx="1"/>
          </p:nvPr>
        </p:nvSpPr>
        <p:spPr>
          <a:xfrm>
            <a:off x="381000" y="838200"/>
            <a:ext cx="8458200" cy="5638800"/>
          </a:xfrm>
        </p:spPr>
        <p:txBody>
          <a:bodyPr/>
          <a:lstStyle/>
          <a:p>
            <a:pPr algn="just"/>
            <a:r>
              <a:rPr lang="en-US" sz="2000" b="1" dirty="0" smtClean="0"/>
              <a:t>Pipes must be supported independently avoiding causing stresses on the pumps. </a:t>
            </a:r>
          </a:p>
          <a:p>
            <a:pPr algn="just">
              <a:buNone/>
            </a:pPr>
            <a:endParaRPr lang="en-US" sz="2000" b="1" dirty="0" smtClean="0"/>
          </a:p>
          <a:p>
            <a:pPr algn="just"/>
            <a:r>
              <a:rPr lang="en-US" sz="2000" b="1" dirty="0" smtClean="0"/>
              <a:t>Internal diameter must be of the same size as that of pump connection. If the pipe diameter changes along the suction line use reduction cones in such a way that slope is towards down stream and no air pocket is formed.</a:t>
            </a:r>
          </a:p>
          <a:p>
            <a:pPr algn="just">
              <a:buNone/>
            </a:pPr>
            <a:endParaRPr lang="en-US" sz="2000" b="1" dirty="0" smtClean="0"/>
          </a:p>
          <a:p>
            <a:pPr algn="just"/>
            <a:r>
              <a:rPr lang="en-US" sz="2000" b="1" dirty="0" smtClean="0"/>
              <a:t>The suction pipe must be as short as possible. The maximum velocity in suction pipe should not be greater than 3 m/s (Most recommended is 2-3 m/s). The suction pipe must be designed in such a way to prevent air from entering the pump.</a:t>
            </a:r>
          </a:p>
          <a:p>
            <a:pPr algn="just">
              <a:buNone/>
            </a:pPr>
            <a:endParaRPr lang="en-US" sz="2000" b="1" dirty="0" smtClean="0"/>
          </a:p>
          <a:p>
            <a:pPr algn="just"/>
            <a:r>
              <a:rPr lang="en-US" sz="2000" b="1" dirty="0" smtClean="0"/>
              <a:t>Fit expansion joint in case of hot liquid transportation in pipes to compensate any expansion of the pipe.</a:t>
            </a:r>
            <a:endParaRPr lang="en-US" sz="2000" b="1"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FF0000"/>
                </a:solidFill>
              </a:rPr>
              <a:t>P.M. of Manufacturing Units..contd.</a:t>
            </a:r>
            <a:endParaRPr lang="en-US" sz="2800" b="1" dirty="0">
              <a:solidFill>
                <a:srgbClr val="FF0000"/>
              </a:solidFill>
            </a:endParaRPr>
          </a:p>
        </p:txBody>
      </p:sp>
      <p:sp>
        <p:nvSpPr>
          <p:cNvPr id="3" name="Content Placeholder 2"/>
          <p:cNvSpPr>
            <a:spLocks noGrp="1"/>
          </p:cNvSpPr>
          <p:nvPr>
            <p:ph idx="1"/>
          </p:nvPr>
        </p:nvSpPr>
        <p:spPr>
          <a:xfrm>
            <a:off x="228600" y="685800"/>
            <a:ext cx="8686800" cy="5715000"/>
          </a:xfrm>
        </p:spPr>
        <p:txBody>
          <a:bodyPr/>
          <a:lstStyle/>
          <a:p>
            <a:pPr lvl="0" algn="just"/>
            <a:r>
              <a:rPr lang="en-US" sz="2000" b="1" dirty="0" smtClean="0"/>
              <a:t>Ghee is made in dairy plant from butter or directly from cream. Clarification of butter in ghee kettle requires high amount of steam because butter contains 16 % moisture. Instead of this procedure a large portion of water can be removed by centrifuging the melted butter and then clarifying in the ghee kettle. It can save steam and time and also would improve the capacity of plant. The heat of already clarified ghee can be used to melt the butter.</a:t>
            </a:r>
          </a:p>
          <a:p>
            <a:pPr lvl="0" algn="just"/>
            <a:r>
              <a:rPr lang="en-US" sz="2000" b="1" dirty="0" smtClean="0"/>
              <a:t>Use of Scraped surface heat exchanger system for </a:t>
            </a:r>
            <a:r>
              <a:rPr lang="en-US" sz="2000" b="1" dirty="0" err="1" smtClean="0"/>
              <a:t>forewarming</a:t>
            </a:r>
            <a:r>
              <a:rPr lang="en-US" sz="2000" b="1" dirty="0" smtClean="0"/>
              <a:t> and concentration of milk to prepare small scale and economized condensed milk and indigenous dairy products for energy saving and quality production.</a:t>
            </a:r>
          </a:p>
          <a:p>
            <a:pPr lvl="0" algn="just"/>
            <a:r>
              <a:rPr lang="en-US" sz="2000" b="1" dirty="0" smtClean="0"/>
              <a:t>Use of Non- thermal technologies such as Membrane technologies in milk processing, High Hydrostatic pressure technology for cold processing, </a:t>
            </a:r>
            <a:r>
              <a:rPr lang="en-US" sz="2000" b="1" dirty="0" err="1" smtClean="0"/>
              <a:t>Superfluid</a:t>
            </a:r>
            <a:r>
              <a:rPr lang="en-US" sz="2000" b="1" dirty="0" smtClean="0"/>
              <a:t> extraction technology, Eco friendly packages for dairy products, pulsed electric field technology, </a:t>
            </a:r>
            <a:r>
              <a:rPr lang="en-US" sz="2000" b="1" dirty="0" err="1" smtClean="0"/>
              <a:t>Nano</a:t>
            </a:r>
            <a:r>
              <a:rPr lang="en-US" sz="2000" b="1" dirty="0" smtClean="0"/>
              <a:t> technology for </a:t>
            </a:r>
            <a:r>
              <a:rPr lang="en-US" sz="2000" b="1" dirty="0" err="1" smtClean="0"/>
              <a:t>nano</a:t>
            </a:r>
            <a:r>
              <a:rPr lang="en-US" sz="2000" b="1" dirty="0" smtClean="0"/>
              <a:t> food and intelligent packaging etc. are the scope for producing qualitative and functional safe foods by optimizing energy consumption (</a:t>
            </a:r>
            <a:r>
              <a:rPr lang="en-US" sz="2000" b="1" dirty="0" err="1" smtClean="0"/>
              <a:t>Minz</a:t>
            </a:r>
            <a:r>
              <a:rPr lang="en-US" sz="2000" b="1" dirty="0" smtClean="0"/>
              <a:t>, et. al, 2010).</a:t>
            </a:r>
          </a:p>
          <a:p>
            <a:endParaRPr lang="en-US" sz="20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457200"/>
          </a:xfrm>
        </p:spPr>
        <p:txBody>
          <a:bodyPr/>
          <a:lstStyle/>
          <a:p>
            <a:r>
              <a:rPr lang="en-US" sz="2400" b="1" dirty="0" smtClean="0">
                <a:solidFill>
                  <a:srgbClr val="FF0000"/>
                </a:solidFill>
              </a:rPr>
              <a:t>P.M. of Condensing and Drying Plants</a:t>
            </a:r>
            <a:endParaRPr lang="en-US" sz="2400" b="1" dirty="0">
              <a:solidFill>
                <a:srgbClr val="FF0000"/>
              </a:solidFill>
            </a:endParaRPr>
          </a:p>
        </p:txBody>
      </p:sp>
      <p:sp>
        <p:nvSpPr>
          <p:cNvPr id="3" name="Content Placeholder 2"/>
          <p:cNvSpPr>
            <a:spLocks noGrp="1"/>
          </p:cNvSpPr>
          <p:nvPr>
            <p:ph idx="1"/>
          </p:nvPr>
        </p:nvSpPr>
        <p:spPr>
          <a:xfrm>
            <a:off x="228600" y="685800"/>
            <a:ext cx="8610600" cy="5791200"/>
          </a:xfrm>
        </p:spPr>
        <p:txBody>
          <a:bodyPr/>
          <a:lstStyle/>
          <a:p>
            <a:pPr algn="just"/>
            <a:r>
              <a:rPr lang="en-US" sz="2000" dirty="0" smtClean="0"/>
              <a:t>5-effects evaporator with TVR: 8 kg water </a:t>
            </a:r>
            <a:r>
              <a:rPr lang="en-US" sz="2000" dirty="0" err="1" smtClean="0"/>
              <a:t>evapn</a:t>
            </a:r>
            <a:r>
              <a:rPr lang="en-US" sz="2000" dirty="0" smtClean="0"/>
              <a:t> per kg steam</a:t>
            </a:r>
          </a:p>
          <a:p>
            <a:pPr algn="just"/>
            <a:r>
              <a:rPr lang="en-US" sz="2000" dirty="0" smtClean="0"/>
              <a:t>7 –effects evaporator with TVR: 10 kg water </a:t>
            </a:r>
            <a:r>
              <a:rPr lang="en-US" sz="2000" dirty="0" err="1" smtClean="0"/>
              <a:t>evapn</a:t>
            </a:r>
            <a:r>
              <a:rPr lang="en-US" sz="2000" dirty="0" smtClean="0"/>
              <a:t>. Per kg steam</a:t>
            </a:r>
          </a:p>
          <a:p>
            <a:pPr algn="just"/>
            <a:r>
              <a:rPr lang="en-US" sz="2000" dirty="0" smtClean="0"/>
              <a:t>Multiple effects evaporator without condenser with MVR: Low steam consumption in comparison to equivalent evaporator with TVR and no cooling water requirement.</a:t>
            </a:r>
          </a:p>
          <a:p>
            <a:pPr lvl="0" algn="just"/>
            <a:r>
              <a:rPr lang="en-US" sz="2000" dirty="0" smtClean="0"/>
              <a:t>Use of </a:t>
            </a:r>
            <a:r>
              <a:rPr lang="en-US" sz="2000" dirty="0" err="1" smtClean="0"/>
              <a:t>multipass</a:t>
            </a:r>
            <a:r>
              <a:rPr lang="en-US" sz="2000" dirty="0" smtClean="0"/>
              <a:t> construction in each effect to retain the advantages of tube wetting rate for different products to make flexible.</a:t>
            </a:r>
          </a:p>
          <a:p>
            <a:pPr lvl="0" algn="just"/>
            <a:r>
              <a:rPr lang="en-US" sz="2000" dirty="0" smtClean="0"/>
              <a:t>Higher degree of automation gives higher quality with lower cost.</a:t>
            </a:r>
          </a:p>
          <a:p>
            <a:pPr lvl="0" algn="just"/>
            <a:r>
              <a:rPr lang="en-US" sz="2000" dirty="0" smtClean="0"/>
              <a:t>Full automation of spray dryers and feed treatment to control moisture content in the powder and also to control quality of powder including avoiding burnt particle and safety of drying chamber must be provided in the system. This may be done by feed rate regulation through servomotor and positive pumps or by air heater regulation.</a:t>
            </a:r>
          </a:p>
          <a:p>
            <a:pPr algn="just"/>
            <a:r>
              <a:rPr lang="en-US" sz="2000" dirty="0" smtClean="0"/>
              <a:t>Three stage dryer efficiency increases by 20 percent from 35 % to 55%. </a:t>
            </a:r>
          </a:p>
          <a:p>
            <a:pPr lvl="0" algn="just"/>
            <a:r>
              <a:rPr lang="en-US" sz="2000" dirty="0" smtClean="0"/>
              <a:t>To reduce stack losses, bag filter, cyclone separator and wet scrubbers etc. should be efficiently designed and installed. Their efficiency should be checked regularly.</a:t>
            </a:r>
          </a:p>
          <a:p>
            <a:endParaRPr lang="en-US" sz="20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400" dirty="0" smtClean="0">
                <a:solidFill>
                  <a:srgbClr val="FF0000"/>
                </a:solidFill>
              </a:rPr>
              <a:t>P.M. of solar energy modules installed in plants</a:t>
            </a:r>
            <a:endParaRPr lang="en-US" sz="2400" dirty="0">
              <a:solidFill>
                <a:srgbClr val="FF0000"/>
              </a:solidFill>
            </a:endParaRPr>
          </a:p>
        </p:txBody>
      </p:sp>
      <p:sp>
        <p:nvSpPr>
          <p:cNvPr id="3" name="Content Placeholder 2"/>
          <p:cNvSpPr>
            <a:spLocks noGrp="1"/>
          </p:cNvSpPr>
          <p:nvPr>
            <p:ph idx="1"/>
          </p:nvPr>
        </p:nvSpPr>
        <p:spPr>
          <a:xfrm>
            <a:off x="457200" y="838200"/>
            <a:ext cx="8229600" cy="5287963"/>
          </a:xfrm>
        </p:spPr>
        <p:txBody>
          <a:bodyPr/>
          <a:lstStyle/>
          <a:p>
            <a:pPr algn="just"/>
            <a:r>
              <a:rPr lang="en-US" sz="2000" dirty="0" smtClean="0"/>
              <a:t>Solar energy can be used for hot water generation for milk pasteurization and CIP</a:t>
            </a:r>
          </a:p>
          <a:p>
            <a:pPr algn="just"/>
            <a:r>
              <a:rPr lang="en-US" sz="2000" dirty="0" smtClean="0"/>
              <a:t>To install fully self tracking  parabolic solar concentrator for generation of hot water and storage in a tank to save furnace oil used for boiler</a:t>
            </a:r>
          </a:p>
          <a:p>
            <a:pPr algn="just"/>
            <a:r>
              <a:rPr lang="en-US" sz="2000" dirty="0" err="1" smtClean="0"/>
              <a:t>Biofuels</a:t>
            </a:r>
            <a:r>
              <a:rPr lang="en-US" sz="2000" dirty="0" smtClean="0"/>
              <a:t> offer a sustainable and cleaner source of power, with significantly lower green house gas emissions.</a:t>
            </a:r>
          </a:p>
          <a:p>
            <a:pPr lvl="0" algn="just"/>
            <a:r>
              <a:rPr lang="en-US" sz="2000" dirty="0" smtClean="0"/>
              <a:t>Biomass (wood waste/agricultural residues etc.) </a:t>
            </a:r>
            <a:r>
              <a:rPr lang="en-US" sz="2000" dirty="0" err="1" smtClean="0"/>
              <a:t>gasifier</a:t>
            </a:r>
            <a:r>
              <a:rPr lang="en-US" sz="2000" dirty="0" smtClean="0"/>
              <a:t> has high potential for production of low calorific value gas for small scale agro based industries for thermal energy and electricity applications.</a:t>
            </a:r>
          </a:p>
          <a:p>
            <a:pPr algn="just"/>
            <a:r>
              <a:rPr lang="en-US" sz="2000" dirty="0" smtClean="0"/>
              <a:t>Solar electric also known as photo voltaic cells that convert sunlight directly into electricity for lighting, battery charging, small motors, water pumping and electric fences etc.</a:t>
            </a:r>
          </a:p>
          <a:p>
            <a:pPr lvl="0"/>
            <a:endParaRPr lang="en-US" sz="2000" dirty="0" smtClean="0"/>
          </a:p>
          <a:p>
            <a:endParaRPr lang="en-US" sz="20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800" b="1" dirty="0" smtClean="0">
                <a:solidFill>
                  <a:srgbClr val="FF0000"/>
                </a:solidFill>
              </a:rPr>
              <a:t>P.M. of Effluent Treatment Plants</a:t>
            </a:r>
            <a:endParaRPr lang="en-US" sz="2800" b="1" dirty="0">
              <a:solidFill>
                <a:srgbClr val="FF0000"/>
              </a:solidFill>
            </a:endParaRPr>
          </a:p>
        </p:txBody>
      </p:sp>
      <p:sp>
        <p:nvSpPr>
          <p:cNvPr id="3" name="Content Placeholder 2"/>
          <p:cNvSpPr>
            <a:spLocks noGrp="1"/>
          </p:cNvSpPr>
          <p:nvPr>
            <p:ph idx="1"/>
          </p:nvPr>
        </p:nvSpPr>
        <p:spPr>
          <a:xfrm>
            <a:off x="457200" y="762000"/>
            <a:ext cx="8229600" cy="5364163"/>
          </a:xfrm>
        </p:spPr>
        <p:txBody>
          <a:bodyPr/>
          <a:lstStyle/>
          <a:p>
            <a:pPr algn="just"/>
            <a:r>
              <a:rPr lang="en-US" sz="1800" b="1" dirty="0" smtClean="0"/>
              <a:t>There is considerable scope of energy conservation, if effluent generation and treatment are given due attention</a:t>
            </a:r>
          </a:p>
          <a:p>
            <a:pPr algn="just"/>
            <a:r>
              <a:rPr lang="en-US" sz="1800" b="1" dirty="0" smtClean="0"/>
              <a:t>Segregate low BOD and High BOD streams to save energy and land for aeration lagoons in aerobic digestion</a:t>
            </a:r>
          </a:p>
          <a:p>
            <a:pPr algn="just"/>
            <a:r>
              <a:rPr lang="en-US" sz="1800" b="1" dirty="0" smtClean="0"/>
              <a:t>The combination of anaerobic cum aerobic treatment plants offers huge savings</a:t>
            </a:r>
          </a:p>
          <a:p>
            <a:pPr algn="just"/>
            <a:r>
              <a:rPr lang="en-US" sz="1800" b="1" dirty="0" smtClean="0"/>
              <a:t>For water recycling and reuse, the concept of tertiary treatment to give good quality water should be adopted</a:t>
            </a:r>
          </a:p>
          <a:p>
            <a:pPr algn="just"/>
            <a:r>
              <a:rPr lang="en-US" sz="1800" b="1" dirty="0" smtClean="0"/>
              <a:t>Use of </a:t>
            </a:r>
            <a:r>
              <a:rPr lang="en-US" sz="1800" b="1" dirty="0" err="1" smtClean="0"/>
              <a:t>Upflow</a:t>
            </a:r>
            <a:r>
              <a:rPr lang="en-US" sz="1800" b="1" dirty="0" smtClean="0"/>
              <a:t> Anaerobic Sludge Blanket (UASB) technology followed by Aerobic treatment saves not only energy consumption and energy cost but also produce bio gas. Methane/bio gas can be used to generate electricity which further reduces the operating and thereby production cost of product.</a:t>
            </a:r>
          </a:p>
          <a:p>
            <a:pPr lvl="0" algn="just"/>
            <a:r>
              <a:rPr lang="en-US" sz="1800" b="1" dirty="0" err="1" smtClean="0"/>
              <a:t>Biomethanation</a:t>
            </a:r>
            <a:r>
              <a:rPr lang="en-US" sz="1800" b="1" dirty="0" smtClean="0"/>
              <a:t> of dairy effluent is an anaerobic treatment process of dairy effluent to remove the organic substances and to convert them into methane rich biogas. The methane content in the biogas is 65%. The reactor can tolerate an organic loading of 10 kg COD/ cubic meter reactor volume / day. Methane rich gas is produced through this process and can be utilized for thermal applications and power generation as well (</a:t>
            </a:r>
            <a:r>
              <a:rPr lang="en-US" sz="1800" b="1" dirty="0" err="1" smtClean="0"/>
              <a:t>Rathore</a:t>
            </a:r>
            <a:r>
              <a:rPr lang="en-US" sz="1800" b="1" dirty="0" smtClean="0"/>
              <a:t>, 2010).</a:t>
            </a:r>
          </a:p>
          <a:p>
            <a:endParaRPr lang="en-US" sz="20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Maintenance of Milk Pouch Filling Machine</a:t>
            </a:r>
            <a:endParaRPr lang="en-US" sz="2800" b="1" dirty="0">
              <a:solidFill>
                <a:srgbClr val="FF0000"/>
              </a:solidFill>
            </a:endParaRPr>
          </a:p>
        </p:txBody>
      </p:sp>
      <p:sp>
        <p:nvSpPr>
          <p:cNvPr id="3" name="Content Placeholder 2"/>
          <p:cNvSpPr>
            <a:spLocks noGrp="1"/>
          </p:cNvSpPr>
          <p:nvPr>
            <p:ph idx="1"/>
          </p:nvPr>
        </p:nvSpPr>
        <p:spPr>
          <a:xfrm>
            <a:off x="457200" y="914400"/>
            <a:ext cx="8458200" cy="5211763"/>
          </a:xfrm>
        </p:spPr>
        <p:txBody>
          <a:bodyPr/>
          <a:lstStyle/>
          <a:p>
            <a:pPr lvl="0" algn="just"/>
            <a:r>
              <a:rPr lang="en-US" sz="2000" dirty="0" smtClean="0"/>
              <a:t>Dismantle both fixed and mounting horizontal jaws for cleaning the electrodes.  The use of a hand brush with </a:t>
            </a:r>
            <a:r>
              <a:rPr lang="en-US" sz="2000" dirty="0" err="1" smtClean="0"/>
              <a:t>trichloroethane</a:t>
            </a:r>
            <a:r>
              <a:rPr lang="en-US" sz="2000" dirty="0" smtClean="0"/>
              <a:t> is recommended. </a:t>
            </a:r>
          </a:p>
          <a:p>
            <a:pPr lvl="0" algn="just"/>
            <a:r>
              <a:rPr lang="en-US" sz="2000" dirty="0" smtClean="0"/>
              <a:t>It is to be remembered that rubber linings are to be changed for every 40,000 pouches. </a:t>
            </a:r>
          </a:p>
          <a:p>
            <a:pPr lvl="0" algn="just"/>
            <a:r>
              <a:rPr lang="en-US" sz="2000" dirty="0" smtClean="0"/>
              <a:t>Check the condition of Teflon, rubber lining and sealing </a:t>
            </a:r>
            <a:r>
              <a:rPr lang="en-US" sz="2000" dirty="0" smtClean="0"/>
              <a:t>wire.</a:t>
            </a:r>
            <a:endParaRPr lang="en-US" sz="2000" dirty="0" smtClean="0"/>
          </a:p>
          <a:p>
            <a:pPr lvl="0" algn="just"/>
            <a:r>
              <a:rPr lang="en-US" sz="2000" dirty="0" smtClean="0"/>
              <a:t>When changing the adhesive Teflon, do not forget to disconnect the sealing wire to remove any cooked milk that could be found.</a:t>
            </a:r>
          </a:p>
          <a:p>
            <a:pPr algn="just"/>
            <a:r>
              <a:rPr lang="en-US" sz="2000" dirty="0" smtClean="0"/>
              <a:t>Change </a:t>
            </a:r>
            <a:r>
              <a:rPr lang="en-US" sz="2000" dirty="0" smtClean="0"/>
              <a:t>the oil/grease in the gearbox after every 2,000 hr of operation </a:t>
            </a:r>
            <a:endParaRPr lang="en-US" sz="2000" dirty="0" smtClean="0"/>
          </a:p>
          <a:p>
            <a:pPr lvl="0" algn="just"/>
            <a:r>
              <a:rPr lang="en-US" sz="2000" dirty="0" smtClean="0"/>
              <a:t>Low air pressure (6 </a:t>
            </a:r>
            <a:r>
              <a:rPr lang="en-US" sz="2000" dirty="0" smtClean="0"/>
              <a:t>kg/cm</a:t>
            </a:r>
            <a:r>
              <a:rPr lang="en-US" sz="2000" baseline="30000" dirty="0" smtClean="0"/>
              <a:t>2</a:t>
            </a:r>
            <a:r>
              <a:rPr lang="en-US" sz="2000" dirty="0" smtClean="0"/>
              <a:t>), Worn </a:t>
            </a:r>
            <a:r>
              <a:rPr lang="en-US" sz="2000" dirty="0" smtClean="0"/>
              <a:t>out O rings in horizontal seal cylinder </a:t>
            </a:r>
            <a:r>
              <a:rPr lang="en-US" sz="2000" dirty="0" smtClean="0"/>
              <a:t>, Jaw </a:t>
            </a:r>
            <a:r>
              <a:rPr lang="en-US" sz="2000" dirty="0" smtClean="0"/>
              <a:t>pressures adjusted too </a:t>
            </a:r>
            <a:r>
              <a:rPr lang="en-US" sz="2000" dirty="0" smtClean="0"/>
              <a:t>low and will cause horizontal seal leaks.</a:t>
            </a:r>
          </a:p>
          <a:p>
            <a:pPr algn="just"/>
            <a:r>
              <a:rPr lang="en-US" sz="2000" dirty="0" smtClean="0"/>
              <a:t>Corner </a:t>
            </a:r>
            <a:r>
              <a:rPr lang="en-US" sz="2000" dirty="0" err="1" smtClean="0"/>
              <a:t>seepers</a:t>
            </a:r>
            <a:r>
              <a:rPr lang="en-US" sz="2000" dirty="0" smtClean="0"/>
              <a:t> </a:t>
            </a:r>
            <a:r>
              <a:rPr lang="en-US" sz="2000" dirty="0" smtClean="0"/>
              <a:t>are very small leaks at very corner of the horizontal seal</a:t>
            </a:r>
            <a:r>
              <a:rPr lang="en-US" sz="2000" dirty="0" smtClean="0"/>
              <a:t>. Which is due to compression </a:t>
            </a:r>
            <a:r>
              <a:rPr lang="en-US" sz="2000" dirty="0" smtClean="0"/>
              <a:t>of the pouch in the crates. </a:t>
            </a:r>
            <a:r>
              <a:rPr lang="en-US" sz="2000" dirty="0" smtClean="0"/>
              <a:t>Proper </a:t>
            </a:r>
            <a:r>
              <a:rPr lang="en-US" sz="2000" dirty="0" smtClean="0"/>
              <a:t>maintenance of horizontal sealing and back-up bars is </a:t>
            </a:r>
            <a:r>
              <a:rPr lang="en-US" sz="2000" dirty="0" smtClean="0"/>
              <a:t>to be </a:t>
            </a:r>
            <a:r>
              <a:rPr lang="en-US" sz="2000" dirty="0" smtClean="0"/>
              <a:t>followed.</a:t>
            </a:r>
          </a:p>
          <a:p>
            <a:pPr lvl="0"/>
            <a:endParaRPr lang="en-US" sz="2000" dirty="0" smtClean="0"/>
          </a:p>
          <a:p>
            <a:pPr algn="just"/>
            <a:endParaRPr lang="en-US" sz="20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pPr lvl="0"/>
            <a:r>
              <a:rPr lang="en-US" sz="3200" b="1" dirty="0" smtClean="0">
                <a:solidFill>
                  <a:srgbClr val="FF0000"/>
                </a:solidFill>
              </a:rPr>
              <a:t>Vertical seal </a:t>
            </a:r>
            <a:r>
              <a:rPr lang="en-US" sz="3200" b="1" dirty="0" smtClean="0">
                <a:solidFill>
                  <a:srgbClr val="FF0000"/>
                </a:solidFill>
              </a:rPr>
              <a:t>leaks</a:t>
            </a:r>
            <a:r>
              <a:rPr lang="en-US" sz="3200" b="1" dirty="0" smtClean="0">
                <a:solidFill>
                  <a:srgbClr val="FF0000"/>
                </a:solidFill>
              </a:rPr>
              <a:t> </a:t>
            </a:r>
            <a:r>
              <a:rPr lang="en-US" sz="3200" b="1" dirty="0" smtClean="0">
                <a:solidFill>
                  <a:srgbClr val="FF0000"/>
                </a:solidFill>
              </a:rPr>
              <a:t>in Pouches</a:t>
            </a:r>
            <a:endParaRPr lang="en-US" sz="3200" b="1" dirty="0" smtClean="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lvl="0" algn="just">
              <a:buFont typeface="Wingdings" pitchFamily="2" charset="2"/>
              <a:buChar char="q"/>
            </a:pPr>
            <a:r>
              <a:rPr lang="en-US" sz="2000" dirty="0" smtClean="0"/>
              <a:t> </a:t>
            </a:r>
            <a:r>
              <a:rPr lang="en-US" sz="2000" b="1" dirty="0" smtClean="0"/>
              <a:t>Weak Seals are caused due to lack of heat </a:t>
            </a:r>
            <a:r>
              <a:rPr lang="en-US" sz="2000" b="1" dirty="0" smtClean="0"/>
              <a:t>, which may be due to:</a:t>
            </a:r>
            <a:endParaRPr lang="en-US" sz="2000" b="1" dirty="0" smtClean="0"/>
          </a:p>
          <a:p>
            <a:pPr lvl="0" algn="just"/>
            <a:r>
              <a:rPr lang="en-US" sz="2000" b="1" dirty="0" smtClean="0"/>
              <a:t>Too low a setting on the vertical seal adjustment </a:t>
            </a:r>
          </a:p>
          <a:p>
            <a:pPr lvl="0" algn="just"/>
            <a:r>
              <a:rPr lang="en-US" sz="2000" b="1" dirty="0" smtClean="0"/>
              <a:t>Poor sealing relay contacts</a:t>
            </a:r>
          </a:p>
          <a:p>
            <a:pPr lvl="0" algn="just"/>
            <a:r>
              <a:rPr lang="en-US" sz="2000" b="1" dirty="0" smtClean="0"/>
              <a:t>Poor electrical connections</a:t>
            </a:r>
          </a:p>
          <a:p>
            <a:pPr lvl="0" algn="just"/>
            <a:r>
              <a:rPr lang="en-US" sz="2000" b="1" dirty="0" smtClean="0"/>
              <a:t>Poor contact on rheostat controls</a:t>
            </a:r>
          </a:p>
          <a:p>
            <a:pPr lvl="0" algn="just"/>
            <a:r>
              <a:rPr lang="en-US" sz="2000" b="1" dirty="0" smtClean="0"/>
              <a:t>Increase in flow rate of cooling water </a:t>
            </a:r>
          </a:p>
          <a:p>
            <a:pPr algn="just">
              <a:buNone/>
            </a:pPr>
            <a:endParaRPr lang="en-US" sz="2000" b="1" dirty="0" smtClean="0"/>
          </a:p>
          <a:p>
            <a:pPr algn="just">
              <a:buFont typeface="Wingdings" pitchFamily="2" charset="2"/>
              <a:buChar char="q"/>
            </a:pPr>
            <a:r>
              <a:rPr lang="en-US" sz="2000" b="1" dirty="0" smtClean="0"/>
              <a:t>Pin </a:t>
            </a:r>
            <a:r>
              <a:rPr lang="en-US" sz="2000" b="1" dirty="0" smtClean="0"/>
              <a:t>hole and Burn holes caused Due to too much heat or little pressure on the vertical seal.  Burn holes appear only when vertical seals overlap. </a:t>
            </a:r>
          </a:p>
          <a:p>
            <a:pPr algn="just"/>
            <a:endParaRPr lang="en-US" sz="2000"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6629400" cy="533400"/>
          </a:xfrm>
        </p:spPr>
        <p:txBody>
          <a:bodyPr/>
          <a:lstStyle/>
          <a:p>
            <a:r>
              <a:rPr lang="en-US" sz="2800" b="1" dirty="0" smtClean="0">
                <a:solidFill>
                  <a:srgbClr val="FF0000"/>
                </a:solidFill>
              </a:rPr>
              <a:t>Corrective and Preventive Action</a:t>
            </a:r>
            <a:endParaRPr lang="en-US" sz="2800" b="1" dirty="0">
              <a:solidFill>
                <a:srgbClr val="FF0000"/>
              </a:solidFill>
            </a:endParaRPr>
          </a:p>
        </p:txBody>
      </p:sp>
      <p:sp>
        <p:nvSpPr>
          <p:cNvPr id="3" name="Content Placeholder 2"/>
          <p:cNvSpPr>
            <a:spLocks noGrp="1"/>
          </p:cNvSpPr>
          <p:nvPr>
            <p:ph idx="1"/>
          </p:nvPr>
        </p:nvSpPr>
        <p:spPr>
          <a:xfrm>
            <a:off x="381000" y="990600"/>
            <a:ext cx="8534400" cy="5562600"/>
          </a:xfrm>
        </p:spPr>
        <p:txBody>
          <a:bodyPr/>
          <a:lstStyle/>
          <a:p>
            <a:pPr algn="just"/>
            <a:r>
              <a:rPr lang="en-US" sz="2000" b="1" dirty="0" smtClean="0"/>
              <a:t>Corrective and Preventive actions are  process of actions to be taken in equipments and machineries </a:t>
            </a:r>
            <a:r>
              <a:rPr lang="en-US" sz="2000" b="1" dirty="0" smtClean="0"/>
              <a:t>to </a:t>
            </a:r>
            <a:r>
              <a:rPr lang="en-US" sz="2000" b="1" dirty="0" smtClean="0"/>
              <a:t>avoid the undesirable conditions of sudden stoppage of production or service activities of plants. Its proper management is necessary to control the quality, safety and costs.</a:t>
            </a:r>
          </a:p>
          <a:p>
            <a:pPr algn="just"/>
            <a:r>
              <a:rPr lang="en-US" sz="2000" b="1" dirty="0" smtClean="0"/>
              <a:t>Actions required to correct the root cause of defects to avoid the recurrence are known as corrective actions. It actually occurs after the defects and breakdown have occurred in the plants and purpose of corrective action is to avoid the recurrence of the problems and to bring-up the plants in working condition again. Due to this, it is also known as Break down maintenance. It is necessary to identify the root causes.</a:t>
            </a:r>
          </a:p>
          <a:p>
            <a:pPr algn="just"/>
            <a:r>
              <a:rPr lang="en-US" sz="2000" b="1" dirty="0" smtClean="0"/>
              <a:t>Preventive actions/maintenances are the actions taken before occurrence to avoid the failures due to potential causes. It is done before occurrence and it is scheduled for identification and actions on potential risks. Potential risks may be out of any input resources such as man, machine, materials, methods, measurement </a:t>
            </a:r>
            <a:r>
              <a:rPr lang="en-US" sz="2000" b="1" dirty="0" smtClean="0"/>
              <a:t>and </a:t>
            </a:r>
            <a:r>
              <a:rPr lang="en-US" sz="2000" b="1" dirty="0" smtClean="0"/>
              <a:t>mother nature (i.e. 6Ms)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sz="2800" b="1" dirty="0" smtClean="0">
                <a:solidFill>
                  <a:srgbClr val="FF0000"/>
                </a:solidFill>
              </a:rPr>
              <a:t>When to carry out Breakdown maintenance and Preventive maintenance</a:t>
            </a:r>
            <a:endParaRPr lang="en-US" sz="2800" b="1" dirty="0">
              <a:solidFill>
                <a:srgbClr val="FF0000"/>
              </a:solidFill>
            </a:endParaRPr>
          </a:p>
        </p:txBody>
      </p:sp>
      <p:sp>
        <p:nvSpPr>
          <p:cNvPr id="3" name="Content Placeholder 2"/>
          <p:cNvSpPr>
            <a:spLocks noGrp="1"/>
          </p:cNvSpPr>
          <p:nvPr>
            <p:ph idx="1"/>
          </p:nvPr>
        </p:nvSpPr>
        <p:spPr>
          <a:xfrm>
            <a:off x="457200" y="762000"/>
            <a:ext cx="8229600" cy="5364163"/>
          </a:xfrm>
        </p:spPr>
        <p:txBody>
          <a:bodyPr/>
          <a:lstStyle/>
          <a:p>
            <a:pPr marL="514350" indent="-514350" algn="just">
              <a:buFont typeface="+mj-lt"/>
              <a:buAutoNum type="romanLcPeriod"/>
            </a:pPr>
            <a:r>
              <a:rPr lang="en-US" sz="2000" dirty="0" smtClean="0"/>
              <a:t>Un-acceptable level quality, safety and non-conformance of standards of products and consumer rejection report: the root causes are identified and the equipment is dismantled and proper repairs, replacement and maintenance actions are taken.</a:t>
            </a:r>
          </a:p>
          <a:p>
            <a:pPr marL="514350" indent="-514350" algn="just">
              <a:buFont typeface="+mj-lt"/>
              <a:buAutoNum type="romanLcPeriod"/>
            </a:pPr>
            <a:r>
              <a:rPr lang="en-US" sz="2000" dirty="0" smtClean="0"/>
              <a:t>Issues identified in internal audits such as process audits, machine audits, layout audits etc. the root causes are identified for corrective actions.</a:t>
            </a:r>
          </a:p>
          <a:p>
            <a:pPr marL="514350" indent="-514350" algn="just">
              <a:buFont typeface="+mj-lt"/>
              <a:buAutoNum type="romanLcPeriod"/>
            </a:pPr>
            <a:r>
              <a:rPr lang="en-US" sz="2000" dirty="0" smtClean="0"/>
              <a:t>Adverse or unstable trends in production or service rendered by machines / equipments are reported in Statistical Quality Control (SQC) Processes. It results in rejection of products or services and root causes are identified to take corrective actions. It would avoid the recurrence of defects and controls the system and reduces the loss of time and costs.</a:t>
            </a:r>
          </a:p>
          <a:p>
            <a:pPr marL="514350" indent="-514350" algn="just">
              <a:buFont typeface="+mj-lt"/>
              <a:buAutoNum type="romanLcPeriod"/>
            </a:pPr>
            <a:r>
              <a:rPr lang="en-US" sz="2000" dirty="0" smtClean="0"/>
              <a:t>To prevent the failures to come, potential sources of non-conformity are identified and maintenance are planned as a schedule through-out the year is preventive maintenance</a:t>
            </a:r>
          </a:p>
          <a:p>
            <a:pPr marL="514350" indent="-514350" algn="just">
              <a:buFont typeface="+mj-lt"/>
              <a:buAutoNum type="romanLcPeriod"/>
            </a:pPr>
            <a:endParaRPr lang="en-US" sz="2200" dirty="0" smtClean="0"/>
          </a:p>
          <a:p>
            <a:pPr marL="514350" indent="-514350" algn="just">
              <a:buFont typeface="+mj-lt"/>
              <a:buAutoNum type="romanLcPeriod"/>
            </a:pPr>
            <a:endParaRPr lang="en-US" sz="22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lstStyle/>
          <a:p>
            <a:r>
              <a:rPr lang="en-US" sz="2800" b="1" dirty="0" smtClean="0">
                <a:solidFill>
                  <a:srgbClr val="FF0000"/>
                </a:solidFill>
              </a:rPr>
              <a:t>Planning of Plant Maintenance</a:t>
            </a:r>
            <a:endParaRPr lang="en-US" sz="2800" b="1" dirty="0">
              <a:solidFill>
                <a:srgbClr val="FF0000"/>
              </a:solidFill>
            </a:endParaRPr>
          </a:p>
        </p:txBody>
      </p:sp>
      <p:sp>
        <p:nvSpPr>
          <p:cNvPr id="3" name="Content Placeholder 2"/>
          <p:cNvSpPr>
            <a:spLocks noGrp="1"/>
          </p:cNvSpPr>
          <p:nvPr>
            <p:ph idx="1"/>
          </p:nvPr>
        </p:nvSpPr>
        <p:spPr>
          <a:xfrm>
            <a:off x="152400" y="609600"/>
            <a:ext cx="8839200" cy="6248400"/>
          </a:xfrm>
        </p:spPr>
        <p:txBody>
          <a:bodyPr/>
          <a:lstStyle/>
          <a:p>
            <a:pPr algn="just"/>
            <a:r>
              <a:rPr lang="en-US" sz="1800" dirty="0" smtClean="0"/>
              <a:t>Administrative Information: Purchase details, testing and commissioning services details, warranty &amp; guarantee details of plant and machineries</a:t>
            </a:r>
          </a:p>
          <a:p>
            <a:pPr lvl="0" algn="just"/>
            <a:r>
              <a:rPr lang="en-US" sz="1800" dirty="0" smtClean="0"/>
              <a:t>Technical and Specific details of Equipments and Machineries: operational parameters, lubricants and utilities required</a:t>
            </a:r>
          </a:p>
          <a:p>
            <a:pPr lvl="0" algn="just"/>
            <a:r>
              <a:rPr lang="en-US" sz="1800" dirty="0" smtClean="0"/>
              <a:t>Inventory level requirement in stores specific to separate equipments/machines</a:t>
            </a:r>
          </a:p>
          <a:p>
            <a:pPr lvl="0" algn="just"/>
            <a:r>
              <a:rPr lang="en-US" sz="1800" dirty="0" smtClean="0"/>
              <a:t>Study of the performance of equipments and machines</a:t>
            </a:r>
          </a:p>
          <a:p>
            <a:pPr lvl="0" algn="just"/>
            <a:r>
              <a:rPr lang="en-US" sz="1800" dirty="0" smtClean="0"/>
              <a:t>Identifications of critical points</a:t>
            </a:r>
          </a:p>
          <a:p>
            <a:pPr lvl="0" algn="just"/>
            <a:r>
              <a:rPr lang="en-US" sz="1800" dirty="0" smtClean="0"/>
              <a:t>Check - up of different units and follow up the Preventive maintenance schedules</a:t>
            </a:r>
          </a:p>
          <a:p>
            <a:pPr lvl="0" algn="just"/>
            <a:r>
              <a:rPr lang="en-US" sz="1800" dirty="0" smtClean="0"/>
              <a:t>Frequency of check ups of the output products and services</a:t>
            </a:r>
          </a:p>
          <a:p>
            <a:pPr lvl="0" algn="just"/>
            <a:r>
              <a:rPr lang="en-US" sz="1800" dirty="0" smtClean="0"/>
              <a:t>Arrangement of electrical and mechanical workshops with maintenance teams to handle the situations of Breakdown maintenance, if any and also the Preventive maintenance as per the schedule.</a:t>
            </a:r>
          </a:p>
          <a:p>
            <a:pPr lvl="0" algn="just"/>
            <a:r>
              <a:rPr lang="en-US" sz="1800" dirty="0" smtClean="0"/>
              <a:t>Maintenance of power sources, distribution system, load scheduling for 24 hour period is planned to control load factor, power factor, efficiency of large motors, automations </a:t>
            </a:r>
            <a:r>
              <a:rPr lang="en-US" sz="1800" dirty="0" smtClean="0"/>
              <a:t>of</a:t>
            </a:r>
            <a:r>
              <a:rPr lang="en-US" sz="1800" dirty="0" smtClean="0"/>
              <a:t> </a:t>
            </a:r>
            <a:r>
              <a:rPr lang="en-US" sz="1800" dirty="0" smtClean="0"/>
              <a:t>machines.</a:t>
            </a:r>
          </a:p>
          <a:p>
            <a:pPr lvl="0" algn="just"/>
            <a:r>
              <a:rPr lang="en-US" sz="1800" dirty="0" smtClean="0"/>
              <a:t>Measurement of operational parameters in log book of each small and big </a:t>
            </a:r>
            <a:r>
              <a:rPr lang="en-US" sz="1800" dirty="0" smtClean="0"/>
              <a:t>equipments </a:t>
            </a:r>
            <a:r>
              <a:rPr lang="en-US" sz="1800" dirty="0" smtClean="0"/>
              <a:t>and machines is necessary for recording so that the problems can be identified and losses can be minimized.</a:t>
            </a:r>
          </a:p>
          <a:p>
            <a:pPr lvl="0" algn="just"/>
            <a:r>
              <a:rPr lang="en-US" sz="1800" dirty="0" smtClean="0"/>
              <a:t>Check the maintenance program includes the recommendations of Plant and energy audit teams.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FF0000"/>
                </a:solidFill>
              </a:rPr>
              <a:t>Principles of Preventive Maintenance</a:t>
            </a:r>
            <a:endParaRPr lang="en-US" sz="2800" b="1" dirty="0">
              <a:solidFill>
                <a:srgbClr val="FF0000"/>
              </a:solidFill>
            </a:endParaRPr>
          </a:p>
        </p:txBody>
      </p:sp>
      <p:sp>
        <p:nvSpPr>
          <p:cNvPr id="3" name="Content Placeholder 2"/>
          <p:cNvSpPr>
            <a:spLocks noGrp="1"/>
          </p:cNvSpPr>
          <p:nvPr>
            <p:ph idx="1"/>
          </p:nvPr>
        </p:nvSpPr>
        <p:spPr>
          <a:xfrm>
            <a:off x="457200" y="685800"/>
            <a:ext cx="8229600" cy="5791200"/>
          </a:xfrm>
        </p:spPr>
        <p:txBody>
          <a:bodyPr/>
          <a:lstStyle/>
          <a:p>
            <a:pPr algn="just"/>
            <a:r>
              <a:rPr lang="en-US" sz="2200" dirty="0" smtClean="0"/>
              <a:t>Routine External Check-ups: Vibration, Sound, heating</a:t>
            </a:r>
          </a:p>
          <a:p>
            <a:pPr algn="just"/>
            <a:r>
              <a:rPr lang="en-US" sz="2200" dirty="0" smtClean="0"/>
              <a:t>Periodic Internal Check-ups: Lubrication, minor adjustments, surface touch ups etc. after the equipment is shut down</a:t>
            </a:r>
          </a:p>
          <a:p>
            <a:pPr algn="just"/>
            <a:r>
              <a:rPr lang="en-US" sz="2200" dirty="0" smtClean="0"/>
              <a:t>Major Repairs/ Overhauling of machines: Prior to shut down, procurement of spares must be ensured, shut down available in lean seasons</a:t>
            </a:r>
          </a:p>
          <a:p>
            <a:pPr algn="just"/>
            <a:r>
              <a:rPr lang="en-US" sz="2200" dirty="0" smtClean="0"/>
              <a:t>Evaluating the Performance of equipments/machines: Frequency of evaluation through measurement and calibration of parameters is a matter of experience and performance evaluation is done based on log book entries.</a:t>
            </a:r>
          </a:p>
          <a:p>
            <a:pPr algn="just"/>
            <a:r>
              <a:rPr lang="en-US" sz="2200" dirty="0" smtClean="0"/>
              <a:t>Periodic Check ups of distribution lines of all utilities: leakages</a:t>
            </a:r>
          </a:p>
          <a:p>
            <a:pPr algn="just"/>
            <a:r>
              <a:rPr lang="en-US" sz="2200" dirty="0" smtClean="0"/>
              <a:t>Record Keeping and reporting by the operators: Records of operating parameters, malfunctioning and complaint records, lubrication records etc. To compare from Bench mark values/ Rated values of parameters.</a:t>
            </a:r>
          </a:p>
          <a:p>
            <a:pPr algn="just"/>
            <a:endParaRPr lang="en-US" sz="22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P.M. of Steam Boilers</a:t>
            </a:r>
            <a:endParaRPr lang="en-US" sz="2800" b="1" dirty="0">
              <a:solidFill>
                <a:srgbClr val="FF0000"/>
              </a:solidFill>
            </a:endParaRPr>
          </a:p>
        </p:txBody>
      </p:sp>
      <p:sp>
        <p:nvSpPr>
          <p:cNvPr id="3" name="Content Placeholder 2"/>
          <p:cNvSpPr>
            <a:spLocks noGrp="1"/>
          </p:cNvSpPr>
          <p:nvPr>
            <p:ph idx="1"/>
          </p:nvPr>
        </p:nvSpPr>
        <p:spPr>
          <a:xfrm>
            <a:off x="457200" y="1066800"/>
            <a:ext cx="8229600" cy="5410200"/>
          </a:xfrm>
        </p:spPr>
        <p:txBody>
          <a:bodyPr/>
          <a:lstStyle/>
          <a:p>
            <a:pPr lvl="0"/>
            <a:r>
              <a:rPr lang="en-US" sz="1800" b="1" dirty="0" smtClean="0"/>
              <a:t>Check the boiler blow down process.</a:t>
            </a:r>
          </a:p>
          <a:p>
            <a:pPr lvl="0"/>
            <a:r>
              <a:rPr lang="en-US" sz="1800" b="1" dirty="0" smtClean="0"/>
              <a:t>Check the working of water level gauge glass indicator system.</a:t>
            </a:r>
          </a:p>
          <a:p>
            <a:pPr lvl="0"/>
            <a:r>
              <a:rPr lang="en-US" sz="1800" b="1" dirty="0" smtClean="0"/>
              <a:t>Check the report of softener water and ensure that hardness not to exceed 10ppm.</a:t>
            </a:r>
          </a:p>
          <a:p>
            <a:pPr lvl="0"/>
            <a:r>
              <a:rPr lang="en-US" sz="1800" b="1" dirty="0" smtClean="0"/>
              <a:t>Check the belt conveyor gear box oil level.</a:t>
            </a:r>
          </a:p>
          <a:p>
            <a:pPr lvl="0"/>
            <a:r>
              <a:rPr lang="en-US" sz="1800" b="1" dirty="0" smtClean="0"/>
              <a:t>Check the coal bucket gear box oil level</a:t>
            </a:r>
            <a:r>
              <a:rPr lang="en-US" sz="1800" b="1" dirty="0" smtClean="0"/>
              <a:t>.</a:t>
            </a:r>
          </a:p>
          <a:p>
            <a:pPr lvl="0"/>
            <a:r>
              <a:rPr lang="en-US" sz="1800" b="1" dirty="0" smtClean="0"/>
              <a:t>Steps to Improve Performance</a:t>
            </a:r>
          </a:p>
          <a:p>
            <a:pPr lvl="0"/>
            <a:r>
              <a:rPr lang="en-US" sz="1800" b="1" dirty="0" smtClean="0"/>
              <a:t>Use variable speed drives on large boiler combustion air fans</a:t>
            </a:r>
          </a:p>
          <a:p>
            <a:pPr lvl="0"/>
            <a:r>
              <a:rPr lang="en-US" sz="1800" b="1" dirty="0" smtClean="0"/>
              <a:t>Inspect oil heaters for proper oil temperatures</a:t>
            </a:r>
          </a:p>
          <a:p>
            <a:pPr lvl="0"/>
            <a:r>
              <a:rPr lang="en-US" sz="1800" b="1" dirty="0" smtClean="0"/>
              <a:t>Clean burner, nozzles, strainers etc.</a:t>
            </a:r>
          </a:p>
          <a:p>
            <a:pPr lvl="0"/>
            <a:r>
              <a:rPr lang="en-US" sz="1800" b="1" dirty="0" smtClean="0"/>
              <a:t>Establish a boiler efficiency maintenance Program</a:t>
            </a:r>
          </a:p>
          <a:p>
            <a:pPr lvl="0"/>
            <a:r>
              <a:rPr lang="en-US" sz="1800" b="1" dirty="0" smtClean="0"/>
              <a:t>Follow the steps involved in preparation of boilers for statutory inspection</a:t>
            </a:r>
          </a:p>
          <a:p>
            <a:pPr lvl="0"/>
            <a:r>
              <a:rPr lang="en-US" sz="1800" b="1" dirty="0" smtClean="0"/>
              <a:t>Start with energy audit and follow up program for energy conservation as well as improvement of boiler efficiency</a:t>
            </a:r>
          </a:p>
          <a:p>
            <a:pPr lvl="0"/>
            <a:r>
              <a:rPr lang="en-US" sz="1800" b="1" dirty="0" smtClean="0"/>
              <a:t>Add an economizer for heating feed water and air </a:t>
            </a:r>
            <a:r>
              <a:rPr lang="en-US" sz="1800" b="1" dirty="0" err="1" smtClean="0"/>
              <a:t>preheater</a:t>
            </a:r>
            <a:r>
              <a:rPr lang="en-US" sz="1800" b="1" dirty="0" smtClean="0"/>
              <a:t> using  waste heat of combustion flue gases</a:t>
            </a:r>
            <a:endParaRPr lang="en-US" sz="1800" b="1"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400" dirty="0" smtClean="0"/>
              <a:t/>
            </a:r>
            <a:br>
              <a:rPr lang="en-US" sz="2400" dirty="0" smtClean="0"/>
            </a:br>
            <a:r>
              <a:rPr lang="en-US" sz="2400" dirty="0" smtClean="0"/>
              <a:t/>
            </a:r>
            <a:br>
              <a:rPr lang="en-US" sz="2400" dirty="0" smtClean="0"/>
            </a:br>
            <a:r>
              <a:rPr lang="en-US" sz="2400" b="1" dirty="0" smtClean="0">
                <a:solidFill>
                  <a:srgbClr val="FF0000"/>
                </a:solidFill>
              </a:rPr>
              <a:t>P.M. of Refrigeration machines</a:t>
            </a:r>
            <a:r>
              <a:rPr lang="en-US" b="1" dirty="0" smtClean="0">
                <a:solidFill>
                  <a:srgbClr val="FF0000"/>
                </a:solidFill>
              </a:rPr>
              <a:t/>
            </a:r>
            <a:br>
              <a:rPr lang="en-US" b="1" dirty="0" smtClean="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0" y="914400"/>
            <a:ext cx="8915400" cy="5638800"/>
          </a:xfrm>
        </p:spPr>
        <p:txBody>
          <a:bodyPr/>
          <a:lstStyle/>
          <a:p>
            <a:pPr algn="just"/>
            <a:r>
              <a:rPr lang="en-US" sz="2000" b="1" dirty="0" smtClean="0"/>
              <a:t>Check the</a:t>
            </a:r>
            <a:r>
              <a:rPr lang="en-US" sz="2000" b="1" dirty="0" smtClean="0"/>
              <a:t> </a:t>
            </a:r>
            <a:r>
              <a:rPr lang="en-US" sz="2000" b="1" dirty="0" smtClean="0"/>
              <a:t>insulation of chilled water lines, cold storage and IBT</a:t>
            </a:r>
          </a:p>
          <a:p>
            <a:pPr algn="just"/>
            <a:r>
              <a:rPr lang="en-US" sz="2000" b="1" dirty="0" smtClean="0"/>
              <a:t>Timely and periodic air and oil purging from the system</a:t>
            </a:r>
          </a:p>
          <a:p>
            <a:pPr algn="just"/>
            <a:r>
              <a:rPr lang="en-US" sz="2000" b="1" dirty="0" smtClean="0"/>
              <a:t>It is advisable to segregate IBT, cold storage and Deep Freeze suction lines and connecting to separate refrigeration compressors</a:t>
            </a:r>
          </a:p>
          <a:p>
            <a:pPr algn="just"/>
            <a:r>
              <a:rPr lang="en-US" sz="2000" b="1" dirty="0" smtClean="0"/>
              <a:t>The refrigeration effect  must be efficiently utilized by elimination of losses of chilled water and heat losses</a:t>
            </a:r>
          </a:p>
          <a:p>
            <a:pPr algn="just"/>
            <a:r>
              <a:rPr lang="en-US" sz="2000" b="1" dirty="0" smtClean="0"/>
              <a:t>Efficient running of refrigeration </a:t>
            </a:r>
            <a:r>
              <a:rPr lang="en-US" sz="2000" b="1" dirty="0" smtClean="0"/>
              <a:t>compressors and Preventive maintenance of compressors</a:t>
            </a:r>
            <a:endParaRPr lang="en-US" sz="2000" b="1" dirty="0" smtClean="0"/>
          </a:p>
          <a:p>
            <a:pPr algn="just"/>
            <a:r>
              <a:rPr lang="en-US" sz="2000" b="1" dirty="0" smtClean="0"/>
              <a:t>Periodic cleaning of evaporators and </a:t>
            </a:r>
            <a:r>
              <a:rPr lang="en-US" sz="2000" b="1" dirty="0" err="1" smtClean="0"/>
              <a:t>condensors</a:t>
            </a:r>
            <a:r>
              <a:rPr lang="en-US" sz="2000" b="1" dirty="0" smtClean="0"/>
              <a:t> (0.8 mm scale built up on </a:t>
            </a:r>
            <a:r>
              <a:rPr lang="en-US" sz="2000" b="1" dirty="0" smtClean="0"/>
              <a:t>condenser </a:t>
            </a:r>
            <a:r>
              <a:rPr lang="en-US" sz="2000" b="1" dirty="0" smtClean="0"/>
              <a:t>tubes can increase energy consumption by 30-35%)</a:t>
            </a:r>
          </a:p>
          <a:p>
            <a:pPr algn="just"/>
            <a:r>
              <a:rPr lang="en-US" sz="2000" b="1" dirty="0" smtClean="0"/>
              <a:t>Night time running of compressors reduces the peak load and minimum KVA consumption and reduced electric bill</a:t>
            </a:r>
          </a:p>
          <a:p>
            <a:pPr algn="just"/>
            <a:r>
              <a:rPr lang="en-US" sz="2000" b="1" dirty="0" smtClean="0"/>
              <a:t>Timely preventive maintenance of compressors and systems</a:t>
            </a:r>
          </a:p>
          <a:p>
            <a:pPr algn="just"/>
            <a:r>
              <a:rPr lang="en-US" sz="2000" b="1" dirty="0" smtClean="0"/>
              <a:t>Minimizing reprocessing load to zero level.</a:t>
            </a:r>
          </a:p>
          <a:p>
            <a:pPr algn="just"/>
            <a:r>
              <a:rPr lang="en-US" sz="2000" b="1" dirty="0" smtClean="0"/>
              <a:t>Efficient running of cold storage, deep freeze and </a:t>
            </a:r>
            <a:r>
              <a:rPr lang="en-US" sz="2000" b="1" dirty="0" smtClean="0"/>
              <a:t>Ice-cream </a:t>
            </a:r>
            <a:r>
              <a:rPr lang="en-US" sz="2000" b="1" dirty="0" smtClean="0"/>
              <a:t>sections</a:t>
            </a:r>
            <a:endParaRPr lang="en-US" sz="2000" b="1"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
            </a:r>
            <a:br>
              <a:rPr lang="en-US" sz="2800" b="1" dirty="0" smtClean="0">
                <a:solidFill>
                  <a:srgbClr val="FF0000"/>
                </a:solidFill>
              </a:rPr>
            </a:br>
            <a:r>
              <a:rPr lang="en-US" sz="2800" b="1" dirty="0" smtClean="0">
                <a:solidFill>
                  <a:srgbClr val="FF0000"/>
                </a:solidFill>
              </a:rPr>
              <a:t>P.M. of Air Compressors and Submersible Pump for water</a:t>
            </a:r>
            <a:r>
              <a:rPr lang="en-US" sz="2800" dirty="0" smtClean="0"/>
              <a:t/>
            </a:r>
            <a:br>
              <a:rPr lang="en-US" sz="2800" dirty="0" smtClean="0"/>
            </a:br>
            <a:endParaRPr lang="en-US" sz="2800" dirty="0"/>
          </a:p>
        </p:txBody>
      </p:sp>
      <p:sp>
        <p:nvSpPr>
          <p:cNvPr id="3" name="Content Placeholder 2"/>
          <p:cNvSpPr>
            <a:spLocks noGrp="1"/>
          </p:cNvSpPr>
          <p:nvPr>
            <p:ph idx="1"/>
          </p:nvPr>
        </p:nvSpPr>
        <p:spPr>
          <a:xfrm>
            <a:off x="304800" y="1143000"/>
            <a:ext cx="8534400" cy="5334000"/>
          </a:xfrm>
        </p:spPr>
        <p:txBody>
          <a:bodyPr/>
          <a:lstStyle/>
          <a:p>
            <a:pPr algn="just"/>
            <a:r>
              <a:rPr lang="en-US" sz="2000" b="1" dirty="0" smtClean="0"/>
              <a:t>Adequate intake of filtered and cooled </a:t>
            </a:r>
            <a:r>
              <a:rPr lang="en-US" sz="2000" b="1" dirty="0" smtClean="0"/>
              <a:t>air.</a:t>
            </a:r>
            <a:endParaRPr lang="en-US" sz="2000" b="1" dirty="0" smtClean="0"/>
          </a:p>
          <a:p>
            <a:pPr algn="just"/>
            <a:r>
              <a:rPr lang="en-US" sz="2000" b="1" dirty="0" smtClean="0"/>
              <a:t>Avoid </a:t>
            </a:r>
            <a:r>
              <a:rPr lang="en-US" sz="2000" b="1" dirty="0" smtClean="0"/>
              <a:t>leakages and maintain minimum pressure </a:t>
            </a:r>
            <a:r>
              <a:rPr lang="en-US" sz="2000" b="1" dirty="0" smtClean="0"/>
              <a:t>drops in air lines</a:t>
            </a:r>
          </a:p>
          <a:p>
            <a:pPr algn="just"/>
            <a:r>
              <a:rPr lang="en-US" sz="2000" b="1" dirty="0" smtClean="0"/>
              <a:t>Proper removal moisture from compressed air distribution system</a:t>
            </a:r>
          </a:p>
          <a:p>
            <a:pPr algn="just"/>
            <a:r>
              <a:rPr lang="en-US" sz="2000" b="1" dirty="0" smtClean="0"/>
              <a:t>Segregation of low and high pressure air </a:t>
            </a:r>
            <a:r>
              <a:rPr lang="en-US" sz="2000" b="1" dirty="0" smtClean="0"/>
              <a:t>requirements and Proper </a:t>
            </a:r>
            <a:r>
              <a:rPr lang="en-US" sz="2000" b="1" dirty="0" smtClean="0"/>
              <a:t>and effective maintenance of compressed air generation and distribution </a:t>
            </a:r>
            <a:r>
              <a:rPr lang="en-US" sz="2000" b="1" dirty="0" smtClean="0"/>
              <a:t>system</a:t>
            </a:r>
          </a:p>
          <a:p>
            <a:pPr algn="just"/>
            <a:r>
              <a:rPr lang="en-US" sz="2000" b="1" dirty="0" smtClean="0"/>
              <a:t>The primary maintenance items </a:t>
            </a:r>
            <a:r>
              <a:rPr lang="en-US" sz="2000" b="1" dirty="0" smtClean="0"/>
              <a:t>of </a:t>
            </a:r>
            <a:r>
              <a:rPr lang="en-US" sz="2000" b="1" dirty="0" smtClean="0"/>
              <a:t>inlet filter, oil drain, oil fill, motor greasing, condensate traps, and control calibration</a:t>
            </a:r>
            <a:r>
              <a:rPr lang="en-US" sz="2000" b="1" dirty="0" smtClean="0"/>
              <a:t>.</a:t>
            </a:r>
          </a:p>
          <a:p>
            <a:pPr algn="just"/>
            <a:r>
              <a:rPr lang="en-US" sz="2000" b="1" dirty="0" smtClean="0"/>
              <a:t>Each </a:t>
            </a:r>
            <a:r>
              <a:rPr lang="en-US" sz="2000" b="1" dirty="0" smtClean="0"/>
              <a:t>should be easily accessible. Service indicators help guarantee timely maintenance. </a:t>
            </a:r>
            <a:endParaRPr lang="en-US" sz="2000" b="1" dirty="0" smtClean="0"/>
          </a:p>
          <a:p>
            <a:pPr algn="just"/>
            <a:r>
              <a:rPr lang="en-US" sz="2000" b="1" dirty="0" smtClean="0"/>
              <a:t>Synthetic lubricants must be replenished regularly </a:t>
            </a:r>
            <a:r>
              <a:rPr lang="en-US" sz="2000" b="1" dirty="0" smtClean="0"/>
              <a:t>provide superior lubricating characteristics, longer service life, and lower vaporization rates. </a:t>
            </a:r>
            <a:r>
              <a:rPr lang="en-US" sz="2000" b="1" dirty="0" smtClean="0"/>
              <a:t>Poly-glycols </a:t>
            </a:r>
            <a:r>
              <a:rPr lang="en-US" sz="2000" b="1" dirty="0" smtClean="0"/>
              <a:t>extend </a:t>
            </a:r>
            <a:r>
              <a:rPr lang="en-US" sz="2000" b="1" dirty="0" smtClean="0"/>
              <a:t>change-out </a:t>
            </a:r>
            <a:r>
              <a:rPr lang="en-US" sz="2000" b="1" dirty="0" smtClean="0"/>
              <a:t>intervals to 8,000 hours, have the lowest vaporization rate, and are biodegradable</a:t>
            </a:r>
            <a:r>
              <a:rPr lang="en-US" sz="2000" b="1" dirty="0" smtClean="0"/>
              <a:t>.</a:t>
            </a:r>
          </a:p>
          <a:p>
            <a:pPr algn="just"/>
            <a:r>
              <a:rPr lang="en-US" sz="2000" b="1" dirty="0" smtClean="0"/>
              <a:t> </a:t>
            </a:r>
            <a:r>
              <a:rPr lang="en-US" sz="2000" b="1" dirty="0" smtClean="0"/>
              <a:t>Oil-free compressors require limited amounts of lubricant for bearings and gears</a:t>
            </a:r>
          </a:p>
          <a:p>
            <a:endParaRPr lang="en-US" sz="20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P. M. of Electrical Machines &amp; Appliances</a:t>
            </a:r>
            <a:endParaRPr lang="en-US" sz="28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lgn="just"/>
            <a:r>
              <a:rPr lang="en-US" sz="2000" dirty="0" smtClean="0"/>
              <a:t>Maximum demand of electricity should be monitored properly to reduce the electric bill</a:t>
            </a:r>
          </a:p>
          <a:p>
            <a:pPr algn="just"/>
            <a:r>
              <a:rPr lang="en-US" sz="2000" dirty="0" smtClean="0"/>
              <a:t>Power factor should be controlled to near unity</a:t>
            </a:r>
          </a:p>
          <a:p>
            <a:pPr algn="just"/>
            <a:r>
              <a:rPr lang="en-US" sz="2000" dirty="0" smtClean="0"/>
              <a:t>Use energy efficient motors, equipments, transformers and </a:t>
            </a:r>
            <a:r>
              <a:rPr lang="en-US" sz="2000" dirty="0" err="1" smtClean="0"/>
              <a:t>othe</a:t>
            </a:r>
            <a:r>
              <a:rPr lang="en-US" sz="2000" dirty="0" smtClean="0"/>
              <a:t> appliances</a:t>
            </a:r>
          </a:p>
          <a:p>
            <a:pPr algn="just"/>
            <a:r>
              <a:rPr lang="en-US" sz="2000" dirty="0" smtClean="0"/>
              <a:t>Use of soft starters for heavy duty motors to improve power factor</a:t>
            </a:r>
          </a:p>
          <a:p>
            <a:pPr algn="just"/>
            <a:r>
              <a:rPr lang="en-US" sz="2000" dirty="0" smtClean="0"/>
              <a:t>Use of CFL/LED lighting devices</a:t>
            </a:r>
          </a:p>
          <a:p>
            <a:pPr lvl="0" algn="just"/>
            <a:r>
              <a:rPr lang="en-US" sz="2000" dirty="0" smtClean="0"/>
              <a:t>Multistage compression in case of high pressure ratio, </a:t>
            </a:r>
            <a:endParaRPr lang="en-US" sz="2000" dirty="0" smtClean="0"/>
          </a:p>
          <a:p>
            <a:pPr lvl="0" algn="just"/>
            <a:r>
              <a:rPr lang="en-US" sz="2000" dirty="0" smtClean="0"/>
              <a:t>Selection </a:t>
            </a:r>
            <a:r>
              <a:rPr lang="en-US" sz="2000" dirty="0" smtClean="0"/>
              <a:t>of refrigerants – Eco-friendly Hydrocarbons and </a:t>
            </a:r>
            <a:r>
              <a:rPr lang="en-US" sz="2000" dirty="0" err="1" smtClean="0"/>
              <a:t>hydroflurocarbon</a:t>
            </a:r>
            <a:r>
              <a:rPr lang="en-US" sz="2000" dirty="0" smtClean="0"/>
              <a:t> (HFCs) are replacing fully halogenated (CFCs) </a:t>
            </a:r>
            <a:r>
              <a:rPr lang="en-US" sz="2000" dirty="0" smtClean="0"/>
              <a:t>Refrigerants.</a:t>
            </a:r>
            <a:endParaRPr lang="en-US" sz="2000" b="1" dirty="0" smtClean="0"/>
          </a:p>
          <a:p>
            <a:pPr lvl="0" algn="just"/>
            <a:r>
              <a:rPr lang="en-US" sz="2000" dirty="0" smtClean="0"/>
              <a:t>Install variable frequency drive and monitor system performance.</a:t>
            </a:r>
          </a:p>
          <a:p>
            <a:pPr algn="just"/>
            <a:endParaRPr lang="en-US" sz="2000" dirty="0" smtClean="0"/>
          </a:p>
          <a:p>
            <a:endParaRPr lang="en-US" sz="20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15141197</TotalTime>
  <Words>2496</Words>
  <Application>Microsoft Office PowerPoint</Application>
  <PresentationFormat>On-screen Show (4:3)</PresentationFormat>
  <Paragraphs>132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Preventive and Breakdown Maintenance of Dairy Plants</vt:lpstr>
      <vt:lpstr>Corrective and Preventive Action</vt:lpstr>
      <vt:lpstr>When to carry out Breakdown maintenance and Preventive maintenance</vt:lpstr>
      <vt:lpstr>Planning of Plant Maintenance</vt:lpstr>
      <vt:lpstr>Principles of Preventive Maintenance</vt:lpstr>
      <vt:lpstr>P.M. of Steam Boilers</vt:lpstr>
      <vt:lpstr>  P.M. of Refrigeration machines </vt:lpstr>
      <vt:lpstr> P.M. of Air Compressors and Submersible Pump for water </vt:lpstr>
      <vt:lpstr>P. M. of Electrical Machines &amp; Appliances</vt:lpstr>
      <vt:lpstr>P.M. of Milk Processing and Manufacturing units in a Dairy Plants</vt:lpstr>
      <vt:lpstr>Piping installations</vt:lpstr>
      <vt:lpstr>P.M. of Manufacturing Units..contd.</vt:lpstr>
      <vt:lpstr>P.M. of Condensing and Drying Plants</vt:lpstr>
      <vt:lpstr>P.M. of solar energy modules installed in plants</vt:lpstr>
      <vt:lpstr>P.M. of Effluent Treatment Plants</vt:lpstr>
      <vt:lpstr>Maintenance of Milk Pouch Filling Machine</vt:lpstr>
      <vt:lpstr>Vertical seal leaks in Pouches</vt:lpstr>
      <vt:lpstr>Slide 18</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202</cp:revision>
  <dcterms:created xsi:type="dcterms:W3CDTF">2007-11-06T10:48:03Z</dcterms:created>
  <dcterms:modified xsi:type="dcterms:W3CDTF">2020-04-11T18:07:05Z</dcterms:modified>
</cp:coreProperties>
</file>