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58" r:id="rId3"/>
    <p:sldId id="293" r:id="rId4"/>
    <p:sldId id="576" r:id="rId5"/>
    <p:sldId id="294" r:id="rId6"/>
    <p:sldId id="575" r:id="rId7"/>
    <p:sldId id="295" r:id="rId8"/>
    <p:sldId id="296" r:id="rId9"/>
    <p:sldId id="297" r:id="rId10"/>
    <p:sldId id="342" r:id="rId11"/>
    <p:sldId id="343" r:id="rId12"/>
    <p:sldId id="299" r:id="rId13"/>
    <p:sldId id="300" r:id="rId14"/>
    <p:sldId id="301" r:id="rId15"/>
    <p:sldId id="574" r:id="rId16"/>
    <p:sldId id="302" r:id="rId17"/>
    <p:sldId id="303" r:id="rId18"/>
    <p:sldId id="304" r:id="rId19"/>
    <p:sldId id="577" r:id="rId20"/>
    <p:sldId id="305" r:id="rId21"/>
    <p:sldId id="306" r:id="rId22"/>
    <p:sldId id="307" r:id="rId23"/>
    <p:sldId id="309" r:id="rId24"/>
    <p:sldId id="310" r:id="rId25"/>
    <p:sldId id="308" r:id="rId26"/>
    <p:sldId id="344" r:id="rId27"/>
    <p:sldId id="345" r:id="rId28"/>
    <p:sldId id="346" r:id="rId29"/>
    <p:sldId id="45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05F2C04-C923-438B-8C0F-E0CD2BADF298}">
      <wppc:fontMis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46"/>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jpe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jpeg"/><Relationship Id="rId1" Type="http://schemas.openxmlformats.org/officeDocument/2006/relationships/image" Target="../media/image1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jpe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ctrTitle"/>
          </p:nvPr>
        </p:nvSpPr>
        <p:spPr>
          <a:xfrm>
            <a:off x="367665" y="117475"/>
            <a:ext cx="8589645" cy="2590800"/>
          </a:xfrm>
        </p:spPr>
        <p:txBody>
          <a:bodyPr/>
          <a:p>
            <a:pPr algn="ctr"/>
            <a:r>
              <a:rPr lang="en-US" altLang="en-GB" sz="4800" b="1">
                <a:effectLst>
                  <a:outerShdw blurRad="38100" dist="38100" dir="2700000" algn="tl">
                    <a:srgbClr val="000000">
                      <a:alpha val="43137"/>
                    </a:srgbClr>
                  </a:outerShdw>
                </a:effectLst>
              </a:rPr>
              <a:t>AFFECTIONS OF SALIVARY GLAND AND THEIR  TREATMENT</a:t>
            </a:r>
            <a:endParaRPr lang="en-US" altLang="en-GB" sz="4800" b="1">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367665" y="2569210"/>
            <a:ext cx="8589010" cy="4067810"/>
          </a:xfrm>
        </p:spPr>
        <p:txBody>
          <a:bodyPr>
            <a:normAutofit lnSpcReduction="10000"/>
          </a:bodyPr>
          <a:p>
            <a:pPr algn="ctr"/>
            <a:r>
              <a:rPr lang="en-US" altLang="en-GB" sz="4000" b="1">
                <a:solidFill>
                  <a:schemeClr val="tx1">
                    <a:lumMod val="85000"/>
                    <a:lumOff val="15000"/>
                  </a:schemeClr>
                </a:solidFill>
              </a:rPr>
              <a:t>Regional Veterinary Surgery</a:t>
            </a:r>
            <a:endParaRPr lang="en-US" altLang="en-GB" sz="4000" b="1">
              <a:solidFill>
                <a:schemeClr val="tx1">
                  <a:lumMod val="85000"/>
                  <a:lumOff val="15000"/>
                </a:schemeClr>
              </a:solidFill>
            </a:endParaRPr>
          </a:p>
          <a:p>
            <a:pPr algn="ctr"/>
            <a:r>
              <a:rPr lang="en-US" altLang="en-GB" sz="4000" b="1">
                <a:solidFill>
                  <a:schemeClr val="tx1">
                    <a:lumMod val="85000"/>
                    <a:lumOff val="15000"/>
                  </a:schemeClr>
                </a:solidFill>
              </a:rPr>
              <a:t>VSR-421(2+1)</a:t>
            </a:r>
            <a:endParaRPr lang="en-US" altLang="en-GB" sz="4000" b="1">
              <a:solidFill>
                <a:schemeClr val="tx1">
                  <a:lumMod val="85000"/>
                  <a:lumOff val="15000"/>
                </a:schemeClr>
              </a:solidFill>
            </a:endParaRPr>
          </a:p>
          <a:p>
            <a:pPr algn="ctr"/>
            <a:r>
              <a:rPr lang="en-US" altLang="en-GB" sz="2800" b="1">
                <a:solidFill>
                  <a:schemeClr val="tx1">
                    <a:lumMod val="85000"/>
                    <a:lumOff val="15000"/>
                  </a:schemeClr>
                </a:solidFill>
              </a:rPr>
              <a:t>             </a:t>
            </a:r>
            <a:endParaRPr lang="en-US" altLang="en-GB" sz="2800" b="1">
              <a:solidFill>
                <a:srgbClr val="FF0000"/>
              </a:solidFill>
            </a:endParaRPr>
          </a:p>
          <a:p>
            <a:pPr algn="ctr"/>
            <a:r>
              <a:rPr lang="en-US" altLang="en-GB" sz="2800" b="1">
                <a:solidFill>
                  <a:srgbClr val="FF0000"/>
                </a:solidFill>
              </a:rPr>
              <a:t>                                                    Dr. Archana kumari </a:t>
            </a:r>
            <a:endParaRPr lang="en-US" altLang="en-GB" sz="2800" b="1">
              <a:solidFill>
                <a:srgbClr val="FF0000"/>
              </a:solidFill>
            </a:endParaRPr>
          </a:p>
          <a:p>
            <a:pPr algn="ctr">
              <a:lnSpc>
                <a:spcPct val="80000"/>
              </a:lnSpc>
            </a:pPr>
            <a:r>
              <a:rPr lang="en-US" altLang="en-GB" sz="2800" b="1">
                <a:solidFill>
                  <a:schemeClr val="tx1"/>
                </a:solidFill>
              </a:rPr>
              <a:t>                                                  </a:t>
            </a:r>
            <a:r>
              <a:rPr lang="en-US" altLang="en-GB" sz="2400" b="1">
                <a:solidFill>
                  <a:schemeClr val="tx1"/>
                </a:solidFill>
              </a:rPr>
              <a:t> </a:t>
            </a:r>
            <a:r>
              <a:rPr lang="en-US" altLang="en-GB" sz="2400" b="1">
                <a:solidFill>
                  <a:srgbClr val="FF0000"/>
                </a:solidFill>
              </a:rPr>
              <a:t> Asstt.Prof.</a:t>
            </a:r>
            <a:endParaRPr lang="en-US" altLang="en-GB" sz="2400" b="1">
              <a:solidFill>
                <a:srgbClr val="FF0000"/>
              </a:solidFill>
            </a:endParaRPr>
          </a:p>
          <a:p>
            <a:pPr algn="ctr">
              <a:lnSpc>
                <a:spcPct val="80000"/>
              </a:lnSpc>
            </a:pPr>
            <a:r>
              <a:rPr lang="en-US" altLang="en-GB" sz="2400" b="1">
                <a:solidFill>
                  <a:srgbClr val="FF0000"/>
                </a:solidFill>
              </a:rPr>
              <a:t>                                                          Deptt. of Veterinary Surgery </a:t>
            </a:r>
            <a:endParaRPr lang="en-US" altLang="en-GB" sz="2400" b="1">
              <a:solidFill>
                <a:srgbClr val="FF0000"/>
              </a:solidFill>
            </a:endParaRPr>
          </a:p>
          <a:p>
            <a:pPr algn="ctr">
              <a:lnSpc>
                <a:spcPct val="80000"/>
              </a:lnSpc>
            </a:pPr>
            <a:r>
              <a:rPr lang="en-US" altLang="en-GB" sz="2400" b="1">
                <a:solidFill>
                  <a:srgbClr val="FF0000"/>
                </a:solidFill>
              </a:rPr>
              <a:t>                                                             And Radiology</a:t>
            </a:r>
            <a:endParaRPr lang="en-US" altLang="en-GB" sz="2400" b="1">
              <a:solidFill>
                <a:srgbClr val="FF0000"/>
              </a:solidFill>
            </a:endParaRPr>
          </a:p>
          <a:p>
            <a:pPr algn="ctr">
              <a:lnSpc>
                <a:spcPct val="80000"/>
              </a:lnSpc>
            </a:pPr>
            <a:r>
              <a:rPr lang="en-US" altLang="en-GB" sz="2400" b="1">
                <a:solidFill>
                  <a:srgbClr val="FF0000"/>
                </a:solidFill>
              </a:rPr>
              <a:t>  </a:t>
            </a:r>
            <a:endParaRPr lang="en-US" altLang="en-GB" sz="2400" b="1">
              <a:solidFill>
                <a:srgbClr val="FF0000"/>
              </a:solidFill>
            </a:endParaRPr>
          </a:p>
          <a:p>
            <a:pPr algn="ctr">
              <a:lnSpc>
                <a:spcPct val="80000"/>
              </a:lnSpc>
            </a:pPr>
            <a:endParaRPr lang="en-US" altLang="en-GB" sz="4000" b="1">
              <a:solidFill>
                <a:schemeClr val="tx1"/>
              </a:solidFill>
            </a:endParaRPr>
          </a:p>
          <a:p>
            <a:pPr algn="ctr"/>
            <a:endParaRPr lang="en-US" altLang="en-GB" sz="4000" b="1">
              <a:solidFill>
                <a:schemeClr val="tx1"/>
              </a:solidFill>
            </a:endParaRPr>
          </a:p>
          <a:p>
            <a:pPr algn="ctr"/>
            <a:endParaRPr lang="en-US" altLang="en-GB" sz="40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b="1" dirty="0" err="1" smtClean="0">
                <a:solidFill>
                  <a:schemeClr val="accent2">
                    <a:lumMod val="75000"/>
                  </a:schemeClr>
                </a:solidFill>
                <a:latin typeface="Times New Roman" panose="02020603050405020304" pitchFamily="18" charset="0"/>
                <a:cs typeface="Times New Roman" panose="02020603050405020304" pitchFamily="18" charset="0"/>
              </a:rPr>
              <a:t>Etiopathogenesis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anose="02020603050405020304" pitchFamily="18" charset="0"/>
                <a:cs typeface="Times New Roman" panose="02020603050405020304" pitchFamily="18" charset="0"/>
              </a:rPr>
              <a:t>The exact </a:t>
            </a:r>
            <a:r>
              <a:rPr lang="en-US" dirty="0" err="1" smtClean="0">
                <a:latin typeface="Times New Roman" panose="02020603050405020304" pitchFamily="18" charset="0"/>
                <a:cs typeface="Times New Roman" panose="02020603050405020304" pitchFamily="18" charset="0"/>
              </a:rPr>
              <a:t>etiopathogenesis</a:t>
            </a:r>
            <a:r>
              <a:rPr lang="en-US" dirty="0" smtClean="0">
                <a:latin typeface="Times New Roman" panose="02020603050405020304" pitchFamily="18" charset="0"/>
                <a:cs typeface="Times New Roman" panose="02020603050405020304" pitchFamily="18" charset="0"/>
              </a:rPr>
              <a:t> of </a:t>
            </a:r>
            <a:r>
              <a:rPr lang="en-US" dirty="0" err="1" smtClean="0">
                <a:latin typeface="Times New Roman" panose="02020603050405020304" pitchFamily="18" charset="0"/>
                <a:cs typeface="Times New Roman" panose="02020603050405020304" pitchFamily="18" charset="0"/>
              </a:rPr>
              <a:t>sialolithiasis</a:t>
            </a:r>
            <a:r>
              <a:rPr lang="en-US" dirty="0" smtClean="0">
                <a:latin typeface="Times New Roman" panose="02020603050405020304" pitchFamily="18" charset="0"/>
                <a:cs typeface="Times New Roman" panose="02020603050405020304" pitchFamily="18" charset="0"/>
              </a:rPr>
              <a:t> is not clear, but it is believed that organic matter acts as a </a:t>
            </a:r>
            <a:r>
              <a:rPr lang="en-US" dirty="0" err="1" smtClean="0">
                <a:latin typeface="Times New Roman" panose="02020603050405020304" pitchFamily="18" charset="0"/>
                <a:cs typeface="Times New Roman" panose="02020603050405020304" pitchFamily="18" charset="0"/>
              </a:rPr>
              <a:t>nidus</a:t>
            </a:r>
            <a:r>
              <a:rPr lang="en-US" dirty="0" smtClean="0">
                <a:latin typeface="Times New Roman" panose="02020603050405020304" pitchFamily="18" charset="0"/>
                <a:cs typeface="Times New Roman" panose="02020603050405020304" pitchFamily="18" charset="0"/>
              </a:rPr>
              <a:t> around which </a:t>
            </a:r>
            <a:r>
              <a:rPr lang="en-US" dirty="0" err="1" smtClean="0">
                <a:latin typeface="Times New Roman" panose="02020603050405020304" pitchFamily="18" charset="0"/>
                <a:cs typeface="Times New Roman" panose="02020603050405020304" pitchFamily="18" charset="0"/>
              </a:rPr>
              <a:t>clacium</a:t>
            </a:r>
            <a:r>
              <a:rPr lang="en-US" dirty="0" smtClean="0">
                <a:latin typeface="Times New Roman" panose="02020603050405020304" pitchFamily="18" charset="0"/>
                <a:cs typeface="Times New Roman" panose="02020603050405020304" pitchFamily="18" charset="0"/>
              </a:rPr>
              <a:t> salts are deposited. The organic matter may be a foreign body, such as grain or grass, entering the parotid duct through the salivary (parotid) papilla, or it may be cellular debris and bacteria as a result of </a:t>
            </a:r>
            <a:r>
              <a:rPr lang="en-US" dirty="0" err="1" smtClean="0">
                <a:latin typeface="Times New Roman" panose="02020603050405020304" pitchFamily="18" charset="0"/>
                <a:cs typeface="Times New Roman" panose="02020603050405020304" pitchFamily="18" charset="0"/>
              </a:rPr>
              <a:t>sialodenitis</a:t>
            </a:r>
            <a:r>
              <a:rPr lang="en-US" dirty="0" smtClean="0">
                <a:latin typeface="Times New Roman" panose="02020603050405020304" pitchFamily="18" charset="0"/>
                <a:cs typeface="Times New Roman" panose="02020603050405020304" pitchFamily="18" charset="0"/>
              </a:rPr>
              <a:t>. In the horse, </a:t>
            </a:r>
            <a:r>
              <a:rPr lang="en-US" dirty="0" err="1" smtClean="0">
                <a:latin typeface="Times New Roman" panose="02020603050405020304" pitchFamily="18" charset="0"/>
                <a:cs typeface="Times New Roman" panose="02020603050405020304" pitchFamily="18" charset="0"/>
              </a:rPr>
              <a:t>sialoliths</a:t>
            </a:r>
            <a:r>
              <a:rPr lang="en-US" dirty="0" smtClean="0">
                <a:latin typeface="Times New Roman" panose="02020603050405020304" pitchFamily="18" charset="0"/>
                <a:cs typeface="Times New Roman" panose="02020603050405020304" pitchFamily="18" charset="0"/>
              </a:rPr>
              <a:t> may grow to over 10 cm in length and parotid salivary duct </a:t>
            </a:r>
            <a:r>
              <a:rPr lang="en-US" dirty="0" err="1" smtClean="0">
                <a:latin typeface="Times New Roman" panose="02020603050405020304" pitchFamily="18" charset="0"/>
                <a:cs typeface="Times New Roman" panose="02020603050405020304" pitchFamily="18" charset="0"/>
              </a:rPr>
              <a:t>obstructionmay</a:t>
            </a:r>
            <a:r>
              <a:rPr lang="en-US" dirty="0" smtClean="0">
                <a:latin typeface="Times New Roman" panose="02020603050405020304" pitchFamily="18" charset="0"/>
                <a:cs typeface="Times New Roman" panose="02020603050405020304" pitchFamily="18" charset="0"/>
              </a:rPr>
              <a:t> occur with large stones, which, in turn, may lead to retention gland dysfunction and oral mucosal ulceration bacteria, resulting in acute </a:t>
            </a:r>
            <a:r>
              <a:rPr lang="en-US" dirty="0" err="1" smtClean="0">
                <a:latin typeface="Times New Roman" panose="02020603050405020304" pitchFamily="18" charset="0"/>
                <a:cs typeface="Times New Roman" panose="02020603050405020304" pitchFamily="18" charset="0"/>
              </a:rPr>
              <a:t>sialodenitis</a:t>
            </a:r>
            <a:r>
              <a:rPr lang="en-US" dirty="0" smtClean="0">
                <a:latin typeface="Times New Roman" panose="02020603050405020304" pitchFamily="18" charset="0"/>
                <a:cs typeface="Times New Roman" panose="02020603050405020304" pitchFamily="18" charset="0"/>
              </a:rPr>
              <a:t>, salivary gland dysfunction and oral mucosal ulceration caused by </a:t>
            </a:r>
            <a:r>
              <a:rPr lang="en-US" dirty="0" err="1" smtClean="0">
                <a:latin typeface="Times New Roman" panose="02020603050405020304" pitchFamily="18" charset="0"/>
                <a:cs typeface="Times New Roman" panose="02020603050405020304" pitchFamily="18" charset="0"/>
              </a:rPr>
              <a:t>sialolithiasis</a:t>
            </a:r>
            <a:r>
              <a:rPr lang="en-US" dirty="0" smtClean="0">
                <a:latin typeface="Times New Roman" panose="02020603050405020304" pitchFamily="18" charset="0"/>
                <a:cs typeface="Times New Roman" panose="02020603050405020304" pitchFamily="18" charset="0"/>
              </a:rPr>
              <a:t> may occasionally result in discomfort, </a:t>
            </a:r>
            <a:r>
              <a:rPr lang="en-US" dirty="0" err="1" smtClean="0">
                <a:latin typeface="Times New Roman" panose="02020603050405020304" pitchFamily="18" charset="0"/>
                <a:cs typeface="Times New Roman" panose="02020603050405020304" pitchFamily="18" charset="0"/>
              </a:rPr>
              <a:t>dysphagia</a:t>
            </a:r>
            <a:r>
              <a:rPr lang="en-US" dirty="0" smtClean="0">
                <a:latin typeface="Times New Roman" panose="02020603050405020304" pitchFamily="18" charset="0"/>
                <a:cs typeface="Times New Roman" panose="02020603050405020304" pitchFamily="18" charset="0"/>
              </a:rPr>
              <a:t>, and possible atrophy of the gland.</a:t>
            </a:r>
            <a:endParaRPr lang="en-US"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600" b="1" dirty="0" smtClean="0">
                <a:solidFill>
                  <a:schemeClr val="accent3"/>
                </a:solidFill>
                <a:latin typeface="Times New Roman" panose="02020603050405020304" pitchFamily="18" charset="0"/>
                <a:cs typeface="Times New Roman" panose="02020603050405020304" pitchFamily="18" charset="0"/>
              </a:rPr>
              <a:t>Diagnosis</a:t>
            </a:r>
            <a:endParaRPr lang="en-US" sz="3600" dirty="0">
              <a:solidFill>
                <a:schemeClr val="accent3"/>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2984"/>
            <a:ext cx="8229600" cy="4983179"/>
          </a:xfrm>
        </p:spPr>
        <p:txBody>
          <a:bodyPr/>
          <a:lstStyle/>
          <a:p>
            <a:pPr algn="just">
              <a:buFont typeface="Wingdings" panose="05000000000000000000" pitchFamily="2" charset="2"/>
              <a:buChar char="Ø"/>
            </a:pPr>
            <a:r>
              <a:rPr lang="en-US" dirty="0" smtClean="0"/>
              <a:t>The diagnosis of </a:t>
            </a:r>
            <a:r>
              <a:rPr lang="en-US" dirty="0" err="1" smtClean="0">
                <a:solidFill>
                  <a:srgbClr val="FF0000"/>
                </a:solidFill>
              </a:rPr>
              <a:t>sialolithiasis</a:t>
            </a:r>
            <a:r>
              <a:rPr lang="en-US" dirty="0" smtClean="0"/>
              <a:t> is based on the following:</a:t>
            </a:r>
            <a:endParaRPr lang="en-US" dirty="0" smtClean="0"/>
          </a:p>
          <a:p>
            <a:pPr lvl="0" algn="just">
              <a:buFont typeface="Wingdings" panose="05000000000000000000" pitchFamily="2" charset="2"/>
              <a:buChar char="Ø"/>
            </a:pPr>
            <a:r>
              <a:rPr lang="en-US" dirty="0" smtClean="0"/>
              <a:t>Clinical signs and palpation.</a:t>
            </a:r>
            <a:endParaRPr lang="en-US" dirty="0" smtClean="0"/>
          </a:p>
          <a:p>
            <a:pPr lvl="0" algn="just">
              <a:buFont typeface="Wingdings" panose="05000000000000000000" pitchFamily="2" charset="2"/>
              <a:buChar char="Ø"/>
            </a:pPr>
            <a:r>
              <a:rPr lang="en-US" dirty="0" smtClean="0"/>
              <a:t>Radiographic examination.</a:t>
            </a:r>
            <a:endParaRPr lang="en-US" dirty="0" smtClean="0"/>
          </a:p>
          <a:p>
            <a:pPr lvl="0" algn="just">
              <a:buFont typeface="Wingdings" panose="05000000000000000000" pitchFamily="2" charset="2"/>
              <a:buChar char="Ø"/>
            </a:pPr>
            <a:r>
              <a:rPr lang="en-US" dirty="0" smtClean="0"/>
              <a:t>Differential diagnosis includes </a:t>
            </a:r>
            <a:r>
              <a:rPr lang="en-US" dirty="0" err="1" smtClean="0"/>
              <a:t>sialodenitis</a:t>
            </a:r>
            <a:r>
              <a:rPr lang="en-US" dirty="0" smtClean="0"/>
              <a:t>, tooth abscesses, and </a:t>
            </a:r>
            <a:r>
              <a:rPr lang="en-US" dirty="0" err="1" smtClean="0"/>
              <a:t>buccal</a:t>
            </a:r>
            <a:r>
              <a:rPr lang="en-US" dirty="0" smtClean="0"/>
              <a:t> </a:t>
            </a:r>
            <a:r>
              <a:rPr lang="en-US" dirty="0" err="1" smtClean="0"/>
              <a:t>tumours</a:t>
            </a:r>
            <a:r>
              <a:rPr lang="en-US" dirty="0" smtClean="0"/>
              <a:t> and </a:t>
            </a:r>
            <a:r>
              <a:rPr lang="en-US" dirty="0" err="1" smtClean="0"/>
              <a:t>metablasia</a:t>
            </a:r>
            <a:r>
              <a:rPr lang="en-US" dirty="0" smtClean="0"/>
              <a:t> or dystrophic calcification.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Treatment</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0034" y="857232"/>
            <a:ext cx="8229600" cy="4983179"/>
          </a:xfrm>
        </p:spPr>
        <p:txBody>
          <a:bodyPr>
            <a:noAutofit/>
          </a:bodyPr>
          <a:lstStyle/>
          <a:p>
            <a:pPr algn="just">
              <a:buFont typeface="Wingdings" panose="05000000000000000000" pitchFamily="2" charset="2"/>
              <a:buChar char="Ø"/>
            </a:pPr>
            <a:r>
              <a:rPr lang="en-US" sz="2400" dirty="0" smtClean="0">
                <a:solidFill>
                  <a:schemeClr val="accent3">
                    <a:lumMod val="50000"/>
                  </a:schemeClr>
                </a:solidFill>
              </a:rPr>
              <a:t>The early surgical intervention is required to save the affected salivary gland from atrophy.</a:t>
            </a:r>
            <a:endParaRPr lang="en-US" sz="2400" dirty="0" smtClean="0">
              <a:solidFill>
                <a:schemeClr val="accent3">
                  <a:lumMod val="50000"/>
                </a:schemeClr>
              </a:solidFill>
            </a:endParaRPr>
          </a:p>
          <a:p>
            <a:pPr algn="just">
              <a:buFont typeface="Wingdings" panose="05000000000000000000" pitchFamily="2" charset="2"/>
              <a:buChar char="Ø"/>
            </a:pPr>
            <a:r>
              <a:rPr lang="en-US" sz="2400" dirty="0" smtClean="0">
                <a:solidFill>
                  <a:schemeClr val="accent3">
                    <a:lumMod val="50000"/>
                  </a:schemeClr>
                </a:solidFill>
              </a:rPr>
              <a:t> Surgical removal of </a:t>
            </a:r>
            <a:r>
              <a:rPr lang="en-US" sz="2400" dirty="0" err="1" smtClean="0">
                <a:solidFill>
                  <a:schemeClr val="accent3">
                    <a:lumMod val="50000"/>
                  </a:schemeClr>
                </a:solidFill>
              </a:rPr>
              <a:t>sialoliths</a:t>
            </a:r>
            <a:r>
              <a:rPr lang="en-US" sz="2400" dirty="0" smtClean="0">
                <a:solidFill>
                  <a:schemeClr val="accent3">
                    <a:lumMod val="50000"/>
                  </a:schemeClr>
                </a:solidFill>
              </a:rPr>
              <a:t> by an external approach is traditionally practiced; however, it may cause complications, such as salivary fistula formation if duct closure fails.</a:t>
            </a:r>
            <a:endParaRPr lang="en-US" sz="2400" dirty="0" smtClean="0">
              <a:solidFill>
                <a:schemeClr val="accent3">
                  <a:lumMod val="50000"/>
                </a:schemeClr>
              </a:solidFill>
            </a:endParaRPr>
          </a:p>
          <a:p>
            <a:pPr algn="just">
              <a:buFont typeface="Wingdings" panose="05000000000000000000" pitchFamily="2" charset="2"/>
              <a:buChar char="Ø"/>
            </a:pPr>
            <a:r>
              <a:rPr lang="en-US" sz="2400" dirty="0" smtClean="0">
                <a:solidFill>
                  <a:schemeClr val="accent3">
                    <a:lumMod val="50000"/>
                  </a:schemeClr>
                </a:solidFill>
              </a:rPr>
              <a:t> Consequently, it is recommended to remove them by </a:t>
            </a:r>
            <a:r>
              <a:rPr lang="en-US" sz="2400" dirty="0" err="1" smtClean="0">
                <a:solidFill>
                  <a:schemeClr val="accent3">
                    <a:lumMod val="50000"/>
                  </a:schemeClr>
                </a:solidFill>
              </a:rPr>
              <a:t>transoral</a:t>
            </a:r>
            <a:r>
              <a:rPr lang="en-US" sz="2400" dirty="0" smtClean="0">
                <a:solidFill>
                  <a:schemeClr val="accent3">
                    <a:lumMod val="50000"/>
                  </a:schemeClr>
                </a:solidFill>
              </a:rPr>
              <a:t> approach. </a:t>
            </a:r>
            <a:endParaRPr lang="en-US" sz="2400" dirty="0" smtClean="0">
              <a:solidFill>
                <a:schemeClr val="accent3">
                  <a:lumMod val="50000"/>
                </a:schemeClr>
              </a:solidFill>
            </a:endParaRPr>
          </a:p>
          <a:p>
            <a:pPr algn="just">
              <a:buFont typeface="Wingdings" panose="05000000000000000000" pitchFamily="2" charset="2"/>
              <a:buChar char="Ø"/>
            </a:pPr>
            <a:r>
              <a:rPr lang="en-US" sz="2400" dirty="0" smtClean="0">
                <a:solidFill>
                  <a:schemeClr val="accent3">
                    <a:lumMod val="50000"/>
                  </a:schemeClr>
                </a:solidFill>
              </a:rPr>
              <a:t>The incision is made through the </a:t>
            </a:r>
            <a:r>
              <a:rPr lang="en-US" sz="2400" dirty="0" err="1" smtClean="0">
                <a:solidFill>
                  <a:schemeClr val="accent3">
                    <a:lumMod val="50000"/>
                  </a:schemeClr>
                </a:solidFill>
              </a:rPr>
              <a:t>buccal</a:t>
            </a:r>
            <a:r>
              <a:rPr lang="en-US" sz="2400" dirty="0" smtClean="0">
                <a:solidFill>
                  <a:schemeClr val="accent3">
                    <a:lumMod val="50000"/>
                  </a:schemeClr>
                </a:solidFill>
              </a:rPr>
              <a:t> mucosa directly over the </a:t>
            </a:r>
            <a:r>
              <a:rPr lang="en-US" sz="2400" dirty="0" err="1" smtClean="0">
                <a:solidFill>
                  <a:schemeClr val="accent3">
                    <a:lumMod val="50000"/>
                  </a:schemeClr>
                </a:solidFill>
              </a:rPr>
              <a:t>sialolith</a:t>
            </a:r>
            <a:r>
              <a:rPr lang="en-US" sz="2400" dirty="0" smtClean="0">
                <a:solidFill>
                  <a:schemeClr val="accent3">
                    <a:lumMod val="50000"/>
                  </a:schemeClr>
                </a:solidFill>
              </a:rPr>
              <a:t>. </a:t>
            </a:r>
            <a:endParaRPr lang="en-US" sz="2400" dirty="0" smtClean="0">
              <a:solidFill>
                <a:schemeClr val="accent3">
                  <a:lumMod val="50000"/>
                </a:schemeClr>
              </a:solidFill>
            </a:endParaRPr>
          </a:p>
          <a:p>
            <a:pPr algn="just">
              <a:buFont typeface="Wingdings" panose="05000000000000000000" pitchFamily="2" charset="2"/>
              <a:buChar char="Ø"/>
            </a:pPr>
            <a:r>
              <a:rPr lang="en-US" sz="2400" dirty="0" smtClean="0">
                <a:solidFill>
                  <a:schemeClr val="accent3">
                    <a:lumMod val="50000"/>
                  </a:schemeClr>
                </a:solidFill>
              </a:rPr>
              <a:t>Complications are few with incisions allowed to heal by second intention. </a:t>
            </a:r>
            <a:endParaRPr lang="en-US" sz="2400" dirty="0" smtClean="0">
              <a:solidFill>
                <a:schemeClr val="accent3">
                  <a:lumMod val="50000"/>
                </a:schemeClr>
              </a:solidFill>
            </a:endParaRPr>
          </a:p>
          <a:p>
            <a:pPr algn="just">
              <a:buFont typeface="Wingdings" panose="05000000000000000000" pitchFamily="2" charset="2"/>
              <a:buChar char="Ø"/>
            </a:pPr>
            <a:r>
              <a:rPr lang="en-US" sz="2400" dirty="0" smtClean="0">
                <a:solidFill>
                  <a:schemeClr val="accent3">
                    <a:lumMod val="50000"/>
                  </a:schemeClr>
                </a:solidFill>
              </a:rPr>
              <a:t>Secondary </a:t>
            </a:r>
            <a:r>
              <a:rPr lang="en-US" sz="2400" dirty="0" err="1" smtClean="0">
                <a:solidFill>
                  <a:schemeClr val="accent3">
                    <a:lumMod val="50000"/>
                  </a:schemeClr>
                </a:solidFill>
              </a:rPr>
              <a:t>sialodenitis</a:t>
            </a:r>
            <a:r>
              <a:rPr lang="en-US" sz="2400" dirty="0" smtClean="0">
                <a:solidFill>
                  <a:schemeClr val="accent3">
                    <a:lumMod val="50000"/>
                  </a:schemeClr>
                </a:solidFill>
              </a:rPr>
              <a:t> may be a complication of simple </a:t>
            </a:r>
            <a:r>
              <a:rPr lang="en-US" sz="2400" dirty="0" err="1" smtClean="0">
                <a:solidFill>
                  <a:schemeClr val="accent3">
                    <a:lumMod val="50000"/>
                  </a:schemeClr>
                </a:solidFill>
              </a:rPr>
              <a:t>sialolith</a:t>
            </a:r>
            <a:r>
              <a:rPr lang="en-US" sz="2400" dirty="0" smtClean="0">
                <a:solidFill>
                  <a:schemeClr val="accent3">
                    <a:lumMod val="50000"/>
                  </a:schemeClr>
                </a:solidFill>
              </a:rPr>
              <a:t> extraction and require postoperative </a:t>
            </a:r>
            <a:r>
              <a:rPr lang="en-US" sz="2400" dirty="0" err="1" smtClean="0">
                <a:solidFill>
                  <a:schemeClr val="accent3">
                    <a:lumMod val="50000"/>
                  </a:schemeClr>
                </a:solidFill>
              </a:rPr>
              <a:t>lavage</a:t>
            </a:r>
            <a:r>
              <a:rPr lang="en-US" sz="2400" dirty="0" smtClean="0">
                <a:solidFill>
                  <a:schemeClr val="accent3">
                    <a:lumMod val="50000"/>
                  </a:schemeClr>
                </a:solidFill>
              </a:rPr>
              <a:t> and antimicrobial therapy.</a:t>
            </a:r>
            <a:endParaRPr lang="en-US" sz="2400" dirty="0" smtClean="0">
              <a:solidFill>
                <a:schemeClr val="accent3">
                  <a:lumMod val="50000"/>
                </a:schemeClr>
              </a:solidFill>
            </a:endParaRPr>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style>
          <a:lnRef idx="3">
            <a:schemeClr val="lt1"/>
          </a:lnRef>
          <a:fillRef idx="1">
            <a:schemeClr val="accent1"/>
          </a:fillRef>
          <a:effectRef idx="1">
            <a:schemeClr val="accent1"/>
          </a:effectRef>
          <a:fontRef idx="minor">
            <a:schemeClr val="lt1"/>
          </a:fontRef>
        </p:style>
        <p:txBody>
          <a:bodyPr>
            <a:normAutofit fontScale="90000"/>
          </a:bodyPr>
          <a:lstStyle/>
          <a:p>
            <a:br>
              <a:rPr lang="en-US" b="1" dirty="0" smtClean="0"/>
            </a:br>
            <a:r>
              <a:rPr lang="en-US" sz="4000" b="1" dirty="0" smtClean="0">
                <a:solidFill>
                  <a:schemeClr val="accent6"/>
                </a:solidFill>
                <a:latin typeface="Times New Roman" panose="02020603050405020304" pitchFamily="18" charset="0"/>
                <a:cs typeface="Times New Roman" panose="02020603050405020304" pitchFamily="18" charset="0"/>
              </a:rPr>
              <a:t>Salivary cyst</a:t>
            </a:r>
            <a:br>
              <a:rPr lang="en-US" sz="4000" dirty="0" smtClean="0"/>
            </a:br>
            <a:endParaRPr lang="en-US" sz="4000" dirty="0"/>
          </a:p>
        </p:txBody>
      </p:sp>
      <p:sp>
        <p:nvSpPr>
          <p:cNvPr id="3" name="Content Placeholder 2"/>
          <p:cNvSpPr>
            <a:spLocks noGrp="1"/>
          </p:cNvSpPr>
          <p:nvPr>
            <p:ph idx="1"/>
          </p:nvPr>
        </p:nvSpPr>
        <p:spPr>
          <a:xfrm>
            <a:off x="457200" y="1000108"/>
            <a:ext cx="8258204" cy="5357850"/>
          </a:xfrm>
        </p:spPr>
        <p:txBody>
          <a:bodyPr>
            <a:normAutofit fontScale="92500" lnSpcReduction="10000"/>
          </a:bodyPr>
          <a:lstStyle/>
          <a:p>
            <a:pPr algn="just">
              <a:buFont typeface="Wingdings" panose="05000000000000000000" pitchFamily="2" charset="2"/>
              <a:buChar char="Ø"/>
            </a:pPr>
            <a:r>
              <a:rPr lang="en-US" sz="2600" b="1" dirty="0" smtClean="0">
                <a:solidFill>
                  <a:srgbClr val="FF0000"/>
                </a:solidFill>
                <a:latin typeface="Times New Roman" panose="02020603050405020304" pitchFamily="18" charset="0"/>
                <a:cs typeface="Times New Roman" panose="02020603050405020304" pitchFamily="18" charset="0"/>
              </a:rPr>
              <a:t>Salivary cyst </a:t>
            </a:r>
            <a:r>
              <a:rPr lang="en-US" sz="2600" dirty="0" smtClean="0">
                <a:latin typeface="Times New Roman" panose="02020603050405020304" pitchFamily="18" charset="0"/>
                <a:cs typeface="Times New Roman" panose="02020603050405020304" pitchFamily="18" charset="0"/>
              </a:rPr>
              <a:t>is a collection of saliva that has leaked from a damaged salivary gland or salivary duct, and has accumulated in the tissues.</a:t>
            </a:r>
            <a:endParaRPr lang="en-US" sz="2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 In some instances, the duct may have been broken or it may have been bruised with the resultant swelling closing of the duct. </a:t>
            </a:r>
            <a:endParaRPr lang="en-US" sz="2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600" dirty="0" err="1" smtClean="0">
                <a:latin typeface="Times New Roman" panose="02020603050405020304" pitchFamily="18" charset="0"/>
                <a:cs typeface="Times New Roman" panose="02020603050405020304" pitchFamily="18" charset="0"/>
              </a:rPr>
              <a:t>Ranula</a:t>
            </a:r>
            <a:r>
              <a:rPr lang="en-US" sz="2600" dirty="0" smtClean="0">
                <a:latin typeface="Times New Roman" panose="02020603050405020304" pitchFamily="18" charset="0"/>
                <a:cs typeface="Times New Roman" panose="02020603050405020304" pitchFamily="18" charset="0"/>
              </a:rPr>
              <a:t> is a </a:t>
            </a:r>
            <a:r>
              <a:rPr lang="en-US" sz="2600" dirty="0" err="1" smtClean="0">
                <a:solidFill>
                  <a:srgbClr val="FF0000"/>
                </a:solidFill>
                <a:latin typeface="Times New Roman" panose="02020603050405020304" pitchFamily="18" charset="0"/>
                <a:cs typeface="Times New Roman" panose="02020603050405020304" pitchFamily="18" charset="0"/>
              </a:rPr>
              <a:t>mucocele</a:t>
            </a:r>
            <a:r>
              <a:rPr lang="en-US" sz="2600" dirty="0" smtClean="0">
                <a:latin typeface="Times New Roman" panose="02020603050405020304" pitchFamily="18" charset="0"/>
                <a:cs typeface="Times New Roman" panose="02020603050405020304" pitchFamily="18" charset="0"/>
              </a:rPr>
              <a:t> of the sublingual salivary gland and a salivary cyst is aberrant salivary tissue.</a:t>
            </a:r>
            <a:endParaRPr lang="en-US" sz="2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 The large fluid filled swelling will appear similar to a hematoma or </a:t>
            </a:r>
            <a:r>
              <a:rPr lang="en-US" sz="2600" dirty="0" err="1" smtClean="0">
                <a:latin typeface="Times New Roman" panose="02020603050405020304" pitchFamily="18" charset="0"/>
                <a:cs typeface="Times New Roman" panose="02020603050405020304" pitchFamily="18" charset="0"/>
              </a:rPr>
              <a:t>seroma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Paracentesis</a:t>
            </a:r>
            <a:r>
              <a:rPr lang="en-US" sz="2600" dirty="0" smtClean="0">
                <a:latin typeface="Times New Roman" panose="02020603050405020304" pitchFamily="18" charset="0"/>
                <a:cs typeface="Times New Roman" panose="02020603050405020304" pitchFamily="18" charset="0"/>
              </a:rPr>
              <a:t> of the swelling yields thick </a:t>
            </a:r>
            <a:r>
              <a:rPr lang="en-US" sz="2600" dirty="0" err="1" smtClean="0">
                <a:latin typeface="Times New Roman" panose="02020603050405020304" pitchFamily="18" charset="0"/>
                <a:cs typeface="Times New Roman" panose="02020603050405020304" pitchFamily="18" charset="0"/>
              </a:rPr>
              <a:t>mucoid</a:t>
            </a:r>
            <a:r>
              <a:rPr lang="en-US" sz="2600" dirty="0" smtClean="0">
                <a:latin typeface="Times New Roman" panose="02020603050405020304" pitchFamily="18" charset="0"/>
                <a:cs typeface="Times New Roman" panose="02020603050405020304" pitchFamily="18" charset="0"/>
              </a:rPr>
              <a:t> saliva often mixed with a purulent discharge and rumen card.</a:t>
            </a:r>
            <a:endParaRPr lang="en-US" sz="2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 This condition is almost exclusively seen in dogs, very rarely in cats and occasionally in cattle and buffaloes.</a:t>
            </a:r>
            <a:r>
              <a:rPr lang="en-US" sz="2600" dirty="0" smtClean="0">
                <a:solidFill>
                  <a:srgbClr val="FF0000"/>
                </a:solidFill>
                <a:latin typeface="Times New Roman" panose="02020603050405020304" pitchFamily="18" charset="0"/>
                <a:cs typeface="Times New Roman" panose="02020603050405020304" pitchFamily="18" charset="0"/>
              </a:rPr>
              <a:t> Retrograde </a:t>
            </a:r>
            <a:r>
              <a:rPr lang="en-US" sz="2600" dirty="0" err="1" smtClean="0">
                <a:solidFill>
                  <a:srgbClr val="FF0000"/>
                </a:solidFill>
                <a:latin typeface="Times New Roman" panose="02020603050405020304" pitchFamily="18" charset="0"/>
                <a:cs typeface="Times New Roman" panose="02020603050405020304" pitchFamily="18" charset="0"/>
              </a:rPr>
              <a:t>sialography</a:t>
            </a:r>
            <a:r>
              <a:rPr lang="en-US" sz="2600" dirty="0" smtClean="0">
                <a:solidFill>
                  <a:srgbClr val="FF0000"/>
                </a:solidFill>
                <a:latin typeface="Times New Roman" panose="02020603050405020304" pitchFamily="18" charset="0"/>
                <a:cs typeface="Times New Roman" panose="02020603050405020304" pitchFamily="18" charset="0"/>
              </a:rPr>
              <a:t> can confirm diagnosis.</a:t>
            </a:r>
            <a:endParaRPr lang="en-US" sz="2600"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1007110"/>
          </a:xfrm>
        </p:spPr>
        <p:txBody>
          <a:bodyPr>
            <a:normAutofit/>
          </a:bodyPr>
          <a:p>
            <a:r>
              <a:rPr lang="en-US" altLang="en-GB"/>
              <a:t>Cervical Mucocele</a:t>
            </a:r>
            <a:endParaRPr lang="en-US" altLang="en-GB"/>
          </a:p>
        </p:txBody>
      </p:sp>
      <p:pic>
        <p:nvPicPr>
          <p:cNvPr id="4" name="Content Placeholder 3" descr="WhatsApp Image 2020-04-13 at 3.58.04 PM"/>
          <p:cNvPicPr>
            <a:picLocks noChangeAspect="1"/>
          </p:cNvPicPr>
          <p:nvPr>
            <p:ph idx="1"/>
          </p:nvPr>
        </p:nvPicPr>
        <p:blipFill>
          <a:blip r:embed="rId1"/>
          <a:srcRect t="19126" r="3745" b="849"/>
          <a:stretch>
            <a:fillRect/>
          </a:stretch>
        </p:blipFill>
        <p:spPr>
          <a:xfrm>
            <a:off x="789305" y="1535430"/>
            <a:ext cx="7792085" cy="45910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br>
              <a:rPr lang="en-US" b="1" dirty="0" smtClean="0"/>
            </a:br>
            <a:r>
              <a:rPr lang="en-US" b="1" dirty="0" smtClean="0">
                <a:solidFill>
                  <a:schemeClr val="accent6">
                    <a:lumMod val="60000"/>
                    <a:lumOff val="40000"/>
                  </a:schemeClr>
                </a:solidFill>
                <a:latin typeface="Times New Roman" panose="02020603050405020304" pitchFamily="18" charset="0"/>
                <a:cs typeface="Times New Roman" panose="02020603050405020304" pitchFamily="18" charset="0"/>
              </a:rPr>
              <a:t>Etiology</a:t>
            </a:r>
            <a:br>
              <a:rPr lang="en-US" dirty="0" smtClean="0"/>
            </a:br>
            <a:endParaRPr lang="en-US" i="1" dirty="0"/>
          </a:p>
        </p:txBody>
      </p:sp>
      <p:sp>
        <p:nvSpPr>
          <p:cNvPr id="3" name="Content Placeholder 2"/>
          <p:cNvSpPr>
            <a:spLocks noGrp="1"/>
          </p:cNvSpPr>
          <p:nvPr>
            <p:ph idx="1"/>
          </p:nvPr>
        </p:nvSpPr>
        <p:spPr>
          <a:xfrm>
            <a:off x="457200" y="928670"/>
            <a:ext cx="8229600" cy="5197493"/>
          </a:xfrm>
        </p:spPr>
        <p:txBody>
          <a:bodyPr>
            <a:normAutofit/>
          </a:bodyPr>
          <a:lstStyle/>
          <a:p>
            <a:pPr lvl="0"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Trauma such as from choke collars, bite wound or chewing on foreign materials is generally initiating event.</a:t>
            </a:r>
            <a:endParaRPr lang="en-US" sz="2800"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Saliva leaking from the torn salivary gland or duct accumulates in the tissue and initiates an intense inflammatory reaction. A connective tissue capsule gradually develops around the saliva to prevent it from migrating further.</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Signs</a:t>
            </a:r>
            <a:endParaRPr lang="en-US" dirty="0">
              <a:solidFill>
                <a:srgbClr val="FF0000"/>
              </a:solidFill>
            </a:endParaRPr>
          </a:p>
        </p:txBody>
      </p:sp>
      <p:sp>
        <p:nvSpPr>
          <p:cNvPr id="3" name="Content Placeholder 2"/>
          <p:cNvSpPr>
            <a:spLocks noGrp="1"/>
          </p:cNvSpPr>
          <p:nvPr>
            <p:ph idx="1"/>
          </p:nvPr>
        </p:nvSpPr>
        <p:spPr>
          <a:xfrm>
            <a:off x="457200" y="1484784"/>
            <a:ext cx="8229600" cy="5184576"/>
          </a:xfrm>
        </p:spPr>
        <p:txBody>
          <a:bodyPr/>
          <a:lstStyle/>
          <a:p>
            <a:pPr lvl="0"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In </a:t>
            </a:r>
            <a:r>
              <a:rPr lang="en-US" sz="2800" dirty="0" err="1" smtClean="0">
                <a:latin typeface="Times New Roman" panose="02020603050405020304" pitchFamily="18" charset="0"/>
                <a:cs typeface="Times New Roman" panose="02020603050405020304" pitchFamily="18" charset="0"/>
              </a:rPr>
              <a:t>Ranula</a:t>
            </a:r>
            <a:r>
              <a:rPr lang="en-US" sz="2800" dirty="0" smtClean="0">
                <a:latin typeface="Times New Roman" panose="02020603050405020304" pitchFamily="18" charset="0"/>
                <a:cs typeface="Times New Roman" panose="02020603050405020304" pitchFamily="18" charset="0"/>
              </a:rPr>
              <a:t>, there may have some problems in eating and drinking. The animal may limit normal movement of the tongue during drinking and chewing food.</a:t>
            </a:r>
            <a:endParaRPr lang="en-US" sz="2800"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In pharyngeal salivary cyst, there may have respiratory difficulty and </a:t>
            </a:r>
            <a:r>
              <a:rPr lang="en-US" sz="2800" dirty="0" err="1" smtClean="0">
                <a:latin typeface="Times New Roman" panose="02020603050405020304" pitchFamily="18" charset="0"/>
                <a:cs typeface="Times New Roman" panose="02020603050405020304" pitchFamily="18" charset="0"/>
              </a:rPr>
              <a:t>dysphagia</a:t>
            </a:r>
            <a:r>
              <a:rPr lang="en-US" sz="2800" dirty="0" smtClean="0">
                <a:latin typeface="Times New Roman" panose="02020603050405020304" pitchFamily="18" charset="0"/>
                <a:cs typeface="Times New Roman" panose="02020603050405020304" pitchFamily="18" charset="0"/>
              </a:rPr>
              <a:t> (difficulty in swallowing).</a:t>
            </a:r>
            <a:endParaRPr lang="en-US" sz="2800"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br>
              <a:rPr lang="en-US" b="1" dirty="0" smtClean="0"/>
            </a:br>
            <a:r>
              <a:rPr lang="en-US" b="1" dirty="0" smtClean="0">
                <a:solidFill>
                  <a:srgbClr val="FF0000"/>
                </a:solidFill>
                <a:latin typeface="Times New Roman" panose="02020603050405020304" pitchFamily="18" charset="0"/>
                <a:cs typeface="Times New Roman" panose="02020603050405020304" pitchFamily="18" charset="0"/>
              </a:rPr>
              <a:t>Treatment</a:t>
            </a:r>
            <a:br>
              <a:rPr lang="en-US" dirty="0" smtClean="0"/>
            </a:br>
            <a:endParaRPr lang="en-US" dirty="0"/>
          </a:p>
        </p:txBody>
      </p:sp>
      <p:sp>
        <p:nvSpPr>
          <p:cNvPr id="3" name="Content Placeholder 2"/>
          <p:cNvSpPr>
            <a:spLocks noGrp="1"/>
          </p:cNvSpPr>
          <p:nvPr>
            <p:ph idx="1"/>
          </p:nvPr>
        </p:nvSpPr>
        <p:spPr>
          <a:xfrm>
            <a:off x="467544" y="908720"/>
            <a:ext cx="8229600" cy="5760640"/>
          </a:xfrm>
        </p:spPr>
        <p:txBody>
          <a:bodyPr>
            <a:noAutofit/>
          </a:bodyPr>
          <a:lstStyle/>
          <a:p>
            <a:pPr lvl="0" algn="just"/>
            <a:r>
              <a:rPr lang="en-US" sz="2400" dirty="0" smtClean="0">
                <a:latin typeface="Times New Roman" panose="02020603050405020304" pitchFamily="18" charset="0"/>
                <a:cs typeface="Times New Roman" panose="02020603050405020304" pitchFamily="18" charset="0"/>
              </a:rPr>
              <a:t>Sublingual </a:t>
            </a:r>
            <a:r>
              <a:rPr lang="en-US" sz="2400" dirty="0" err="1" smtClean="0">
                <a:latin typeface="Times New Roman" panose="02020603050405020304" pitchFamily="18" charset="0"/>
                <a:cs typeface="Times New Roman" panose="02020603050405020304" pitchFamily="18" charset="0"/>
              </a:rPr>
              <a:t>mucocele</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a:t>
            </a:r>
            <a:r>
              <a:rPr lang="en-US" sz="2400" dirty="0" err="1" smtClean="0">
                <a:solidFill>
                  <a:srgbClr val="FF0000"/>
                </a:solidFill>
                <a:latin typeface="Times New Roman" panose="02020603050405020304" pitchFamily="18" charset="0"/>
                <a:cs typeface="Times New Roman" panose="02020603050405020304" pitchFamily="18" charset="0"/>
              </a:rPr>
              <a:t>Ranula</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may be treated with </a:t>
            </a:r>
            <a:r>
              <a:rPr lang="en-US" sz="2400" dirty="0" err="1" smtClean="0">
                <a:latin typeface="Times New Roman" panose="02020603050405020304" pitchFamily="18" charset="0"/>
                <a:cs typeface="Times New Roman" panose="02020603050405020304" pitchFamily="18" charset="0"/>
              </a:rPr>
              <a:t>marsupialization</a:t>
            </a:r>
            <a:r>
              <a:rPr lang="en-US" sz="2400" dirty="0" smtClean="0">
                <a:latin typeface="Times New Roman" panose="02020603050405020304" pitchFamily="18" charset="0"/>
                <a:cs typeface="Times New Roman" panose="02020603050405020304" pitchFamily="18" charset="0"/>
              </a:rPr>
              <a:t> (in addition to removal of </a:t>
            </a:r>
            <a:r>
              <a:rPr lang="en-US" sz="2400" dirty="0" err="1" smtClean="0">
                <a:latin typeface="Times New Roman" panose="02020603050405020304" pitchFamily="18" charset="0"/>
                <a:cs typeface="Times New Roman" panose="02020603050405020304" pitchFamily="18" charset="0"/>
              </a:rPr>
              <a:t>mandibular</a:t>
            </a:r>
            <a:r>
              <a:rPr lang="en-US" sz="2400" dirty="0" smtClean="0">
                <a:latin typeface="Times New Roman" panose="02020603050405020304" pitchFamily="18" charset="0"/>
                <a:cs typeface="Times New Roman" panose="02020603050405020304" pitchFamily="18" charset="0"/>
              </a:rPr>
              <a:t> and sublingual glands) to facilitate drainage into the mouth. </a:t>
            </a:r>
            <a:endParaRPr lang="en-US" sz="2400" dirty="0" smtClean="0">
              <a:latin typeface="Times New Roman" panose="02020603050405020304" pitchFamily="18" charset="0"/>
              <a:cs typeface="Times New Roman" panose="02020603050405020304" pitchFamily="18" charset="0"/>
            </a:endParaRPr>
          </a:p>
          <a:p>
            <a:pPr lvl="0" algn="just"/>
            <a:r>
              <a:rPr lang="en-US" sz="2400" b="1" dirty="0" err="1" smtClean="0">
                <a:solidFill>
                  <a:srgbClr val="FF0000"/>
                </a:solidFill>
                <a:latin typeface="Times New Roman" panose="02020603050405020304" pitchFamily="18" charset="0"/>
                <a:cs typeface="Times New Roman" panose="02020603050405020304" pitchFamily="18" charset="0"/>
              </a:rPr>
              <a:t>Disscetion</a:t>
            </a:r>
            <a:r>
              <a:rPr lang="en-US" sz="2400" b="1" dirty="0" smtClean="0">
                <a:solidFill>
                  <a:srgbClr val="FF0000"/>
                </a:solidFill>
                <a:latin typeface="Times New Roman" panose="02020603050405020304" pitchFamily="18" charset="0"/>
                <a:cs typeface="Times New Roman" panose="02020603050405020304" pitchFamily="18" charset="0"/>
              </a:rPr>
              <a:t> and removal </a:t>
            </a:r>
            <a:r>
              <a:rPr lang="en-US" sz="2400" dirty="0" smtClean="0">
                <a:latin typeface="Times New Roman" panose="02020603050405020304" pitchFamily="18" charset="0"/>
                <a:cs typeface="Times New Roman" panose="02020603050405020304" pitchFamily="18" charset="0"/>
              </a:rPr>
              <a:t>of the salivary gland or glands can also be attempted. Continued aspiration of a salivary cyst will not permanently eliminate the problem and sometimes invading bacteria into the cyst can cause an abscess.</a:t>
            </a:r>
            <a:endParaRPr lang="en-US" sz="2400" dirty="0" smtClean="0">
              <a:latin typeface="Times New Roman" panose="02020603050405020304" pitchFamily="18" charset="0"/>
              <a:cs typeface="Times New Roman" panose="02020603050405020304" pitchFamily="18" charset="0"/>
            </a:endParaRPr>
          </a:p>
          <a:p>
            <a:pPr lvl="0" algn="just"/>
            <a:r>
              <a:rPr lang="en-US" sz="2400" b="1" dirty="0" smtClean="0">
                <a:solidFill>
                  <a:srgbClr val="FF0000"/>
                </a:solidFill>
                <a:latin typeface="Times New Roman" panose="02020603050405020304" pitchFamily="18" charset="0"/>
                <a:cs typeface="Times New Roman" panose="02020603050405020304" pitchFamily="18" charset="0"/>
              </a:rPr>
              <a:t>Chemical ablation </a:t>
            </a:r>
            <a:r>
              <a:rPr lang="en-US" sz="2400" dirty="0" smtClean="0">
                <a:latin typeface="Times New Roman" panose="02020603050405020304" pitchFamily="18" charset="0"/>
                <a:cs typeface="Times New Roman" panose="02020603050405020304" pitchFamily="18" charset="0"/>
              </a:rPr>
              <a:t>of the parotid gland should stop saliva from draining into the cyst.</a:t>
            </a:r>
            <a:endParaRPr lang="en-US" sz="2400" dirty="0" smtClean="0">
              <a:latin typeface="Times New Roman" panose="02020603050405020304" pitchFamily="18" charset="0"/>
              <a:cs typeface="Times New Roman" panose="02020603050405020304" pitchFamily="18" charset="0"/>
            </a:endParaRPr>
          </a:p>
          <a:p>
            <a:pPr lvl="0" algn="just"/>
            <a:r>
              <a:rPr lang="en-US" sz="2400" b="1" dirty="0" smtClean="0">
                <a:solidFill>
                  <a:srgbClr val="FF0000"/>
                </a:solidFill>
                <a:latin typeface="Times New Roman" panose="02020603050405020304" pitchFamily="18" charset="0"/>
                <a:cs typeface="Times New Roman" panose="02020603050405020304" pitchFamily="18" charset="0"/>
              </a:rPr>
              <a:t>Complete excision </a:t>
            </a:r>
            <a:r>
              <a:rPr lang="en-US" sz="2400" dirty="0" smtClean="0">
                <a:latin typeface="Times New Roman" panose="02020603050405020304" pitchFamily="18" charset="0"/>
                <a:cs typeface="Times New Roman" panose="02020603050405020304" pitchFamily="18" charset="0"/>
              </a:rPr>
              <a:t>of cyst is indicated in high grade infection.</a:t>
            </a:r>
            <a:endParaRPr lang="en-US" sz="2400" dirty="0" smtClean="0">
              <a:latin typeface="Times New Roman" panose="02020603050405020304" pitchFamily="18" charset="0"/>
              <a:cs typeface="Times New Roman" panose="02020603050405020304" pitchFamily="18" charset="0"/>
            </a:endParaRPr>
          </a:p>
          <a:p>
            <a:pPr algn="just"/>
            <a:r>
              <a:rPr lang="en-US" sz="2400" b="1" dirty="0" err="1" smtClean="0">
                <a:solidFill>
                  <a:srgbClr val="FF0000"/>
                </a:solidFill>
                <a:latin typeface="Times New Roman" panose="02020603050405020304" pitchFamily="18" charset="0"/>
                <a:cs typeface="Times New Roman" panose="02020603050405020304" pitchFamily="18" charset="0"/>
              </a:rPr>
              <a:t>Stenson's</a:t>
            </a:r>
            <a:r>
              <a:rPr lang="en-US" sz="2400" b="1" dirty="0" smtClean="0">
                <a:solidFill>
                  <a:srgbClr val="FF0000"/>
                </a:solidFill>
                <a:latin typeface="Times New Roman" panose="02020603050405020304" pitchFamily="18" charset="0"/>
                <a:cs typeface="Times New Roman" panose="02020603050405020304" pitchFamily="18" charset="0"/>
              </a:rPr>
              <a:t> duct ligation </a:t>
            </a:r>
            <a:r>
              <a:rPr lang="en-US" sz="2400" dirty="0" smtClean="0">
                <a:latin typeface="Times New Roman" panose="02020603050405020304" pitchFamily="18" charset="0"/>
                <a:cs typeface="Times New Roman" panose="02020603050405020304" pitchFamily="18" charset="0"/>
              </a:rPr>
              <a:t>caudal to the placement of the cyst is advocated</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GB"/>
              <a:t>Ranula of sub-lingual gland</a:t>
            </a:r>
            <a:br>
              <a:rPr lang="en-US" altLang="en-GB"/>
            </a:br>
            <a:endParaRPr lang="en-US" altLang="en-GB"/>
          </a:p>
        </p:txBody>
      </p:sp>
      <p:pic>
        <p:nvPicPr>
          <p:cNvPr id="4" name="Content Placeholder 3" descr="WhatsApp Image 2020-04-13 at 4.00.08 PM (2)"/>
          <p:cNvPicPr>
            <a:picLocks noChangeAspect="1"/>
          </p:cNvPicPr>
          <p:nvPr>
            <p:ph idx="1"/>
          </p:nvPr>
        </p:nvPicPr>
        <p:blipFill>
          <a:blip r:embed="rId1"/>
          <a:srcRect l="4163" t="37877" r="11702" b="30418"/>
          <a:stretch>
            <a:fillRect/>
          </a:stretch>
        </p:blipFill>
        <p:spPr>
          <a:xfrm>
            <a:off x="732790" y="1418590"/>
            <a:ext cx="7647940" cy="49911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54032"/>
          </a:xfrm>
        </p:spPr>
        <p:style>
          <a:lnRef idx="3">
            <a:schemeClr val="lt1"/>
          </a:lnRef>
          <a:fillRef idx="1">
            <a:schemeClr val="accent4"/>
          </a:fillRef>
          <a:effectRef idx="1">
            <a:schemeClr val="accent4"/>
          </a:effectRef>
          <a:fontRef idx="minor">
            <a:schemeClr val="lt1"/>
          </a:fontRef>
        </p:style>
        <p:txBody>
          <a:bodyPr>
            <a:normAutofit/>
          </a:bodyPr>
          <a:lstStyle/>
          <a:p>
            <a:r>
              <a:rPr lang="en-US" sz="3600" b="1" dirty="0" smtClean="0">
                <a:solidFill>
                  <a:srgbClr val="FFFF00"/>
                </a:solidFill>
                <a:latin typeface="Times New Roman" panose="02020603050405020304" pitchFamily="18" charset="0"/>
                <a:cs typeface="Times New Roman" panose="02020603050405020304" pitchFamily="18" charset="0"/>
              </a:rPr>
              <a:t>Salivary fistula</a:t>
            </a:r>
            <a:endParaRPr lang="en-US" sz="36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7544" y="764704"/>
            <a:ext cx="8229600" cy="5126055"/>
          </a:xfrm>
        </p:spPr>
        <p:txBody>
          <a:bodyPr>
            <a:normAutofit fontScale="92500" lnSpcReduction="10000"/>
          </a:bodyPr>
          <a:lstStyle/>
          <a:p>
            <a:pPr algn="just"/>
            <a:r>
              <a:rPr lang="en-US" dirty="0" smtClean="0">
                <a:latin typeface="Times New Roman" panose="02020603050405020304" pitchFamily="18" charset="0"/>
                <a:cs typeface="Times New Roman" panose="02020603050405020304" pitchFamily="18" charset="0"/>
              </a:rPr>
              <a:t>Develops from a wound in the region of a salivary duct to salivary secretion preventing the healing process. A salivary fistula affecting the gland heals in due course of time but in duct involvement, healing will not occur due to continuous flow of saliva through it.</a:t>
            </a:r>
            <a:endParaRPr lang="en-US" dirty="0" smtClean="0">
              <a:latin typeface="Times New Roman" panose="02020603050405020304" pitchFamily="18" charset="0"/>
              <a:cs typeface="Times New Roman" panose="02020603050405020304" pitchFamily="18" charset="0"/>
            </a:endParaRPr>
          </a:p>
          <a:p>
            <a:pPr algn="just">
              <a:buNone/>
            </a:pPr>
            <a:r>
              <a:rPr lang="en-US" b="1" dirty="0" smtClean="0">
                <a:solidFill>
                  <a:srgbClr val="FF0000"/>
                </a:solidFill>
                <a:latin typeface="Times New Roman" panose="02020603050405020304" pitchFamily="18" charset="0"/>
                <a:cs typeface="Times New Roman" panose="02020603050405020304" pitchFamily="18" charset="0"/>
              </a:rPr>
              <a:t>                                  Etiology</a:t>
            </a:r>
            <a:endParaRPr lang="en-US" dirty="0" smtClean="0">
              <a:solidFill>
                <a:srgbClr val="FF0000"/>
              </a:solidFill>
              <a:latin typeface="Times New Roman" panose="02020603050405020304" pitchFamily="18" charset="0"/>
              <a:cs typeface="Times New Roman" panose="02020603050405020304" pitchFamily="18" charset="0"/>
            </a:endParaRPr>
          </a:p>
          <a:p>
            <a:pPr lvl="0" algn="just"/>
            <a:r>
              <a:rPr lang="en-US" dirty="0" smtClean="0">
                <a:latin typeface="Times New Roman" panose="02020603050405020304" pitchFamily="18" charset="0"/>
                <a:cs typeface="Times New Roman" panose="02020603050405020304" pitchFamily="18" charset="0"/>
              </a:rPr>
              <a:t>Direct trauma from outside to the duct.</a:t>
            </a:r>
            <a:endParaRPr lang="en-US" dirty="0" smtClean="0">
              <a:latin typeface="Times New Roman" panose="02020603050405020304" pitchFamily="18" charset="0"/>
              <a:cs typeface="Times New Roman" panose="02020603050405020304" pitchFamily="18" charset="0"/>
            </a:endParaRPr>
          </a:p>
          <a:p>
            <a:pPr lvl="0" algn="just"/>
            <a:r>
              <a:rPr lang="en-US" dirty="0" smtClean="0">
                <a:latin typeface="Times New Roman" panose="02020603050405020304" pitchFamily="18" charset="0"/>
                <a:cs typeface="Times New Roman" panose="02020603050405020304" pitchFamily="18" charset="0"/>
              </a:rPr>
              <a:t>Abscess formation in the region leads to rupture of the duct along with communication to outside wound.</a:t>
            </a:r>
            <a:endParaRPr lang="en-US" dirty="0" smtClean="0">
              <a:latin typeface="Times New Roman" panose="02020603050405020304" pitchFamily="18" charset="0"/>
              <a:cs typeface="Times New Roman" panose="02020603050405020304" pitchFamily="18" charset="0"/>
            </a:endParaRPr>
          </a:p>
        </p:txBody>
      </p:sp>
      <p:pic>
        <p:nvPicPr>
          <p:cNvPr id="4098" name="Picture 2" descr="C:\Users\HP\Desktop\fig\2-Figure2-1.png"/>
          <p:cNvPicPr>
            <a:picLocks noChangeAspect="1" noChangeArrowheads="1"/>
          </p:cNvPicPr>
          <p:nvPr/>
        </p:nvPicPr>
        <p:blipFill>
          <a:blip r:embed="rId1" cstate="print"/>
          <a:srcRect/>
          <a:stretch>
            <a:fillRect/>
          </a:stretch>
        </p:blipFill>
        <p:spPr bwMode="auto">
          <a:xfrm>
            <a:off x="2339752" y="5214926"/>
            <a:ext cx="6134100" cy="164307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850106"/>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br>
              <a:rPr lang="en-US" sz="3200" b="1" u="sng" dirty="0" smtClean="0">
                <a:latin typeface="Times New Roman" panose="02020603050405020304" pitchFamily="18" charset="0"/>
                <a:cs typeface="Times New Roman" panose="02020603050405020304" pitchFamily="18" charset="0"/>
              </a:rPr>
            </a:br>
            <a:r>
              <a:rPr lang="en-US" sz="3200" b="1" dirty="0" smtClean="0">
                <a:solidFill>
                  <a:srgbClr val="FF0000"/>
                </a:solidFill>
                <a:latin typeface="Times New Roman" panose="02020603050405020304" pitchFamily="18" charset="0"/>
                <a:cs typeface="Times New Roman" panose="02020603050405020304" pitchFamily="18" charset="0"/>
              </a:rPr>
              <a:t>Affections of Salivary Glands and Their Treatment</a:t>
            </a:r>
            <a:br>
              <a:rPr lang="en-US" sz="3200" dirty="0" smtClean="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2984"/>
            <a:ext cx="8229600" cy="4983179"/>
          </a:xfrm>
        </p:spPr>
        <p:txBody>
          <a:bodyPr>
            <a:normAutofit fontScale="77500" lnSpcReduction="20000"/>
          </a:bodyPr>
          <a:lstStyle/>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b="1" i="1" dirty="0" smtClean="0">
                <a:solidFill>
                  <a:schemeClr val="accent1"/>
                </a:solidFill>
                <a:latin typeface="Times New Roman" panose="02020603050405020304" pitchFamily="18" charset="0"/>
                <a:cs typeface="Times New Roman" panose="02020603050405020304" pitchFamily="18" charset="0"/>
              </a:rPr>
              <a:t>In Dogs:- </a:t>
            </a:r>
            <a:endParaRPr lang="en-US" sz="2400" b="1" i="1" dirty="0" smtClean="0">
              <a:solidFill>
                <a:schemeClr val="accent1"/>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There are 4 main pairs of salivary glands:-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Parotid, </a:t>
            </a:r>
            <a:r>
              <a:rPr lang="en-US" sz="2400" dirty="0" err="1" smtClean="0">
                <a:latin typeface="Times New Roman" panose="02020603050405020304" pitchFamily="18" charset="0"/>
                <a:cs typeface="Times New Roman" panose="02020603050405020304" pitchFamily="18" charset="0"/>
              </a:rPr>
              <a:t>Mandibular</a:t>
            </a:r>
            <a:r>
              <a:rPr lang="en-US" sz="2400" dirty="0" smtClean="0">
                <a:latin typeface="Times New Roman" panose="02020603050405020304" pitchFamily="18" charset="0"/>
                <a:cs typeface="Times New Roman" panose="02020603050405020304" pitchFamily="18" charset="0"/>
              </a:rPr>
              <a:t>, Sublingual, &amp; the </a:t>
            </a:r>
            <a:r>
              <a:rPr lang="en-US" sz="2400" dirty="0" err="1" smtClean="0">
                <a:latin typeface="Times New Roman" panose="02020603050405020304" pitchFamily="18" charset="0"/>
                <a:cs typeface="Times New Roman" panose="02020603050405020304" pitchFamily="18" charset="0"/>
              </a:rPr>
              <a:t>Zygomatic</a:t>
            </a:r>
            <a:r>
              <a:rPr lang="en-US" sz="2400" dirty="0" smtClean="0">
                <a:latin typeface="Times New Roman" panose="02020603050405020304" pitchFamily="18" charset="0"/>
                <a:cs typeface="Times New Roman" panose="02020603050405020304" pitchFamily="18" charset="0"/>
              </a:rPr>
              <a:t> glands, which are the dorsal </a:t>
            </a:r>
            <a:r>
              <a:rPr lang="en-US" sz="2400" dirty="0" err="1" smtClean="0">
                <a:latin typeface="Times New Roman" panose="02020603050405020304" pitchFamily="18" charset="0"/>
                <a:cs typeface="Times New Roman" panose="02020603050405020304" pitchFamily="18" charset="0"/>
              </a:rPr>
              <a:t>buccal</a:t>
            </a:r>
            <a:r>
              <a:rPr lang="en-US" sz="2400" dirty="0" smtClean="0">
                <a:latin typeface="Times New Roman" panose="02020603050405020304" pitchFamily="18" charset="0"/>
                <a:cs typeface="Times New Roman" panose="02020603050405020304" pitchFamily="18" charset="0"/>
              </a:rPr>
              <a:t> glands in other animals.</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b="1" i="1" dirty="0" smtClean="0">
                <a:solidFill>
                  <a:schemeClr val="accent1"/>
                </a:solidFill>
                <a:latin typeface="Times New Roman" panose="02020603050405020304" pitchFamily="18" charset="0"/>
                <a:cs typeface="Times New Roman" panose="02020603050405020304" pitchFamily="18" charset="0"/>
              </a:rPr>
              <a:t>In horses &amp; ruminants:- </a:t>
            </a:r>
            <a:endParaRPr lang="en-US" sz="2400" b="1" i="1" dirty="0" smtClean="0">
              <a:solidFill>
                <a:schemeClr val="accent1"/>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There are 3 main pairs of salivary glands:-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Parotid, </a:t>
            </a:r>
            <a:r>
              <a:rPr lang="en-US" sz="2400" dirty="0" err="1" smtClean="0">
                <a:latin typeface="Times New Roman" panose="02020603050405020304" pitchFamily="18" charset="0"/>
                <a:cs typeface="Times New Roman" panose="02020603050405020304" pitchFamily="18" charset="0"/>
              </a:rPr>
              <a:t>Mandibular</a:t>
            </a:r>
            <a:r>
              <a:rPr lang="en-US" sz="2400" dirty="0" smtClean="0">
                <a:latin typeface="Times New Roman" panose="02020603050405020304" pitchFamily="18" charset="0"/>
                <a:cs typeface="Times New Roman" panose="02020603050405020304" pitchFamily="18" charset="0"/>
              </a:rPr>
              <a:t>, &amp; Sublingual glands. </a:t>
            </a:r>
            <a:endParaRPr lang="en-US" sz="2400" dirty="0" smtClean="0">
              <a:latin typeface="Times New Roman" panose="02020603050405020304" pitchFamily="18" charset="0"/>
              <a:cs typeface="Times New Roman" panose="02020603050405020304" pitchFamily="18" charset="0"/>
            </a:endParaRPr>
          </a:p>
          <a:p>
            <a:r>
              <a:rPr lang="en-US" sz="2400" b="1" dirty="0" smtClean="0">
                <a:solidFill>
                  <a:schemeClr val="accent1"/>
                </a:solidFill>
                <a:latin typeface="Times New Roman" panose="02020603050405020304" pitchFamily="18" charset="0"/>
                <a:cs typeface="Times New Roman" panose="02020603050405020304" pitchFamily="18" charset="0"/>
              </a:rPr>
              <a:t>In Camel:- </a:t>
            </a:r>
            <a:r>
              <a:rPr lang="en-US" sz="2400" dirty="0" smtClean="0">
                <a:latin typeface="Times New Roman" panose="02020603050405020304" pitchFamily="18" charset="0"/>
                <a:cs typeface="Times New Roman" panose="02020603050405020304" pitchFamily="18" charset="0"/>
              </a:rPr>
              <a:t>Parotid, </a:t>
            </a:r>
            <a:r>
              <a:rPr lang="en-US" sz="2400" dirty="0" err="1" smtClean="0">
                <a:latin typeface="Times New Roman" panose="02020603050405020304" pitchFamily="18" charset="0"/>
                <a:cs typeface="Times New Roman" panose="02020603050405020304" pitchFamily="18" charset="0"/>
              </a:rPr>
              <a:t>Mandibular</a:t>
            </a:r>
            <a:r>
              <a:rPr lang="en-US" sz="2400" dirty="0" smtClean="0">
                <a:latin typeface="Times New Roman" panose="02020603050405020304" pitchFamily="18" charset="0"/>
                <a:cs typeface="Times New Roman" panose="02020603050405020304" pitchFamily="18" charset="0"/>
              </a:rPr>
              <a:t> and </a:t>
            </a:r>
            <a:r>
              <a:rPr lang="en-US" sz="2400" dirty="0" err="1" smtClean="0">
                <a:latin typeface="Times New Roman" panose="02020603050405020304" pitchFamily="18" charset="0"/>
                <a:cs typeface="Times New Roman" panose="02020603050405020304" pitchFamily="18" charset="0"/>
              </a:rPr>
              <a:t>buccal</a:t>
            </a:r>
            <a:r>
              <a:rPr lang="en-US" sz="2400" dirty="0" smtClean="0">
                <a:latin typeface="Times New Roman" panose="02020603050405020304" pitchFamily="18" charset="0"/>
                <a:cs typeface="Times New Roman" panose="02020603050405020304" pitchFamily="18" charset="0"/>
              </a:rPr>
              <a:t> glands.</a:t>
            </a:r>
            <a:endParaRPr lang="en-US" sz="2400" dirty="0" smtClean="0">
              <a:latin typeface="Times New Roman" panose="02020603050405020304" pitchFamily="18" charset="0"/>
              <a:cs typeface="Times New Roman" panose="02020603050405020304" pitchFamily="18" charset="0"/>
            </a:endParaRPr>
          </a:p>
          <a:p>
            <a:r>
              <a:rPr lang="en-US" sz="2400" dirty="0" smtClean="0">
                <a:solidFill>
                  <a:schemeClr val="accent6">
                    <a:lumMod val="75000"/>
                  </a:schemeClr>
                </a:solidFill>
                <a:latin typeface="Times New Roman" panose="02020603050405020304" pitchFamily="18" charset="0"/>
                <a:cs typeface="Times New Roman" panose="02020603050405020304" pitchFamily="18" charset="0"/>
              </a:rPr>
              <a:t>Shape of parotid gland</a:t>
            </a:r>
            <a:endParaRPr lang="en-US" sz="2400" dirty="0" smtClean="0">
              <a:solidFill>
                <a:schemeClr val="accent6">
                  <a:lumMod val="75000"/>
                </a:schemeClr>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Sheep- Rectangular</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Buffaloes- Triangular</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a:buNone/>
            </a:pPr>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1028" name="Picture 4" descr="C:\Users\HP\Desktop\fig\download1.jfif"/>
          <p:cNvPicPr>
            <a:picLocks noChangeAspect="1" noChangeArrowheads="1"/>
          </p:cNvPicPr>
          <p:nvPr/>
        </p:nvPicPr>
        <p:blipFill>
          <a:blip r:embed="rId1" cstate="print"/>
          <a:srcRect/>
          <a:stretch>
            <a:fillRect/>
          </a:stretch>
        </p:blipFill>
        <p:spPr bwMode="auto">
          <a:xfrm>
            <a:off x="5286380" y="4857760"/>
            <a:ext cx="2971800" cy="1543050"/>
          </a:xfrm>
          <a:prstGeom prst="rect">
            <a:avLst/>
          </a:prstGeom>
          <a:noFill/>
        </p:spPr>
      </p:pic>
      <p:pic>
        <p:nvPicPr>
          <p:cNvPr id="1029" name="Picture 5" descr="C:\Users\HP\Desktop\fig\mg1.jfif"/>
          <p:cNvPicPr>
            <a:picLocks noChangeAspect="1" noChangeArrowheads="1"/>
          </p:cNvPicPr>
          <p:nvPr/>
        </p:nvPicPr>
        <p:blipFill>
          <a:blip r:embed="rId2" cstate="print"/>
          <a:srcRect/>
          <a:stretch>
            <a:fillRect/>
          </a:stretch>
        </p:blipFill>
        <p:spPr bwMode="auto">
          <a:xfrm>
            <a:off x="500034" y="4786322"/>
            <a:ext cx="4214842" cy="171451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sz="3600" dirty="0" smtClean="0">
                <a:solidFill>
                  <a:schemeClr val="bg1"/>
                </a:solidFill>
                <a:latin typeface="Georgia" panose="02040502050405020303" pitchFamily="18" charset="0"/>
                <a:cs typeface="Arial" panose="020B0604020202020204" pitchFamily="34" charset="0"/>
              </a:rPr>
              <a:t>.</a:t>
            </a:r>
            <a:endParaRPr lang="en-US" sz="3600" dirty="0">
              <a:solidFill>
                <a:schemeClr val="bg1"/>
              </a:solidFill>
              <a:latin typeface="Georgia" panose="02040502050405020303" pitchFamily="18" charset="0"/>
              <a:cs typeface="Arial" panose="020B0604020202020204" pitchFamily="34" charset="0"/>
            </a:endParaRPr>
          </a:p>
        </p:txBody>
      </p:sp>
      <p:sp>
        <p:nvSpPr>
          <p:cNvPr id="3" name="Content Placeholder 2"/>
          <p:cNvSpPr>
            <a:spLocks noGrp="1"/>
          </p:cNvSpPr>
          <p:nvPr>
            <p:ph idx="1"/>
          </p:nvPr>
        </p:nvSpPr>
        <p:spPr>
          <a:xfrm>
            <a:off x="428596" y="214290"/>
            <a:ext cx="8229600" cy="6215106"/>
          </a:xfrm>
        </p:spPr>
        <p:txBody>
          <a:bodyPr>
            <a:normAutofit fontScale="40000" lnSpcReduction="20000"/>
          </a:bodyPr>
          <a:lstStyle/>
          <a:p>
            <a:pPr algn="just">
              <a:buNone/>
            </a:pPr>
            <a:r>
              <a:rPr lang="en-US" sz="5100" b="1" dirty="0" smtClean="0">
                <a:solidFill>
                  <a:srgbClr val="FF0000"/>
                </a:solidFill>
                <a:latin typeface="Times New Roman" panose="02020603050405020304" pitchFamily="18" charset="0"/>
                <a:cs typeface="Times New Roman" panose="02020603050405020304" pitchFamily="18" charset="0"/>
              </a:rPr>
              <a:t>     </a:t>
            </a:r>
            <a:r>
              <a:rPr lang="en-US" sz="7000" b="1" dirty="0" smtClean="0">
                <a:solidFill>
                  <a:srgbClr val="FF0000"/>
                </a:solidFill>
                <a:latin typeface="Times New Roman" panose="02020603050405020304" pitchFamily="18" charset="0"/>
                <a:cs typeface="Times New Roman" panose="02020603050405020304" pitchFamily="18" charset="0"/>
              </a:rPr>
              <a:t>Signs:-</a:t>
            </a:r>
            <a:endParaRPr lang="en-US" sz="5100" dirty="0" smtClean="0">
              <a:solidFill>
                <a:srgbClr val="FF0000"/>
              </a:solidFill>
              <a:latin typeface="Times New Roman" panose="02020603050405020304" pitchFamily="18" charset="0"/>
              <a:cs typeface="Times New Roman" panose="02020603050405020304" pitchFamily="18" charset="0"/>
            </a:endParaRPr>
          </a:p>
          <a:p>
            <a:pPr lvl="0" algn="just"/>
            <a:r>
              <a:rPr lang="en-US" sz="5000" dirty="0" smtClean="0">
                <a:latin typeface="Times New Roman" panose="02020603050405020304" pitchFamily="18" charset="0"/>
                <a:cs typeface="Times New Roman" panose="02020603050405020304" pitchFamily="18" charset="0"/>
              </a:rPr>
              <a:t>Dribbling of saliva causing excoriations of the wound.</a:t>
            </a:r>
            <a:endParaRPr lang="en-US" sz="5000" dirty="0" smtClean="0">
              <a:latin typeface="Times New Roman" panose="02020603050405020304" pitchFamily="18" charset="0"/>
              <a:cs typeface="Times New Roman" panose="02020603050405020304" pitchFamily="18" charset="0"/>
            </a:endParaRPr>
          </a:p>
          <a:p>
            <a:pPr lvl="0" algn="just"/>
            <a:r>
              <a:rPr lang="en-US" sz="5000" dirty="0" smtClean="0">
                <a:latin typeface="Times New Roman" panose="02020603050405020304" pitchFamily="18" charset="0"/>
                <a:cs typeface="Times New Roman" panose="02020603050405020304" pitchFamily="18" charset="0"/>
              </a:rPr>
              <a:t>In ruminants, heavy looses of saliva leads to dehydration and indigestion.</a:t>
            </a:r>
            <a:endParaRPr lang="en-US" sz="5000" dirty="0" smtClean="0">
              <a:latin typeface="Times New Roman" panose="02020603050405020304" pitchFamily="18" charset="0"/>
              <a:cs typeface="Times New Roman" panose="02020603050405020304" pitchFamily="18" charset="0"/>
            </a:endParaRPr>
          </a:p>
          <a:p>
            <a:pPr lvl="0" algn="just"/>
            <a:r>
              <a:rPr lang="en-US" sz="5000" dirty="0" smtClean="0">
                <a:latin typeface="Times New Roman" panose="02020603050405020304" pitchFamily="18" charset="0"/>
                <a:cs typeface="Times New Roman" panose="02020603050405020304" pitchFamily="18" charset="0"/>
              </a:rPr>
              <a:t>In few chronic cases, high grade infection of the parotid gland develops.</a:t>
            </a:r>
            <a:endParaRPr lang="en-US" sz="5000" dirty="0" smtClean="0">
              <a:latin typeface="Times New Roman" panose="02020603050405020304" pitchFamily="18" charset="0"/>
              <a:cs typeface="Times New Roman" panose="02020603050405020304" pitchFamily="18" charset="0"/>
            </a:endParaRPr>
          </a:p>
          <a:p>
            <a:pPr lvl="0" algn="just"/>
            <a:endParaRPr lang="en-US" dirty="0" smtClean="0">
              <a:latin typeface="Times New Roman" panose="02020603050405020304" pitchFamily="18" charset="0"/>
              <a:cs typeface="Times New Roman" panose="02020603050405020304" pitchFamily="18" charset="0"/>
            </a:endParaRPr>
          </a:p>
          <a:p>
            <a:pPr lvl="0" algn="just"/>
            <a:r>
              <a:rPr lang="en-IN" sz="7000" b="1" dirty="0" smtClean="0">
                <a:solidFill>
                  <a:srgbClr val="FF0000"/>
                </a:solidFill>
                <a:latin typeface="Times New Roman" panose="02020603050405020304" pitchFamily="18" charset="0"/>
                <a:cs typeface="Times New Roman" panose="02020603050405020304" pitchFamily="18" charset="0"/>
              </a:rPr>
              <a:t>Treatment:-</a:t>
            </a:r>
            <a:endParaRPr lang="en-US" sz="7000" b="1" dirty="0" smtClean="0">
              <a:solidFill>
                <a:srgbClr val="FF0000"/>
              </a:solidFill>
              <a:latin typeface="Times New Roman" panose="02020603050405020304" pitchFamily="18" charset="0"/>
              <a:cs typeface="Times New Roman" panose="02020603050405020304" pitchFamily="18" charset="0"/>
            </a:endParaRPr>
          </a:p>
          <a:p>
            <a:pPr lvl="0" algn="just"/>
            <a:r>
              <a:rPr lang="en-US" sz="5500" dirty="0" smtClean="0">
                <a:latin typeface="Times New Roman" panose="02020603050405020304" pitchFamily="18" charset="0"/>
                <a:cs typeface="Times New Roman" panose="02020603050405020304" pitchFamily="18" charset="0"/>
              </a:rPr>
              <a:t>Salivary fistulas resulting from damaged parotid gland can be treated by reconstructing the duct, transposition or chemical involution of the gland.</a:t>
            </a:r>
            <a:endParaRPr lang="en-US" sz="5500" dirty="0" smtClean="0">
              <a:latin typeface="Times New Roman" panose="02020603050405020304" pitchFamily="18" charset="0"/>
              <a:cs typeface="Times New Roman" panose="02020603050405020304" pitchFamily="18" charset="0"/>
            </a:endParaRPr>
          </a:p>
          <a:p>
            <a:pPr lvl="0" algn="just"/>
            <a:r>
              <a:rPr lang="en-US" sz="5500" dirty="0" smtClean="0">
                <a:latin typeface="Times New Roman" panose="02020603050405020304" pitchFamily="18" charset="0"/>
                <a:cs typeface="Times New Roman" panose="02020603050405020304" pitchFamily="18" charset="0"/>
              </a:rPr>
              <a:t>Surgical repair consists of dissecting over fistula, passing polyethylene catheter caudally towards the glandular part and </a:t>
            </a:r>
            <a:r>
              <a:rPr lang="en-US" sz="5500" dirty="0" err="1" smtClean="0">
                <a:latin typeface="Times New Roman" panose="02020603050405020304" pitchFamily="18" charset="0"/>
                <a:cs typeface="Times New Roman" panose="02020603050405020304" pitchFamily="18" charset="0"/>
              </a:rPr>
              <a:t>rostrally</a:t>
            </a:r>
            <a:r>
              <a:rPr lang="en-US" sz="5500" dirty="0" smtClean="0">
                <a:latin typeface="Times New Roman" panose="02020603050405020304" pitchFamily="18" charset="0"/>
                <a:cs typeface="Times New Roman" panose="02020603050405020304" pitchFamily="18" charset="0"/>
              </a:rPr>
              <a:t> through the parotid papilla. A ligature is placed around the duct and brought out this stent through the cheek and keep it in place for several weeks.</a:t>
            </a:r>
            <a:endParaRPr lang="en-US" sz="5500" dirty="0" smtClean="0">
              <a:latin typeface="Times New Roman" panose="02020603050405020304" pitchFamily="18" charset="0"/>
              <a:cs typeface="Times New Roman" panose="02020603050405020304" pitchFamily="18" charset="0"/>
            </a:endParaRPr>
          </a:p>
          <a:p>
            <a:pPr lvl="0" algn="just"/>
            <a:r>
              <a:rPr lang="en-US" sz="5500" dirty="0" smtClean="0">
                <a:latin typeface="Times New Roman" panose="02020603050405020304" pitchFamily="18" charset="0"/>
                <a:cs typeface="Times New Roman" panose="02020603050405020304" pitchFamily="18" charset="0"/>
              </a:rPr>
              <a:t>Chemicals ablation of the gland and duct is accompanied to destroy their functions. </a:t>
            </a:r>
            <a:r>
              <a:rPr lang="en-US" sz="5500" dirty="0" err="1" smtClean="0">
                <a:latin typeface="Times New Roman" panose="02020603050405020304" pitchFamily="18" charset="0"/>
                <a:cs typeface="Times New Roman" panose="02020603050405020304" pitchFamily="18" charset="0"/>
              </a:rPr>
              <a:t>Scleresing</a:t>
            </a:r>
            <a:r>
              <a:rPr lang="en-US" sz="5500" dirty="0" smtClean="0">
                <a:latin typeface="Times New Roman" panose="02020603050405020304" pitchFamily="18" charset="0"/>
                <a:cs typeface="Times New Roman" panose="02020603050405020304" pitchFamily="18" charset="0"/>
              </a:rPr>
              <a:t> agents like 10% formalin, 2% iodine, 2% </a:t>
            </a:r>
            <a:r>
              <a:rPr lang="en-US" sz="5500" dirty="0" err="1" smtClean="0">
                <a:latin typeface="Times New Roman" panose="02020603050405020304" pitchFamily="18" charset="0"/>
                <a:cs typeface="Times New Roman" panose="02020603050405020304" pitchFamily="18" charset="0"/>
              </a:rPr>
              <a:t>chlrohexidine</a:t>
            </a:r>
            <a:r>
              <a:rPr lang="en-US" sz="5500" dirty="0" smtClean="0">
                <a:latin typeface="Times New Roman" panose="02020603050405020304" pitchFamily="18" charset="0"/>
                <a:cs typeface="Times New Roman" panose="02020603050405020304" pitchFamily="18" charset="0"/>
              </a:rPr>
              <a:t> and 2% silver nitrate may be used for this purpose. The chemical agent especially 10% formalin (because of causing least necrosis and </a:t>
            </a:r>
            <a:r>
              <a:rPr lang="en-US" sz="5500" dirty="0" err="1" smtClean="0">
                <a:latin typeface="Times New Roman" panose="02020603050405020304" pitchFamily="18" charset="0"/>
                <a:cs typeface="Times New Roman" panose="02020603050405020304" pitchFamily="18" charset="0"/>
              </a:rPr>
              <a:t>suppurative</a:t>
            </a:r>
            <a:r>
              <a:rPr lang="en-US" sz="5500" dirty="0" smtClean="0">
                <a:latin typeface="Times New Roman" panose="02020603050405020304" pitchFamily="18" charset="0"/>
                <a:cs typeface="Times New Roman" panose="02020603050405020304" pitchFamily="18" charset="0"/>
              </a:rPr>
              <a:t> inflammation) is injected via a </a:t>
            </a:r>
            <a:r>
              <a:rPr lang="en-US" sz="5500" dirty="0" err="1" smtClean="0">
                <a:latin typeface="Times New Roman" panose="02020603050405020304" pitchFamily="18" charset="0"/>
                <a:cs typeface="Times New Roman" panose="02020603050405020304" pitchFamily="18" charset="0"/>
              </a:rPr>
              <a:t>canula</a:t>
            </a:r>
            <a:r>
              <a:rPr lang="en-US" sz="5500" dirty="0" smtClean="0">
                <a:latin typeface="Times New Roman" panose="02020603050405020304" pitchFamily="18" charset="0"/>
                <a:cs typeface="Times New Roman" panose="02020603050405020304" pitchFamily="18" charset="0"/>
              </a:rPr>
              <a:t> placed into the parotid duct followed by suturing the </a:t>
            </a:r>
            <a:r>
              <a:rPr lang="en-US" sz="5500" dirty="0" err="1" smtClean="0">
                <a:latin typeface="Times New Roman" panose="02020603050405020304" pitchFamily="18" charset="0"/>
                <a:cs typeface="Times New Roman" panose="02020603050405020304" pitchFamily="18" charset="0"/>
              </a:rPr>
              <a:t>canula</a:t>
            </a:r>
            <a:r>
              <a:rPr lang="en-US" sz="5500" dirty="0" smtClean="0">
                <a:latin typeface="Times New Roman" panose="02020603050405020304" pitchFamily="18" charset="0"/>
                <a:cs typeface="Times New Roman" panose="02020603050405020304" pitchFamily="18" charset="0"/>
              </a:rPr>
              <a:t> and duct to prevent leakage during infusion.</a:t>
            </a:r>
            <a:r>
              <a:rPr lang="en-US" sz="3700" dirty="0" smtClean="0">
                <a:latin typeface="Times New Roman" panose="02020603050405020304" pitchFamily="18" charset="0"/>
                <a:cs typeface="Times New Roman" panose="02020603050405020304" pitchFamily="18" charset="0"/>
              </a:rPr>
              <a:t> </a:t>
            </a:r>
            <a:endParaRPr lang="en-US" sz="37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solidFill>
                  <a:srgbClr val="00B0F0"/>
                </a:solidFill>
                <a:latin typeface="Times New Roman" panose="02020603050405020304" pitchFamily="18" charset="0"/>
                <a:cs typeface="Times New Roman" panose="02020603050405020304" pitchFamily="18" charset="0"/>
              </a:rPr>
              <a:t>Neoplasm</a:t>
            </a:r>
            <a:endParaRPr lang="en-US"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2984"/>
            <a:ext cx="8229600" cy="4983179"/>
          </a:xfrm>
        </p:spPr>
        <p:txBody>
          <a:bodyPr>
            <a:normAutofit/>
          </a:bodyPr>
          <a:lstStyle/>
          <a:p>
            <a:pPr algn="just">
              <a:buFont typeface="Wingdings" panose="05000000000000000000" pitchFamily="2" charset="2"/>
              <a:buChar char="Ø"/>
            </a:pPr>
            <a:r>
              <a:rPr lang="en-US" sz="2600" dirty="0" smtClean="0">
                <a:latin typeface="Times New Roman" panose="02020603050405020304" pitchFamily="18" charset="0"/>
                <a:cs typeface="Times New Roman" panose="02020603050405020304" pitchFamily="18" charset="0"/>
              </a:rPr>
              <a:t>Neoplasm of salivary gland are infrequently encountered in animals. In horses, </a:t>
            </a:r>
            <a:r>
              <a:rPr lang="en-US" sz="2600" dirty="0" err="1" smtClean="0">
                <a:latin typeface="Times New Roman" panose="02020603050405020304" pitchFamily="18" charset="0"/>
                <a:cs typeface="Times New Roman" panose="02020603050405020304" pitchFamily="18" charset="0"/>
              </a:rPr>
              <a:t>adenocarcinoma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acinar</a:t>
            </a:r>
            <a:r>
              <a:rPr lang="en-US" sz="2600" dirty="0" smtClean="0">
                <a:latin typeface="Times New Roman" panose="02020603050405020304" pitchFamily="18" charset="0"/>
                <a:cs typeface="Times New Roman" panose="02020603050405020304" pitchFamily="18" charset="0"/>
              </a:rPr>
              <a:t> cell </a:t>
            </a:r>
            <a:r>
              <a:rPr lang="en-US" sz="2600" dirty="0" err="1" smtClean="0">
                <a:latin typeface="Times New Roman" panose="02020603050405020304" pitchFamily="18" charset="0"/>
                <a:cs typeface="Times New Roman" panose="02020603050405020304" pitchFamily="18" charset="0"/>
              </a:rPr>
              <a:t>tumours</a:t>
            </a:r>
            <a:r>
              <a:rPr lang="en-US" sz="2600" dirty="0" smtClean="0">
                <a:latin typeface="Times New Roman" panose="02020603050405020304" pitchFamily="18" charset="0"/>
                <a:cs typeface="Times New Roman" panose="02020603050405020304" pitchFamily="18" charset="0"/>
              </a:rPr>
              <a:t>, melanomas and mixed cell </a:t>
            </a:r>
            <a:r>
              <a:rPr lang="en-US" sz="2600" dirty="0" err="1" smtClean="0">
                <a:latin typeface="Times New Roman" panose="02020603050405020304" pitchFamily="18" charset="0"/>
                <a:cs typeface="Times New Roman" panose="02020603050405020304" pitchFamily="18" charset="0"/>
              </a:rPr>
              <a:t>tumours</a:t>
            </a:r>
            <a:r>
              <a:rPr lang="en-US" sz="2600" dirty="0" smtClean="0">
                <a:latin typeface="Times New Roman" panose="02020603050405020304" pitchFamily="18" charset="0"/>
                <a:cs typeface="Times New Roman" panose="02020603050405020304" pitchFamily="18" charset="0"/>
              </a:rPr>
              <a:t> have all are reported. In canine, a 17 year survey of salivary gland </a:t>
            </a:r>
            <a:r>
              <a:rPr lang="en-US" sz="2600" dirty="0" err="1" smtClean="0">
                <a:latin typeface="Times New Roman" panose="02020603050405020304" pitchFamily="18" charset="0"/>
                <a:cs typeface="Times New Roman" panose="02020603050405020304" pitchFamily="18" charset="0"/>
              </a:rPr>
              <a:t>neoplasms</a:t>
            </a:r>
            <a:r>
              <a:rPr lang="en-US" sz="2600" dirty="0" smtClean="0">
                <a:latin typeface="Times New Roman" panose="02020603050405020304" pitchFamily="18" charset="0"/>
                <a:cs typeface="Times New Roman" panose="02020603050405020304" pitchFamily="18" charset="0"/>
              </a:rPr>
              <a:t> in USA revealed that most were </a:t>
            </a:r>
            <a:r>
              <a:rPr lang="en-US" sz="2600" dirty="0" err="1" smtClean="0">
                <a:latin typeface="Times New Roman" panose="02020603050405020304" pitchFamily="18" charset="0"/>
                <a:cs typeface="Times New Roman" panose="02020603050405020304" pitchFamily="18" charset="0"/>
              </a:rPr>
              <a:t>adenocarcinoma</a:t>
            </a:r>
            <a:r>
              <a:rPr lang="en-US" sz="2600" dirty="0" smtClean="0">
                <a:latin typeface="Times New Roman" panose="02020603050405020304" pitchFamily="18" charset="0"/>
                <a:cs typeface="Times New Roman" panose="02020603050405020304" pitchFamily="18" charset="0"/>
              </a:rPr>
              <a:t> or carcinomas. </a:t>
            </a:r>
            <a:r>
              <a:rPr lang="en-US" sz="2600" dirty="0" err="1" smtClean="0">
                <a:latin typeface="Times New Roman" panose="02020603050405020304" pitchFamily="18" charset="0"/>
                <a:cs typeface="Times New Roman" panose="02020603050405020304" pitchFamily="18" charset="0"/>
              </a:rPr>
              <a:t>Osteosarcome</a:t>
            </a:r>
            <a:r>
              <a:rPr lang="en-US" sz="2600" dirty="0" smtClean="0">
                <a:latin typeface="Times New Roman" panose="02020603050405020304" pitchFamily="18" charset="0"/>
                <a:cs typeface="Times New Roman" panose="02020603050405020304" pitchFamily="18" charset="0"/>
              </a:rPr>
              <a:t> of the </a:t>
            </a:r>
            <a:r>
              <a:rPr lang="en-US" sz="2600" dirty="0" err="1" smtClean="0">
                <a:latin typeface="Times New Roman" panose="02020603050405020304" pitchFamily="18" charset="0"/>
                <a:cs typeface="Times New Roman" panose="02020603050405020304" pitchFamily="18" charset="0"/>
              </a:rPr>
              <a:t>mandibular</a:t>
            </a:r>
            <a:r>
              <a:rPr lang="en-US" sz="26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salivary gland is also reported.</a:t>
            </a:r>
            <a:endParaRPr lang="en-US" sz="2400" dirty="0" smtClean="0">
              <a:latin typeface="Times New Roman" panose="02020603050405020304" pitchFamily="18" charset="0"/>
              <a:cs typeface="Times New Roman" panose="02020603050405020304" pitchFamily="18" charset="0"/>
            </a:endParaRPr>
          </a:p>
          <a:p>
            <a:pPr>
              <a:buNone/>
            </a:pPr>
            <a:r>
              <a:rPr lang="en-US" sz="24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Clinical signs </a:t>
            </a:r>
            <a:endParaRPr lang="en-US" sz="2400" b="1" dirty="0" smtClean="0">
              <a:solidFill>
                <a:srgbClr val="FF0000"/>
              </a:solidFill>
              <a:latin typeface="Times New Roman" panose="02020603050405020304" pitchFamily="18" charset="0"/>
              <a:cs typeface="Times New Roman" panose="02020603050405020304" pitchFamily="18" charset="0"/>
            </a:endParaRPr>
          </a:p>
          <a:p>
            <a:pPr>
              <a:buNone/>
            </a:pPr>
            <a:r>
              <a:rPr lang="en-US" sz="2400" dirty="0" smtClean="0">
                <a:latin typeface="Times New Roman" panose="02020603050405020304" pitchFamily="18" charset="0"/>
                <a:cs typeface="Times New Roman" panose="02020603050405020304" pitchFamily="18" charset="0"/>
              </a:rPr>
              <a:t>    Parotid swelling and pain</a:t>
            </a:r>
            <a:endParaRPr lang="en-US" sz="2400" dirty="0" smtClean="0">
              <a:latin typeface="Times New Roman" panose="02020603050405020304" pitchFamily="18" charset="0"/>
              <a:cs typeface="Times New Roman" panose="02020603050405020304" pitchFamily="18" charset="0"/>
            </a:endParaRPr>
          </a:p>
          <a:p>
            <a:pPr>
              <a:buNone/>
            </a:pPr>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3075" name="Picture 3" descr="C:\Users\HP\Desktop\fig\DP_Figure-1-300x225.jpg"/>
          <p:cNvPicPr>
            <a:picLocks noChangeAspect="1" noChangeArrowheads="1"/>
          </p:cNvPicPr>
          <p:nvPr/>
        </p:nvPicPr>
        <p:blipFill>
          <a:blip r:embed="rId1" cstate="print"/>
          <a:srcRect/>
          <a:stretch>
            <a:fillRect/>
          </a:stretch>
        </p:blipFill>
        <p:spPr bwMode="auto">
          <a:xfrm>
            <a:off x="4071934" y="4214818"/>
            <a:ext cx="2714624" cy="2143125"/>
          </a:xfrm>
          <a:prstGeom prst="rect">
            <a:avLst/>
          </a:prstGeom>
          <a:noFill/>
        </p:spPr>
      </p:pic>
      <p:pic>
        <p:nvPicPr>
          <p:cNvPr id="3076" name="Picture 4" descr="C:\Users\HP\Desktop\fig\DP_Figure-2-300x225.jpg"/>
          <p:cNvPicPr>
            <a:picLocks noChangeAspect="1" noChangeArrowheads="1"/>
          </p:cNvPicPr>
          <p:nvPr/>
        </p:nvPicPr>
        <p:blipFill>
          <a:blip r:embed="rId2" cstate="print"/>
          <a:srcRect/>
          <a:stretch>
            <a:fillRect/>
          </a:stretch>
        </p:blipFill>
        <p:spPr bwMode="auto">
          <a:xfrm>
            <a:off x="6667504" y="4214818"/>
            <a:ext cx="2476496" cy="2143140"/>
          </a:xfrm>
          <a:prstGeom prst="rect">
            <a:avLst/>
          </a:prstGeom>
          <a:noFill/>
        </p:spPr>
      </p:pic>
      <p:cxnSp>
        <p:nvCxnSpPr>
          <p:cNvPr id="7" name="Straight Arrow Connector 6"/>
          <p:cNvCxnSpPr/>
          <p:nvPr/>
        </p:nvCxnSpPr>
        <p:spPr>
          <a:xfrm flipV="1">
            <a:off x="3347864" y="5661248"/>
            <a:ext cx="1872208"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331640" y="6021288"/>
            <a:ext cx="194421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00"/>
                </a:solidFill>
                <a:latin typeface="Times New Roman" panose="02020603050405020304" pitchFamily="18" charset="0"/>
                <a:cs typeface="Times New Roman" panose="02020603050405020304" pitchFamily="18" charset="0"/>
              </a:rPr>
              <a:t>Neoplasm</a:t>
            </a:r>
            <a:endParaRPr lang="en-IN"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3600" b="1" dirty="0" smtClean="0">
                <a:solidFill>
                  <a:srgbClr val="FFFF00"/>
                </a:solidFill>
                <a:latin typeface="Georgia" panose="02040502050405020303" pitchFamily="18" charset="0"/>
              </a:rPr>
              <a:t>Treatment</a:t>
            </a:r>
            <a:endParaRPr lang="en-US" sz="3600" dirty="0">
              <a:solidFill>
                <a:srgbClr val="FFFF00"/>
              </a:solidFill>
              <a:latin typeface="Georgia" panose="02040502050405020303" pitchFamily="18" charset="0"/>
            </a:endParaRPr>
          </a:p>
        </p:txBody>
      </p:sp>
      <p:sp>
        <p:nvSpPr>
          <p:cNvPr id="3" name="Content Placeholder 2"/>
          <p:cNvSpPr>
            <a:spLocks noGrp="1"/>
          </p:cNvSpPr>
          <p:nvPr>
            <p:ph idx="1"/>
          </p:nvPr>
        </p:nvSpPr>
        <p:spPr>
          <a:xfrm>
            <a:off x="457200" y="1214422"/>
            <a:ext cx="8229600" cy="4911741"/>
          </a:xfrm>
        </p:spPr>
        <p:txBody>
          <a:bodyPr>
            <a:normAutofit lnSpcReduction="10000"/>
          </a:bodyPr>
          <a:lstStyle/>
          <a:p>
            <a:pPr algn="just">
              <a:buFont typeface="Wingdings" panose="05000000000000000000" pitchFamily="2" charset="2"/>
              <a:buChar char="Ø"/>
            </a:pPr>
            <a:r>
              <a:rPr lang="en-US" sz="2800" b="1" dirty="0" smtClean="0">
                <a:solidFill>
                  <a:srgbClr val="FF0000"/>
                </a:solidFill>
              </a:rPr>
              <a:t>Treatment</a:t>
            </a:r>
            <a:r>
              <a:rPr lang="en-US" sz="2800" b="1" dirty="0" smtClean="0"/>
              <a:t> </a:t>
            </a:r>
            <a:r>
              <a:rPr lang="en-US" sz="2800" dirty="0" smtClean="0"/>
              <a:t>of circumscribed and benign </a:t>
            </a:r>
            <a:r>
              <a:rPr lang="en-US" sz="2800" dirty="0" err="1" smtClean="0"/>
              <a:t>neoplasms</a:t>
            </a:r>
            <a:r>
              <a:rPr lang="en-US" sz="2800" dirty="0" smtClean="0"/>
              <a:t>, excision of the mass is carried out without injuring important nerves and vessels in the vicinity.</a:t>
            </a:r>
            <a:endParaRPr lang="en-US" sz="2800" dirty="0" smtClean="0"/>
          </a:p>
          <a:p>
            <a:pPr algn="just">
              <a:buFont typeface="Wingdings" panose="05000000000000000000" pitchFamily="2" charset="2"/>
              <a:buChar char="Ø"/>
            </a:pPr>
            <a:r>
              <a:rPr lang="en-US" sz="2800" dirty="0" smtClean="0"/>
              <a:t> Surgical excision of mixed cell </a:t>
            </a:r>
            <a:r>
              <a:rPr lang="en-US" sz="2800" dirty="0" err="1" smtClean="0"/>
              <a:t>tumour</a:t>
            </a:r>
            <a:r>
              <a:rPr lang="en-US" sz="2800" dirty="0" smtClean="0"/>
              <a:t> or </a:t>
            </a:r>
            <a:r>
              <a:rPr lang="en-US" sz="2800" dirty="0" err="1" smtClean="0"/>
              <a:t>acinar</a:t>
            </a:r>
            <a:r>
              <a:rPr lang="en-US" sz="2800" dirty="0" smtClean="0"/>
              <a:t> cell </a:t>
            </a:r>
            <a:r>
              <a:rPr lang="en-US" sz="2800" dirty="0" err="1" smtClean="0"/>
              <a:t>tumours</a:t>
            </a:r>
            <a:r>
              <a:rPr lang="en-US" sz="2800" dirty="0" smtClean="0"/>
              <a:t> as well as with melanomas is usually hot successful because of chances of recurrence.</a:t>
            </a:r>
            <a:endParaRPr lang="en-US" sz="2800" dirty="0" smtClean="0"/>
          </a:p>
          <a:p>
            <a:pPr algn="just">
              <a:buFont typeface="Wingdings" panose="05000000000000000000" pitchFamily="2" charset="2"/>
              <a:buChar char="Ø"/>
            </a:pPr>
            <a:r>
              <a:rPr lang="en-US" sz="2800" dirty="0" err="1" smtClean="0"/>
              <a:t>Adenocarcinomas</a:t>
            </a:r>
            <a:r>
              <a:rPr lang="en-US" sz="2800" dirty="0" smtClean="0"/>
              <a:t> often metastasize and it is better not to intervene although, variable success was obtained with surgical excision followed by chemotherapy with </a:t>
            </a:r>
            <a:r>
              <a:rPr lang="en-US" sz="2800" dirty="0" err="1" smtClean="0"/>
              <a:t>cyclophosmamide</a:t>
            </a:r>
            <a:r>
              <a:rPr lang="en-US" sz="2800" dirty="0" smtClean="0"/>
              <a:t> in dog. </a:t>
            </a:r>
            <a:endParaRPr lang="en-US" sz="2800" dirty="0" smtClean="0"/>
          </a:p>
          <a:p>
            <a:pPr algn="just">
              <a:buNone/>
            </a:pPr>
            <a:r>
              <a:rPr lang="en-US" sz="2800" dirty="0" smtClean="0"/>
              <a:t> </a:t>
            </a:r>
            <a:endParaRPr lang="en-US" sz="2800"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br>
              <a:rPr lang="en-US" b="1" dirty="0" smtClean="0"/>
            </a:br>
            <a:r>
              <a:rPr lang="en-US" b="1" dirty="0" smtClean="0">
                <a:solidFill>
                  <a:srgbClr val="FFFF00"/>
                </a:solidFill>
                <a:latin typeface="Times New Roman" panose="02020603050405020304" pitchFamily="18" charset="0"/>
                <a:cs typeface="Times New Roman" panose="02020603050405020304" pitchFamily="18" charset="0"/>
              </a:rPr>
              <a:t>Sub-parotid abscess</a:t>
            </a:r>
            <a:br>
              <a:rPr lang="en-US" dirty="0" smtClean="0"/>
            </a:br>
            <a:endParaRPr lang="en-US" dirty="0"/>
          </a:p>
        </p:txBody>
      </p:sp>
      <p:sp>
        <p:nvSpPr>
          <p:cNvPr id="3" name="Content Placeholder 2"/>
          <p:cNvSpPr>
            <a:spLocks noGrp="1"/>
          </p:cNvSpPr>
          <p:nvPr>
            <p:ph idx="1"/>
          </p:nvPr>
        </p:nvSpPr>
        <p:spPr>
          <a:xfrm>
            <a:off x="467544" y="1124744"/>
            <a:ext cx="8229600" cy="5126055"/>
          </a:xfrm>
        </p:spPr>
        <p:txBody>
          <a:bodyPr>
            <a:normAutofit/>
          </a:bodyPr>
          <a:lstStyle/>
          <a:p>
            <a:pPr algn="just">
              <a:buFont typeface="Wingdings" panose="05000000000000000000" pitchFamily="2" charset="2"/>
              <a:buChar char="Ø"/>
            </a:pPr>
            <a:r>
              <a:rPr lang="en-US" sz="2800" b="1" dirty="0" smtClean="0">
                <a:solidFill>
                  <a:srgbClr val="FF0000"/>
                </a:solidFill>
                <a:latin typeface="Times New Roman" panose="02020603050405020304" pitchFamily="18" charset="0"/>
                <a:cs typeface="Times New Roman" panose="02020603050405020304" pitchFamily="18" charset="0"/>
              </a:rPr>
              <a:t>Sub-parotid abscess </a:t>
            </a:r>
            <a:r>
              <a:rPr lang="en-US" sz="2800" dirty="0" smtClean="0">
                <a:latin typeface="Times New Roman" panose="02020603050405020304" pitchFamily="18" charset="0"/>
                <a:cs typeface="Times New Roman" panose="02020603050405020304" pitchFamily="18" charset="0"/>
              </a:rPr>
              <a:t>generally occurs as a result of strangles in horse and tuberculosis in cattle.</a:t>
            </a:r>
            <a:endParaRPr lang="en-US"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A diffuse inflammatory swelling develops which may burst inside or outside if not opened within eight to fourteen days of course.</a:t>
            </a:r>
            <a:endParaRPr lang="en-US"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Sometimes, pus materials enter into the larynx and bronchi and results to septic pneumonia or as a fistula of the pharynx may ensue. </a:t>
            </a:r>
            <a:endParaRPr lang="en-US" sz="2800" dirty="0" smtClean="0">
              <a:latin typeface="Times New Roman" panose="02020603050405020304" pitchFamily="18" charset="0"/>
              <a:cs typeface="Times New Roman" panose="02020603050405020304" pitchFamily="18" charset="0"/>
            </a:endParaRPr>
          </a:p>
          <a:p>
            <a:pPr algn="just">
              <a:buNone/>
            </a:pPr>
            <a:endParaRPr lang="en-US" sz="2800" dirty="0" smtClean="0"/>
          </a:p>
          <a:p>
            <a:pPr>
              <a:buNone/>
            </a:pPr>
            <a:r>
              <a:rPr lang="en-US"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3600" b="1" dirty="0" smtClean="0">
                <a:solidFill>
                  <a:schemeClr val="tx1"/>
                </a:solidFill>
                <a:latin typeface="Georgia" panose="02040502050405020303" pitchFamily="18" charset="0"/>
              </a:rPr>
              <a:t>Treatment</a:t>
            </a:r>
            <a:endParaRPr lang="en-US" sz="3600" dirty="0">
              <a:solidFill>
                <a:schemeClr val="tx1"/>
              </a:solidFill>
              <a:latin typeface="Georgia" panose="02040502050405020303" pitchFamily="18" charset="0"/>
            </a:endParaRPr>
          </a:p>
        </p:txBody>
      </p:sp>
      <p:sp>
        <p:nvSpPr>
          <p:cNvPr id="3" name="Content Placeholder 2"/>
          <p:cNvSpPr>
            <a:spLocks noGrp="1"/>
          </p:cNvSpPr>
          <p:nvPr>
            <p:ph idx="1"/>
          </p:nvPr>
        </p:nvSpPr>
        <p:spPr>
          <a:xfrm>
            <a:off x="457200" y="1142984"/>
            <a:ext cx="8229600" cy="4983179"/>
          </a:xfrm>
        </p:spPr>
        <p:txBody>
          <a:bodyPr/>
          <a:lstStyle/>
          <a:p>
            <a:pPr algn="just">
              <a:buFont typeface="Wingdings" panose="05000000000000000000" pitchFamily="2" charset="2"/>
              <a:buChar char="Ø"/>
            </a:pPr>
            <a:r>
              <a:rPr lang="en-US" b="1" dirty="0" smtClean="0"/>
              <a:t>Treatment </a:t>
            </a:r>
            <a:r>
              <a:rPr lang="en-US" dirty="0" smtClean="0"/>
              <a:t>of this condition is directed to opening the abscess like that of a deep seated abscess without causing injury to important vessels and nerves.</a:t>
            </a:r>
            <a:endParaRPr lang="en-US" dirty="0" smtClean="0"/>
          </a:p>
          <a:p>
            <a:pPr algn="just">
              <a:buFont typeface="Wingdings" panose="05000000000000000000" pitchFamily="2" charset="2"/>
              <a:buChar char="Ø"/>
            </a:pPr>
            <a:r>
              <a:rPr lang="en-US" dirty="0" smtClean="0"/>
              <a:t> Finally, draining of pus material is to be done as per routine procedure. A course of antibiotic for 7 days is indicated. </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n-US" sz="2800" b="1" dirty="0" smtClean="0">
                <a:solidFill>
                  <a:schemeClr val="accent6"/>
                </a:solidFill>
                <a:latin typeface="Times New Roman" panose="02020603050405020304" pitchFamily="18" charset="0"/>
                <a:cs typeface="Times New Roman" panose="02020603050405020304" pitchFamily="18" charset="0"/>
              </a:rPr>
              <a:t>CANNULATION OF THE STENSON’S DUCT</a:t>
            </a:r>
            <a:endParaRPr lang="en-US" sz="2800" dirty="0">
              <a:solidFill>
                <a:schemeClr val="accent6"/>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8596" y="1214422"/>
            <a:ext cx="8229600" cy="4525963"/>
          </a:xfrm>
        </p:spPr>
        <p:txBody>
          <a:bodyPr>
            <a:normAutofit fontScale="62500" lnSpcReduction="20000"/>
          </a:bodyPr>
          <a:lstStyle/>
          <a:p>
            <a:pPr>
              <a:buNone/>
            </a:pPr>
            <a:endParaRPr lang="en-US" dirty="0" smtClean="0">
              <a:latin typeface="Arial" panose="020B0604020202020204" pitchFamily="34" charset="0"/>
            </a:endParaRPr>
          </a:p>
          <a:p>
            <a:pPr algn="just">
              <a:buFont typeface="Wingdings" panose="05000000000000000000" pitchFamily="2" charset="2"/>
              <a:buChar char="v"/>
            </a:pPr>
            <a:r>
              <a:rPr lang="en-US" sz="4500" dirty="0" smtClean="0">
                <a:solidFill>
                  <a:srgbClr val="00B0F0"/>
                </a:solidFill>
                <a:latin typeface="Arial" panose="020B0604020202020204" pitchFamily="34" charset="0"/>
              </a:rPr>
              <a:t>Experimental animals for collection of saliva or for parotid </a:t>
            </a:r>
            <a:r>
              <a:rPr lang="en-US" sz="4500" dirty="0" err="1" smtClean="0">
                <a:solidFill>
                  <a:srgbClr val="00B0F0"/>
                </a:solidFill>
                <a:latin typeface="Arial" panose="020B0604020202020204" pitchFamily="34" charset="0"/>
              </a:rPr>
              <a:t>sialography</a:t>
            </a:r>
            <a:r>
              <a:rPr lang="en-US" sz="3400" dirty="0" smtClean="0">
                <a:solidFill>
                  <a:srgbClr val="00B0F0"/>
                </a:solidFill>
                <a:latin typeface="Arial" panose="020B0604020202020204" pitchFamily="34" charset="0"/>
              </a:rPr>
              <a:t>. </a:t>
            </a:r>
            <a:endParaRPr lang="en-US" sz="3400" dirty="0" smtClean="0">
              <a:solidFill>
                <a:srgbClr val="00B0F0"/>
              </a:solidFill>
              <a:latin typeface="Arial" panose="020B0604020202020204" pitchFamily="34" charset="0"/>
            </a:endParaRPr>
          </a:p>
          <a:p>
            <a:pPr algn="just">
              <a:buFont typeface="Wingdings" panose="05000000000000000000" pitchFamily="2" charset="2"/>
              <a:buChar char="v"/>
            </a:pPr>
            <a:endParaRPr lang="en-US" sz="2600" dirty="0" smtClean="0">
              <a:solidFill>
                <a:srgbClr val="00B0F0"/>
              </a:solidFill>
              <a:latin typeface="Arial" panose="020B0604020202020204" pitchFamily="34" charset="0"/>
            </a:endParaRPr>
          </a:p>
          <a:p>
            <a:pPr algn="just">
              <a:buFont typeface="Wingdings" panose="05000000000000000000" pitchFamily="2" charset="2"/>
              <a:buChar char="v"/>
            </a:pPr>
            <a:r>
              <a:rPr lang="en-US" sz="4000" dirty="0" smtClean="0">
                <a:solidFill>
                  <a:srgbClr val="00B0F0"/>
                </a:solidFill>
                <a:latin typeface="Arial" panose="020B0604020202020204" pitchFamily="34" charset="0"/>
              </a:rPr>
              <a:t>For this purpose, the animal is secured in lateral </a:t>
            </a:r>
            <a:r>
              <a:rPr lang="en-US" sz="4000" dirty="0" err="1" smtClean="0">
                <a:solidFill>
                  <a:srgbClr val="00B0F0"/>
                </a:solidFill>
                <a:latin typeface="Arial" panose="020B0604020202020204" pitchFamily="34" charset="0"/>
              </a:rPr>
              <a:t>recumbency</a:t>
            </a:r>
            <a:r>
              <a:rPr lang="en-US" sz="4000" dirty="0" smtClean="0">
                <a:solidFill>
                  <a:srgbClr val="00B0F0"/>
                </a:solidFill>
                <a:latin typeface="Arial" panose="020B0604020202020204" pitchFamily="34" charset="0"/>
              </a:rPr>
              <a:t> and an area just in front of the </a:t>
            </a:r>
            <a:r>
              <a:rPr lang="en-US" sz="4000" dirty="0" err="1" smtClean="0">
                <a:solidFill>
                  <a:srgbClr val="00B0F0"/>
                </a:solidFill>
                <a:latin typeface="Arial" panose="020B0604020202020204" pitchFamily="34" charset="0"/>
              </a:rPr>
              <a:t>rostral</a:t>
            </a:r>
            <a:r>
              <a:rPr lang="en-US" sz="4000" dirty="0" smtClean="0">
                <a:solidFill>
                  <a:srgbClr val="00B0F0"/>
                </a:solidFill>
                <a:latin typeface="Arial" panose="020B0604020202020204" pitchFamily="34" charset="0"/>
              </a:rPr>
              <a:t> border of the </a:t>
            </a:r>
            <a:r>
              <a:rPr lang="en-US" sz="4000" dirty="0" err="1" smtClean="0">
                <a:solidFill>
                  <a:srgbClr val="00B0F0"/>
                </a:solidFill>
                <a:latin typeface="Arial" panose="020B0604020202020204" pitchFamily="34" charset="0"/>
              </a:rPr>
              <a:t>masseter</a:t>
            </a:r>
            <a:r>
              <a:rPr lang="en-US" sz="4000" dirty="0" smtClean="0">
                <a:solidFill>
                  <a:srgbClr val="00B0F0"/>
                </a:solidFill>
                <a:latin typeface="Arial" panose="020B0604020202020204" pitchFamily="34" charset="0"/>
              </a:rPr>
              <a:t> muscle is prepared for aseptic surgery. </a:t>
            </a:r>
            <a:endParaRPr lang="en-US" sz="4000" dirty="0" smtClean="0">
              <a:solidFill>
                <a:srgbClr val="00B0F0"/>
              </a:solidFill>
              <a:latin typeface="Arial" panose="020B0604020202020204" pitchFamily="34" charset="0"/>
            </a:endParaRPr>
          </a:p>
          <a:p>
            <a:pPr algn="just">
              <a:buFont typeface="Wingdings" panose="05000000000000000000" pitchFamily="2" charset="2"/>
              <a:buChar char="v"/>
            </a:pPr>
            <a:endParaRPr lang="en-US" sz="2600" dirty="0" smtClean="0">
              <a:solidFill>
                <a:srgbClr val="00B0F0"/>
              </a:solidFill>
              <a:latin typeface="Arial" panose="020B0604020202020204" pitchFamily="34" charset="0"/>
            </a:endParaRPr>
          </a:p>
          <a:p>
            <a:pPr algn="just">
              <a:buFont typeface="Wingdings" panose="05000000000000000000" pitchFamily="2" charset="2"/>
              <a:buChar char="v"/>
            </a:pPr>
            <a:r>
              <a:rPr lang="en-US" sz="4000" dirty="0" smtClean="0">
                <a:solidFill>
                  <a:srgbClr val="00B0F0"/>
                </a:solidFill>
                <a:latin typeface="Arial" panose="020B0604020202020204" pitchFamily="34" charset="0"/>
              </a:rPr>
              <a:t>A small incision is given along the </a:t>
            </a:r>
            <a:r>
              <a:rPr lang="en-US" sz="4000" dirty="0" err="1" smtClean="0">
                <a:solidFill>
                  <a:srgbClr val="00B0F0"/>
                </a:solidFill>
                <a:latin typeface="Arial" panose="020B0604020202020204" pitchFamily="34" charset="0"/>
              </a:rPr>
              <a:t>masseter</a:t>
            </a:r>
            <a:r>
              <a:rPr lang="en-US" sz="4000" dirty="0" smtClean="0">
                <a:solidFill>
                  <a:srgbClr val="00B0F0"/>
                </a:solidFill>
                <a:latin typeface="Arial" panose="020B0604020202020204" pitchFamily="34" charset="0"/>
              </a:rPr>
              <a:t> groove to isolate the parotid duct which lies alongside the facial artery and vein. </a:t>
            </a:r>
            <a:endParaRPr lang="en-US" sz="4000" dirty="0" smtClean="0">
              <a:solidFill>
                <a:srgbClr val="00B0F0"/>
              </a:solidFill>
              <a:latin typeface="Arial" panose="020B0604020202020204" pitchFamily="34" charset="0"/>
            </a:endParaRPr>
          </a:p>
          <a:p>
            <a:pPr>
              <a:buFont typeface="Wingdings" panose="05000000000000000000" pitchFamily="2" charset="2"/>
              <a:buChar char="v"/>
            </a:pPr>
            <a:r>
              <a:rPr lang="en-US" sz="4000" dirty="0" smtClean="0">
                <a:solidFill>
                  <a:srgbClr val="00B0F0"/>
                </a:solidFill>
                <a:latin typeface="Arial" panose="020B0604020202020204" pitchFamily="34" charset="0"/>
              </a:rPr>
              <a:t>The duct is then </a:t>
            </a:r>
            <a:r>
              <a:rPr lang="en-US" sz="4000" dirty="0" err="1" smtClean="0">
                <a:solidFill>
                  <a:srgbClr val="00B0F0"/>
                </a:solidFill>
                <a:latin typeface="Arial" panose="020B0604020202020204" pitchFamily="34" charset="0"/>
              </a:rPr>
              <a:t>cannulated</a:t>
            </a:r>
            <a:r>
              <a:rPr lang="en-US" sz="4000" dirty="0" smtClean="0">
                <a:solidFill>
                  <a:srgbClr val="00B0F0"/>
                </a:solidFill>
                <a:latin typeface="Arial" panose="020B0604020202020204" pitchFamily="34" charset="0"/>
              </a:rPr>
              <a:t>. </a:t>
            </a:r>
            <a:endParaRPr lang="en-US" sz="4000" dirty="0" smtClean="0">
              <a:solidFill>
                <a:srgbClr val="00B0F0"/>
              </a:solidFill>
              <a:latin typeface="Arial" panose="020B0604020202020204" pitchFamily="34" charset="0"/>
            </a:endParaRPr>
          </a:p>
          <a:p>
            <a:endParaRPr lang="en-US" sz="2000" dirty="0">
              <a:solidFill>
                <a:srgbClr val="00B0F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1" cstate="print"/>
          <a:srcRect/>
          <a:stretch>
            <a:fillRect/>
          </a:stretch>
        </p:blipFill>
        <p:spPr bwMode="auto">
          <a:xfrm>
            <a:off x="2214546" y="857232"/>
            <a:ext cx="4724400" cy="3810000"/>
          </a:xfrm>
          <a:prstGeom prst="rect">
            <a:avLst/>
          </a:prstGeom>
          <a:noFill/>
          <a:ln w="9525">
            <a:noFill/>
            <a:miter lim="800000"/>
            <a:headEnd/>
            <a:tailEnd/>
          </a:ln>
        </p:spPr>
      </p:pic>
      <p:sp>
        <p:nvSpPr>
          <p:cNvPr id="3" name="Rectangle 2"/>
          <p:cNvSpPr/>
          <p:nvPr/>
        </p:nvSpPr>
        <p:spPr>
          <a:xfrm>
            <a:off x="2500298" y="4714884"/>
            <a:ext cx="4116833"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r>
              <a:rPr lang="en-US" b="1" dirty="0" err="1" smtClean="0">
                <a:solidFill>
                  <a:srgbClr val="002060"/>
                </a:solidFill>
                <a:latin typeface="Arial" panose="020B0604020202020204" pitchFamily="34" charset="0"/>
                <a:cs typeface="Times New Roman" panose="02020603050405020304" pitchFamily="18" charset="0"/>
              </a:rPr>
              <a:t>Cannulated</a:t>
            </a:r>
            <a:r>
              <a:rPr lang="en-US" b="1" dirty="0" smtClean="0">
                <a:solidFill>
                  <a:srgbClr val="002060"/>
                </a:solidFill>
                <a:latin typeface="Arial" panose="020B0604020202020204" pitchFamily="34" charset="0"/>
                <a:cs typeface="Times New Roman" panose="02020603050405020304" pitchFamily="18" charset="0"/>
              </a:rPr>
              <a:t> </a:t>
            </a:r>
            <a:r>
              <a:rPr lang="en-US" b="1" dirty="0" err="1" smtClean="0">
                <a:solidFill>
                  <a:srgbClr val="002060"/>
                </a:solidFill>
                <a:latin typeface="Arial" panose="020B0604020202020204" pitchFamily="34" charset="0"/>
                <a:cs typeface="Times New Roman" panose="02020603050405020304" pitchFamily="18" charset="0"/>
              </a:rPr>
              <a:t>Stenson's</a:t>
            </a:r>
            <a:r>
              <a:rPr lang="en-US" b="1" dirty="0" smtClean="0">
                <a:solidFill>
                  <a:srgbClr val="002060"/>
                </a:solidFill>
                <a:latin typeface="Arial" panose="020B0604020202020204" pitchFamily="34" charset="0"/>
                <a:cs typeface="Times New Roman" panose="02020603050405020304" pitchFamily="18" charset="0"/>
              </a:rPr>
              <a:t> duct in a calf</a:t>
            </a:r>
            <a:r>
              <a:rPr lang="en-US" sz="1200" dirty="0" smtClean="0">
                <a:latin typeface="Arial" panose="020B0604020202020204" pitchFamily="34" charset="0"/>
                <a:cs typeface="Times New Roman" panose="02020603050405020304" pitchFamily="18" charset="0"/>
              </a:rPr>
              <a:t>.</a:t>
            </a:r>
            <a:endParaRPr lang="en-US" dirty="0"/>
          </a:p>
        </p:txBody>
      </p:sp>
      <p:cxnSp>
        <p:nvCxnSpPr>
          <p:cNvPr id="5" name="Straight Arrow Connector 4"/>
          <p:cNvCxnSpPr/>
          <p:nvPr/>
        </p:nvCxnSpPr>
        <p:spPr>
          <a:xfrm flipV="1">
            <a:off x="4139952" y="3861048"/>
            <a:ext cx="360040" cy="86409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500042"/>
            <a:ext cx="8358246" cy="3539430"/>
          </a:xfrm>
          <a:prstGeom prst="rect">
            <a:avLst/>
          </a:prstGeom>
        </p:spPr>
        <p:txBody>
          <a:bodyPr wrap="square">
            <a:spAutoFit/>
          </a:bodyPr>
          <a:lstStyle/>
          <a:p>
            <a:pPr algn="just"/>
            <a:r>
              <a:rPr lang="en-US" sz="2800" b="1" dirty="0" err="1" smtClean="0">
                <a:solidFill>
                  <a:srgbClr val="FF0000"/>
                </a:solidFill>
              </a:rPr>
              <a:t>Anaesthesia</a:t>
            </a:r>
            <a:r>
              <a:rPr lang="en-US" sz="2800" b="1" dirty="0" smtClean="0">
                <a:solidFill>
                  <a:srgbClr val="FF0000"/>
                </a:solidFill>
              </a:rPr>
              <a:t>: </a:t>
            </a:r>
            <a:r>
              <a:rPr lang="en-US" sz="2800" dirty="0" smtClean="0"/>
              <a:t>Local infiltration with local analgesia</a:t>
            </a:r>
            <a:endParaRPr lang="en-US" sz="2800" dirty="0" smtClean="0"/>
          </a:p>
          <a:p>
            <a:pPr algn="just"/>
            <a:r>
              <a:rPr lang="en-US" sz="2800" b="1" dirty="0" smtClean="0">
                <a:solidFill>
                  <a:srgbClr val="FF0000"/>
                </a:solidFill>
              </a:rPr>
              <a:t>Anatomy:</a:t>
            </a:r>
            <a:r>
              <a:rPr lang="en-US" sz="2800" dirty="0" smtClean="0">
                <a:solidFill>
                  <a:srgbClr val="FF0000"/>
                </a:solidFill>
              </a:rPr>
              <a:t> </a:t>
            </a:r>
            <a:r>
              <a:rPr lang="en-US" sz="2800" dirty="0" err="1" smtClean="0"/>
              <a:t>Stenson’s</a:t>
            </a:r>
            <a:r>
              <a:rPr lang="en-US" sz="2800" dirty="0" smtClean="0"/>
              <a:t> duct arises from </a:t>
            </a:r>
            <a:r>
              <a:rPr lang="en-US" sz="2800" dirty="0" err="1" smtClean="0"/>
              <a:t>ventro</a:t>
            </a:r>
            <a:r>
              <a:rPr lang="en-US" sz="2800" dirty="0" smtClean="0"/>
              <a:t>-medial</a:t>
            </a:r>
            <a:br>
              <a:rPr lang="en-US" sz="2800" dirty="0" smtClean="0"/>
            </a:br>
            <a:r>
              <a:rPr lang="en-US" sz="2800" dirty="0" smtClean="0"/>
              <a:t>                    aspect of salivary glands and open at the</a:t>
            </a:r>
            <a:br>
              <a:rPr lang="en-US" sz="2800" dirty="0" smtClean="0"/>
            </a:br>
            <a:r>
              <a:rPr lang="en-US" sz="2800" dirty="0" smtClean="0"/>
              <a:t>                    level of 5</a:t>
            </a:r>
            <a:r>
              <a:rPr lang="en-US" sz="2800" baseline="30000" dirty="0" smtClean="0"/>
              <a:t>th</a:t>
            </a:r>
            <a:r>
              <a:rPr lang="en-US" sz="2800" dirty="0" smtClean="0"/>
              <a:t> upper tooth.</a:t>
            </a:r>
            <a:endParaRPr lang="en-US" sz="2800" dirty="0" smtClean="0"/>
          </a:p>
          <a:p>
            <a:pPr algn="just"/>
            <a:endParaRPr lang="en-US" sz="2800" dirty="0" smtClean="0"/>
          </a:p>
          <a:p>
            <a:pPr algn="just"/>
            <a:r>
              <a:rPr lang="en-US" sz="2800" dirty="0" smtClean="0">
                <a:solidFill>
                  <a:srgbClr val="0070C0"/>
                </a:solidFill>
              </a:rPr>
              <a:t>At the site of anterior border of </a:t>
            </a:r>
            <a:r>
              <a:rPr lang="en-US" sz="2800" dirty="0" err="1" smtClean="0">
                <a:solidFill>
                  <a:srgbClr val="0070C0"/>
                </a:solidFill>
              </a:rPr>
              <a:t>masseter</a:t>
            </a:r>
            <a:r>
              <a:rPr lang="en-US" sz="2800" dirty="0" smtClean="0">
                <a:solidFill>
                  <a:srgbClr val="0070C0"/>
                </a:solidFill>
              </a:rPr>
              <a:t> muscle, duct is seen close to </a:t>
            </a:r>
            <a:r>
              <a:rPr lang="en-US" sz="2800" dirty="0" err="1" smtClean="0">
                <a:solidFill>
                  <a:srgbClr val="0070C0"/>
                </a:solidFill>
              </a:rPr>
              <a:t>masseter</a:t>
            </a:r>
            <a:r>
              <a:rPr lang="en-US" sz="2800" dirty="0" smtClean="0">
                <a:solidFill>
                  <a:srgbClr val="0070C0"/>
                </a:solidFill>
              </a:rPr>
              <a:t> muscle and seen as Artery anterior then Vein then Duct (AVD).</a:t>
            </a:r>
            <a:endParaRPr lang="en-IN" sz="2800" dirty="0">
              <a:solidFill>
                <a:srgbClr val="0070C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n-US" altLang="en-GB" sz="6000" b="1">
                <a:solidFill>
                  <a:srgbClr val="FF0000"/>
                </a:solidFill>
                <a:effectLst>
                  <a:outerShdw blurRad="38100" dist="38100" dir="2700000" algn="tl">
                    <a:srgbClr val="000000">
                      <a:alpha val="43137"/>
                    </a:srgbClr>
                  </a:outerShdw>
                </a:effectLst>
              </a:rPr>
              <a:t>THANK YOU</a:t>
            </a:r>
            <a:endParaRPr lang="en-US" altLang="en-GB" sz="6000" b="1">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p>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normAutofit fontScale="90000"/>
          </a:bodyPr>
          <a:p>
            <a:r>
              <a:rPr lang="en-US" altLang="en-GB"/>
              <a:t>Location of different Salivary glands</a:t>
            </a:r>
            <a:endParaRPr lang="en-US" altLang="en-GB"/>
          </a:p>
        </p:txBody>
      </p:sp>
      <p:pic>
        <p:nvPicPr>
          <p:cNvPr id="7" name="Content Placeholder 6" descr="WhatsApp Image 2020-04-13 at 4.00.08 PM (1)"/>
          <p:cNvPicPr>
            <a:picLocks noChangeAspect="1"/>
          </p:cNvPicPr>
          <p:nvPr>
            <p:ph sz="half" idx="1"/>
          </p:nvPr>
        </p:nvPicPr>
        <p:blipFill>
          <a:blip r:embed="rId1"/>
          <a:stretch>
            <a:fillRect/>
          </a:stretch>
        </p:blipFill>
        <p:spPr>
          <a:xfrm>
            <a:off x="4575810" y="2754630"/>
            <a:ext cx="4295775" cy="2760345"/>
          </a:xfrm>
          <a:prstGeom prst="rect">
            <a:avLst/>
          </a:prstGeom>
        </p:spPr>
      </p:pic>
      <p:pic>
        <p:nvPicPr>
          <p:cNvPr id="8" name="Content Placeholder 7" descr="WhatsApp Image 2020-04-13 at 4.00.08 PM"/>
          <p:cNvPicPr>
            <a:picLocks noChangeAspect="1"/>
          </p:cNvPicPr>
          <p:nvPr>
            <p:ph sz="half" idx="2"/>
          </p:nvPr>
        </p:nvPicPr>
        <p:blipFill>
          <a:blip r:embed="rId2"/>
          <a:stretch>
            <a:fillRect/>
          </a:stretch>
        </p:blipFill>
        <p:spPr>
          <a:xfrm>
            <a:off x="318135" y="2649220"/>
            <a:ext cx="4257675" cy="286639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r>
              <a:rPr lang="en-IN" sz="100" dirty="0" smtClean="0"/>
              <a:t>.</a:t>
            </a:r>
            <a:endParaRPr lang="en-US" sz="100" dirty="0"/>
          </a:p>
        </p:txBody>
      </p:sp>
      <p:sp>
        <p:nvSpPr>
          <p:cNvPr id="3" name="Content Placeholder 2"/>
          <p:cNvSpPr>
            <a:spLocks noGrp="1"/>
          </p:cNvSpPr>
          <p:nvPr>
            <p:ph idx="1"/>
          </p:nvPr>
        </p:nvSpPr>
        <p:spPr>
          <a:xfrm>
            <a:off x="457200" y="642918"/>
            <a:ext cx="8229600" cy="5483245"/>
          </a:xfrm>
        </p:spPr>
        <p:txBody>
          <a:bodyPr>
            <a:normAutofit fontScale="62500" lnSpcReduction="20000"/>
          </a:bodyPr>
          <a:lstStyle/>
          <a:p>
            <a:pPr algn="just"/>
            <a:endParaRPr lang="en-US" sz="2800" dirty="0" smtClean="0">
              <a:latin typeface="Times New Roman" panose="02020603050405020304" pitchFamily="18" charset="0"/>
              <a:cs typeface="Times New Roman" panose="02020603050405020304" pitchFamily="18" charset="0"/>
            </a:endParaRPr>
          </a:p>
          <a:p>
            <a:pPr algn="just"/>
            <a:r>
              <a:rPr lang="en-US" sz="2800" b="1" dirty="0" smtClean="0">
                <a:solidFill>
                  <a:srgbClr val="FF0000"/>
                </a:solidFill>
                <a:latin typeface="Times New Roman" panose="02020603050405020304" pitchFamily="18" charset="0"/>
                <a:cs typeface="Times New Roman" panose="02020603050405020304" pitchFamily="18" charset="0"/>
              </a:rPr>
              <a:t>Parotid ducts (</a:t>
            </a:r>
            <a:r>
              <a:rPr lang="en-US" sz="2800" b="1" dirty="0" err="1" smtClean="0">
                <a:solidFill>
                  <a:srgbClr val="FF0000"/>
                </a:solidFill>
                <a:latin typeface="Times New Roman" panose="02020603050405020304" pitchFamily="18" charset="0"/>
                <a:cs typeface="Times New Roman" panose="02020603050405020304" pitchFamily="18" charset="0"/>
              </a:rPr>
              <a:t>Stenson’s</a:t>
            </a:r>
            <a:r>
              <a:rPr lang="en-US" sz="2800" b="1" dirty="0" smtClean="0">
                <a:solidFill>
                  <a:srgbClr val="FF0000"/>
                </a:solidFill>
                <a:latin typeface="Times New Roman" panose="02020603050405020304" pitchFamily="18" charset="0"/>
                <a:cs typeface="Times New Roman" panose="02020603050405020304" pitchFamily="18" charset="0"/>
              </a:rPr>
              <a:t> duct)</a:t>
            </a:r>
            <a:endParaRPr lang="en-US" sz="2800" b="1" dirty="0" smtClean="0">
              <a:solidFill>
                <a:srgbClr val="FF0000"/>
              </a:solidFill>
              <a:latin typeface="Times New Roman" panose="02020603050405020304" pitchFamily="18" charset="0"/>
              <a:cs typeface="Times New Roman" panose="02020603050405020304" pitchFamily="18" charset="0"/>
            </a:endParaRPr>
          </a:p>
          <a:p>
            <a:pPr algn="just">
              <a:buNone/>
            </a:pPr>
            <a:r>
              <a:rPr lang="en-US" sz="2800" dirty="0" smtClean="0">
                <a:latin typeface="Times New Roman" panose="02020603050405020304" pitchFamily="18" charset="0"/>
                <a:cs typeface="Times New Roman" panose="02020603050405020304" pitchFamily="18" charset="0"/>
              </a:rPr>
              <a:t>      In Bovine parotid ducts open in </a:t>
            </a:r>
            <a:r>
              <a:rPr lang="en-US" sz="2800" dirty="0" err="1" smtClean="0">
                <a:latin typeface="Times New Roman" panose="02020603050405020304" pitchFamily="18" charset="0"/>
                <a:cs typeface="Times New Roman" panose="02020603050405020304" pitchFamily="18" charset="0"/>
              </a:rPr>
              <a:t>tobuccal</a:t>
            </a:r>
            <a:r>
              <a:rPr lang="en-US" sz="2800" dirty="0" smtClean="0">
                <a:latin typeface="Times New Roman" panose="02020603050405020304" pitchFamily="18" charset="0"/>
                <a:cs typeface="Times New Roman" panose="02020603050405020304" pitchFamily="18" charset="0"/>
              </a:rPr>
              <a:t> cavity just opposite to upper 5</a:t>
            </a:r>
            <a:r>
              <a:rPr lang="en-US" sz="2800" baseline="30000" dirty="0" smtClean="0">
                <a:latin typeface="Times New Roman" panose="02020603050405020304" pitchFamily="18" charset="0"/>
                <a:cs typeface="Times New Roman" panose="02020603050405020304" pitchFamily="18" charset="0"/>
              </a:rPr>
              <a:t>th</a:t>
            </a:r>
            <a:r>
              <a:rPr lang="en-US" sz="2800" dirty="0" smtClean="0">
                <a:latin typeface="Times New Roman" panose="02020603050405020304" pitchFamily="18" charset="0"/>
                <a:cs typeface="Times New Roman" panose="02020603050405020304" pitchFamily="18" charset="0"/>
              </a:rPr>
              <a:t> cheek tooth. </a:t>
            </a:r>
            <a:endParaRPr lang="en-US" sz="2800" dirty="0" smtClean="0">
              <a:latin typeface="Times New Roman" panose="02020603050405020304" pitchFamily="18" charset="0"/>
              <a:cs typeface="Times New Roman" panose="02020603050405020304" pitchFamily="18" charset="0"/>
            </a:endParaRPr>
          </a:p>
          <a:p>
            <a:pPr algn="just">
              <a:buNone/>
            </a:pPr>
            <a:r>
              <a:rPr lang="en-US" sz="2800" dirty="0" smtClean="0">
                <a:latin typeface="Times New Roman" panose="02020603050405020304" pitchFamily="18" charset="0"/>
                <a:cs typeface="Times New Roman" panose="02020603050405020304" pitchFamily="18" charset="0"/>
              </a:rPr>
              <a:t>      In camel it open opposite the fourth cheek tooth below the level of the medial </a:t>
            </a:r>
            <a:r>
              <a:rPr lang="en-US" sz="2800" dirty="0" err="1" smtClean="0">
                <a:latin typeface="Times New Roman" panose="02020603050405020304" pitchFamily="18" charset="0"/>
                <a:cs typeface="Times New Roman" panose="02020603050405020304" pitchFamily="18" charset="0"/>
              </a:rPr>
              <a:t>canthus</a:t>
            </a:r>
            <a:r>
              <a:rPr lang="en-US" sz="2800" dirty="0" smtClean="0">
                <a:latin typeface="Times New Roman" panose="02020603050405020304" pitchFamily="18" charset="0"/>
                <a:cs typeface="Times New Roman" panose="02020603050405020304" pitchFamily="18" charset="0"/>
              </a:rPr>
              <a:t> of the eye.</a:t>
            </a:r>
            <a:endParaRPr lang="en-US" sz="2800" dirty="0" smtClean="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parotid salivary gland is situated ventral to the ear in relation to the caudal border of the mandible. The parotid salivary duct along with the </a:t>
            </a:r>
            <a:r>
              <a:rPr lang="en-US" sz="2800" dirty="0" err="1" smtClean="0">
                <a:latin typeface="Times New Roman" panose="02020603050405020304" pitchFamily="18" charset="0"/>
                <a:cs typeface="Times New Roman" panose="02020603050405020304" pitchFamily="18" charset="0"/>
              </a:rPr>
              <a:t>fascial</a:t>
            </a:r>
            <a:r>
              <a:rPr lang="en-US" sz="2800" dirty="0" smtClean="0">
                <a:latin typeface="Times New Roman" panose="02020603050405020304" pitchFamily="18" charset="0"/>
                <a:cs typeface="Times New Roman" panose="02020603050405020304" pitchFamily="18" charset="0"/>
              </a:rPr>
              <a:t> vessels passes ventrally and cranially on the deep face of the caudal part of the mandible and crosses the check superficially just cranial to the </a:t>
            </a:r>
            <a:r>
              <a:rPr lang="en-US" sz="2800" dirty="0" err="1" smtClean="0">
                <a:latin typeface="Times New Roman" panose="02020603050405020304" pitchFamily="18" charset="0"/>
                <a:cs typeface="Times New Roman" panose="02020603050405020304" pitchFamily="18" charset="0"/>
              </a:rPr>
              <a:t>massster</a:t>
            </a:r>
            <a:r>
              <a:rPr lang="en-US" sz="2800" dirty="0" smtClean="0">
                <a:latin typeface="Times New Roman" panose="02020603050405020304" pitchFamily="18" charset="0"/>
                <a:cs typeface="Times New Roman" panose="02020603050405020304" pitchFamily="18" charset="0"/>
              </a:rPr>
              <a:t> muscle and ultimately penetrates the cheek near the upper third of fourth cheek tooth.</a:t>
            </a:r>
            <a:endParaRPr lang="en-US" sz="2600" dirty="0" smtClean="0">
              <a:latin typeface="Times New Roman" panose="02020603050405020304" pitchFamily="18" charset="0"/>
              <a:cs typeface="Times New Roman" panose="02020603050405020304" pitchFamily="18" charset="0"/>
            </a:endParaRPr>
          </a:p>
          <a:p>
            <a:pPr algn="just"/>
            <a:r>
              <a:rPr lang="en-US" sz="2900" dirty="0" smtClean="0">
                <a:latin typeface="Times New Roman" panose="02020603050405020304" pitchFamily="18" charset="0"/>
                <a:cs typeface="Times New Roman" panose="02020603050405020304" pitchFamily="18" charset="0"/>
              </a:rPr>
              <a:t>The </a:t>
            </a:r>
            <a:r>
              <a:rPr lang="en-US" sz="2900" dirty="0" err="1" smtClean="0">
                <a:latin typeface="Times New Roman" panose="02020603050405020304" pitchFamily="18" charset="0"/>
                <a:cs typeface="Times New Roman" panose="02020603050405020304" pitchFamily="18" charset="0"/>
              </a:rPr>
              <a:t>mandibular</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submaxillary</a:t>
            </a:r>
            <a:r>
              <a:rPr lang="en-US" sz="2900" dirty="0" smtClean="0">
                <a:latin typeface="Times New Roman" panose="02020603050405020304" pitchFamily="18" charset="0"/>
                <a:cs typeface="Times New Roman" panose="02020603050405020304" pitchFamily="18" charset="0"/>
              </a:rPr>
              <a:t>) salivary gland is located ventral to the parotid gland just caudal to the mandible. The </a:t>
            </a:r>
            <a:r>
              <a:rPr lang="en-US" sz="2900" dirty="0" err="1" smtClean="0">
                <a:latin typeface="Times New Roman" panose="02020603050405020304" pitchFamily="18" charset="0"/>
                <a:cs typeface="Times New Roman" panose="02020603050405020304" pitchFamily="18" charset="0"/>
              </a:rPr>
              <a:t>mandibular</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savivary</a:t>
            </a:r>
            <a:r>
              <a:rPr lang="en-US" sz="2900" dirty="0" smtClean="0">
                <a:latin typeface="Times New Roman" panose="02020603050405020304" pitchFamily="18" charset="0"/>
                <a:cs typeface="Times New Roman" panose="02020603050405020304" pitchFamily="18" charset="0"/>
              </a:rPr>
              <a:t> duct is located ventral to the parotid gland just caudal to the mandible. The </a:t>
            </a:r>
            <a:r>
              <a:rPr lang="en-US" sz="2900" dirty="0" err="1" smtClean="0">
                <a:latin typeface="Times New Roman" panose="02020603050405020304" pitchFamily="18" charset="0"/>
                <a:cs typeface="Times New Roman" panose="02020603050405020304" pitchFamily="18" charset="0"/>
              </a:rPr>
              <a:t>mandibular</a:t>
            </a:r>
            <a:r>
              <a:rPr lang="en-US" sz="2900" dirty="0" smtClean="0">
                <a:latin typeface="Times New Roman" panose="02020603050405020304" pitchFamily="18" charset="0"/>
                <a:cs typeface="Times New Roman" panose="02020603050405020304" pitchFamily="18" charset="0"/>
              </a:rPr>
              <a:t> salivary duct passes forward medial to the mandible to open ventral to the tongue located slightly </a:t>
            </a:r>
            <a:r>
              <a:rPr lang="en-US" sz="2900" dirty="0" err="1" smtClean="0">
                <a:latin typeface="Times New Roman" panose="02020603050405020304" pitchFamily="18" charset="0"/>
                <a:cs typeface="Times New Roman" panose="02020603050405020304" pitchFamily="18" charset="0"/>
              </a:rPr>
              <a:t>anterolateral</a:t>
            </a:r>
            <a:r>
              <a:rPr lang="en-US" sz="2900" dirty="0" smtClean="0">
                <a:latin typeface="Times New Roman" panose="02020603050405020304" pitchFamily="18" charset="0"/>
                <a:cs typeface="Times New Roman" panose="02020603050405020304" pitchFamily="18" charset="0"/>
              </a:rPr>
              <a:t> to the </a:t>
            </a:r>
            <a:r>
              <a:rPr lang="en-US" sz="2900" dirty="0" err="1" smtClean="0">
                <a:latin typeface="Times New Roman" panose="02020603050405020304" pitchFamily="18" charset="0"/>
                <a:cs typeface="Times New Roman" panose="02020603050405020304" pitchFamily="18" charset="0"/>
              </a:rPr>
              <a:t>frenulum</a:t>
            </a:r>
            <a:r>
              <a:rPr lang="en-US"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linguae</a:t>
            </a:r>
            <a:r>
              <a:rPr lang="en-US" sz="2900" dirty="0" smtClean="0">
                <a:latin typeface="Times New Roman" panose="02020603050405020304" pitchFamily="18" charset="0"/>
                <a:cs typeface="Times New Roman" panose="02020603050405020304" pitchFamily="18" charset="0"/>
              </a:rPr>
              <a:t>. </a:t>
            </a:r>
            <a:endParaRPr lang="en-US" sz="2900" dirty="0" smtClean="0">
              <a:latin typeface="Times New Roman" panose="02020603050405020304" pitchFamily="18" charset="0"/>
              <a:cs typeface="Times New Roman" panose="02020603050405020304" pitchFamily="18" charset="0"/>
            </a:endParaRPr>
          </a:p>
          <a:p>
            <a:pPr algn="just"/>
            <a:r>
              <a:rPr lang="en-US" sz="2900" dirty="0" smtClean="0">
                <a:latin typeface="Times New Roman" panose="02020603050405020304" pitchFamily="18" charset="0"/>
                <a:cs typeface="Times New Roman" panose="02020603050405020304" pitchFamily="18" charset="0"/>
              </a:rPr>
              <a:t>The sublingual salivary gland is located deep to the mucous membrane along the ventral side of the lateral surface of the tongue near the floor of the mouth.</a:t>
            </a:r>
            <a:endParaRPr lang="en-US" sz="2900" dirty="0" smtClean="0">
              <a:latin typeface="Times New Roman" panose="02020603050405020304" pitchFamily="18" charset="0"/>
              <a:cs typeface="Times New Roman" panose="02020603050405020304" pitchFamily="18" charset="0"/>
            </a:endParaRPr>
          </a:p>
          <a:p>
            <a:pPr algn="just"/>
            <a:r>
              <a:rPr lang="en-US" sz="2900" dirty="0" smtClean="0">
                <a:latin typeface="Times New Roman" panose="02020603050405020304" pitchFamily="18" charset="0"/>
                <a:cs typeface="Times New Roman" panose="02020603050405020304" pitchFamily="18" charset="0"/>
              </a:rPr>
              <a:t>The salivary gland also contains secretary glands like serous, mucous or mixe</a:t>
            </a:r>
            <a:r>
              <a:rPr lang="en-US" sz="3400" dirty="0" smtClean="0">
                <a:latin typeface="Times New Roman" panose="02020603050405020304" pitchFamily="18" charset="0"/>
                <a:cs typeface="Times New Roman" panose="02020603050405020304" pitchFamily="18" charset="0"/>
              </a:rPr>
              <a:t>d. </a:t>
            </a:r>
            <a:endParaRPr lang="en-US" sz="3400"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GB" altLang="en-US"/>
          </a:p>
        </p:txBody>
      </p:sp>
      <p:pic>
        <p:nvPicPr>
          <p:cNvPr id="4" name="Content Placeholder 3" descr="WhatsApp Image 2020-04-13 at 3.58.26 PM"/>
          <p:cNvPicPr>
            <a:picLocks noChangeAspect="1"/>
          </p:cNvPicPr>
          <p:nvPr>
            <p:ph idx="1"/>
          </p:nvPr>
        </p:nvPicPr>
        <p:blipFill>
          <a:blip r:embed="rId1"/>
          <a:srcRect t="9665"/>
          <a:stretch>
            <a:fillRect/>
          </a:stretch>
        </p:blipFill>
        <p:spPr>
          <a:xfrm>
            <a:off x="215265" y="274955"/>
            <a:ext cx="8833485" cy="617029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br>
              <a:rPr lang="en-US" sz="3600" b="1" dirty="0" smtClean="0"/>
            </a:br>
            <a:r>
              <a:rPr lang="en-US" sz="3600" b="1" i="1" dirty="0" smtClean="0">
                <a:solidFill>
                  <a:srgbClr val="00B0F0"/>
                </a:solidFill>
                <a:latin typeface="Times New Roman" panose="02020603050405020304" pitchFamily="18" charset="0"/>
                <a:cs typeface="Times New Roman" panose="02020603050405020304" pitchFamily="18" charset="0"/>
              </a:rPr>
              <a:t>Affection of salivary glands </a:t>
            </a:r>
            <a:br>
              <a:rPr lang="en-US" sz="3600" dirty="0" smtClean="0"/>
            </a:br>
            <a:endParaRPr lang="en-US" sz="3600" dirty="0"/>
          </a:p>
        </p:txBody>
      </p:sp>
      <p:sp>
        <p:nvSpPr>
          <p:cNvPr id="3" name="Content Placeholder 2"/>
          <p:cNvSpPr>
            <a:spLocks noGrp="1"/>
          </p:cNvSpPr>
          <p:nvPr>
            <p:ph idx="1"/>
          </p:nvPr>
        </p:nvSpPr>
        <p:spPr>
          <a:xfrm>
            <a:off x="457200" y="1000108"/>
            <a:ext cx="8229600" cy="5126055"/>
          </a:xfrm>
        </p:spPr>
        <p:txBody>
          <a:bodyPr>
            <a:normAutofit fontScale="77500" lnSpcReduction="20000"/>
          </a:bodyPr>
          <a:lstStyle/>
          <a:p>
            <a:pPr>
              <a:buNone/>
            </a:pPr>
            <a:endParaRPr lang="en-US" sz="2800" b="1" i="1" dirty="0" smtClean="0">
              <a:latin typeface="Times New Roman" panose="02020603050405020304" pitchFamily="18" charset="0"/>
              <a:cs typeface="Times New Roman" panose="02020603050405020304" pitchFamily="18" charset="0"/>
            </a:endParaRPr>
          </a:p>
          <a:p>
            <a:pPr>
              <a:buNone/>
            </a:pPr>
            <a:r>
              <a:rPr lang="en-US" sz="2800" dirty="0" smtClean="0">
                <a:latin typeface="Times New Roman" panose="02020603050405020304" pitchFamily="18" charset="0"/>
                <a:cs typeface="Times New Roman" panose="02020603050405020304" pitchFamily="18" charset="0"/>
              </a:rPr>
              <a:t>Salivary glands affection can be divided into 2 types:-</a:t>
            </a:r>
            <a:endParaRPr lang="en-US" sz="2800" dirty="0" smtClean="0">
              <a:latin typeface="Times New Roman" panose="02020603050405020304" pitchFamily="18" charset="0"/>
              <a:cs typeface="Times New Roman" panose="02020603050405020304" pitchFamily="18" charset="0"/>
            </a:endParaRPr>
          </a:p>
          <a:p>
            <a:r>
              <a:rPr lang="en-US" sz="2800" b="1" i="1" dirty="0" smtClean="0">
                <a:solidFill>
                  <a:srgbClr val="FF0000"/>
                </a:solidFill>
                <a:latin typeface="Times New Roman" panose="02020603050405020304" pitchFamily="18" charset="0"/>
                <a:cs typeface="Times New Roman" panose="02020603050405020304" pitchFamily="18" charset="0"/>
              </a:rPr>
              <a:t>A. Congenital-</a:t>
            </a:r>
            <a:endParaRPr lang="en-US" sz="2800" b="1" i="1" dirty="0" smtClean="0">
              <a:solidFill>
                <a:srgbClr val="FF0000"/>
              </a:solidFill>
              <a:latin typeface="Times New Roman" panose="02020603050405020304" pitchFamily="18" charset="0"/>
              <a:cs typeface="Times New Roman" panose="02020603050405020304" pitchFamily="18" charset="0"/>
            </a:endParaRPr>
          </a:p>
          <a:p>
            <a:pPr>
              <a:buNone/>
            </a:pPr>
            <a:r>
              <a:rPr lang="en-US" sz="2800" dirty="0" smtClean="0">
                <a:latin typeface="Times New Roman" panose="02020603050405020304" pitchFamily="18" charset="0"/>
                <a:cs typeface="Times New Roman" panose="02020603050405020304" pitchFamily="18" charset="0"/>
              </a:rPr>
              <a:t>     Are associated with agenesis or </a:t>
            </a:r>
            <a:r>
              <a:rPr lang="en-US" sz="2800" dirty="0" err="1" smtClean="0">
                <a:latin typeface="Times New Roman" panose="02020603050405020304" pitchFamily="18" charset="0"/>
                <a:cs typeface="Times New Roman" panose="02020603050405020304" pitchFamily="18" charset="0"/>
              </a:rPr>
              <a:t>atresia</a:t>
            </a:r>
            <a:r>
              <a:rPr lang="en-US" sz="2800" dirty="0" smtClean="0">
                <a:latin typeface="Times New Roman" panose="02020603050405020304" pitchFamily="18" charset="0"/>
                <a:cs typeface="Times New Roman" panose="02020603050405020304" pitchFamily="18" charset="0"/>
              </a:rPr>
              <a:t> of the parotid ducts, resulting in a fluid-filled swelling proximal to the obstruction site.  </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a:p>
            <a:r>
              <a:rPr lang="en-US" sz="2800" b="1" i="1" dirty="0" smtClean="0">
                <a:solidFill>
                  <a:srgbClr val="FF0000"/>
                </a:solidFill>
                <a:latin typeface="Times New Roman" panose="02020603050405020304" pitchFamily="18" charset="0"/>
                <a:cs typeface="Times New Roman" panose="02020603050405020304" pitchFamily="18" charset="0"/>
              </a:rPr>
              <a:t>B. </a:t>
            </a:r>
            <a:r>
              <a:rPr lang="en-US" sz="2800" b="1" i="1" dirty="0" err="1" smtClean="0">
                <a:solidFill>
                  <a:srgbClr val="FF0000"/>
                </a:solidFill>
                <a:latin typeface="Times New Roman" panose="02020603050405020304" pitchFamily="18" charset="0"/>
                <a:cs typeface="Times New Roman" panose="02020603050405020304" pitchFamily="18" charset="0"/>
              </a:rPr>
              <a:t>Aquired</a:t>
            </a:r>
            <a:r>
              <a:rPr lang="en-US" sz="2800" b="1" i="1" dirty="0" smtClean="0">
                <a:solidFill>
                  <a:srgbClr val="FF0000"/>
                </a:solidFill>
                <a:latin typeface="Times New Roman" panose="02020603050405020304" pitchFamily="18" charset="0"/>
                <a:cs typeface="Times New Roman" panose="02020603050405020304" pitchFamily="18" charset="0"/>
              </a:rPr>
              <a:t> </a:t>
            </a:r>
            <a:endParaRPr lang="en-US" sz="2800" b="1" i="1" dirty="0" smtClean="0">
              <a:solidFill>
                <a:srgbClr val="FF0000"/>
              </a:solidFill>
              <a:latin typeface="Times New Roman" panose="02020603050405020304" pitchFamily="18" charset="0"/>
              <a:cs typeface="Times New Roman" panose="02020603050405020304" pitchFamily="18" charset="0"/>
            </a:endParaRPr>
          </a:p>
          <a:p>
            <a:pPr>
              <a:buNone/>
            </a:pPr>
            <a:r>
              <a:rPr lang="en-US" sz="2800" b="1" i="1" dirty="0" smtClean="0">
                <a:latin typeface="Times New Roman" panose="02020603050405020304" pitchFamily="18" charset="0"/>
                <a:cs typeface="Times New Roman" panose="02020603050405020304" pitchFamily="18" charset="0"/>
              </a:rPr>
              <a:t>    1-Trauma </a:t>
            </a:r>
            <a:endParaRPr lang="en-US" sz="2800" dirty="0" smtClean="0">
              <a:latin typeface="Times New Roman" panose="02020603050405020304" pitchFamily="18" charset="0"/>
              <a:cs typeface="Times New Roman" panose="02020603050405020304" pitchFamily="18" charset="0"/>
            </a:endParaRPr>
          </a:p>
          <a:p>
            <a:pPr algn="just">
              <a:buNone/>
            </a:pPr>
            <a:r>
              <a:rPr lang="en-US" sz="2800" b="1" dirty="0" smtClean="0">
                <a:latin typeface="Times New Roman" panose="02020603050405020304" pitchFamily="18" charset="0"/>
                <a:cs typeface="Times New Roman" panose="02020603050405020304" pitchFamily="18" charset="0"/>
              </a:rPr>
              <a:t>     Trauma </a:t>
            </a:r>
            <a:r>
              <a:rPr lang="en-US" sz="2800" dirty="0" smtClean="0">
                <a:latin typeface="Times New Roman" panose="02020603050405020304" pitchFamily="18" charset="0"/>
                <a:cs typeface="Times New Roman" panose="02020603050405020304" pitchFamily="18" charset="0"/>
              </a:rPr>
              <a:t>from lacerations or penetrating wounds to the parotid duct or gland is the most common affections associated with the salivary glands. Since the parotid gland and duct is the most superficial, damage to this salivary gland is more commonly seen than to the other salivary glands. If the integrity of the salivary duct or gland is disrupted, there will be increased secretion of saliva from the wound especially during eating. </a:t>
            </a:r>
            <a:endParaRPr lang="en-US" sz="2800" dirty="0" smtClean="0">
              <a:latin typeface="Times New Roman" panose="02020603050405020304" pitchFamily="18" charset="0"/>
              <a:cs typeface="Times New Roman" panose="02020603050405020304" pitchFamily="18" charset="0"/>
            </a:endParaRPr>
          </a:p>
          <a:p>
            <a:pPr>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Treatment</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71546"/>
            <a:ext cx="8229600" cy="5054617"/>
          </a:xfrm>
        </p:spPr>
        <p:txBody>
          <a:bodyPr>
            <a:normAutofit fontScale="85000" lnSpcReduction="20000"/>
          </a:bodyPr>
          <a:lstStyle/>
          <a:p>
            <a:pPr algn="just">
              <a:buFont typeface="Wingdings" panose="05000000000000000000" pitchFamily="2" charset="2"/>
              <a:buChar char="Ø"/>
            </a:pPr>
            <a:r>
              <a:rPr lang="en-US" sz="3100" dirty="0" smtClean="0">
                <a:latin typeface="Times New Roman" panose="02020603050405020304" pitchFamily="18" charset="0"/>
                <a:cs typeface="Times New Roman" panose="02020603050405020304" pitchFamily="18" charset="0"/>
              </a:rPr>
              <a:t>Wounds heal spontaneously as with any other wound. Treatment of this condition includes:</a:t>
            </a:r>
            <a:endParaRPr lang="en-US" sz="3100"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3100" dirty="0" smtClean="0">
                <a:latin typeface="Times New Roman" panose="02020603050405020304" pitchFamily="18" charset="0"/>
                <a:cs typeface="Times New Roman" panose="02020603050405020304" pitchFamily="18" charset="0"/>
              </a:rPr>
              <a:t>Cleaning and debridement of necrotic tissue.</a:t>
            </a:r>
            <a:endParaRPr lang="en-US" sz="3100"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3100" dirty="0" smtClean="0">
                <a:latin typeface="Times New Roman" panose="02020603050405020304" pitchFamily="18" charset="0"/>
                <a:cs typeface="Times New Roman" panose="02020603050405020304" pitchFamily="18" charset="0"/>
              </a:rPr>
              <a:t>Fresh wounds can be surgically treated by suturing the parotid duct or suturing the fibrous capsule of the damaged parotid gland or healing by second intention. </a:t>
            </a:r>
            <a:endParaRPr lang="en-US" sz="3100"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3100" dirty="0" smtClean="0">
                <a:latin typeface="Times New Roman" panose="02020603050405020304" pitchFamily="18" charset="0"/>
                <a:cs typeface="Times New Roman" panose="02020603050405020304" pitchFamily="18" charset="0"/>
              </a:rPr>
              <a:t>Provision of liquid diet and avoid noise to reduce salivary secretions.</a:t>
            </a:r>
            <a:endParaRPr lang="en-US" sz="3100"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3100" dirty="0" smtClean="0">
                <a:latin typeface="Times New Roman" panose="02020603050405020304" pitchFamily="18" charset="0"/>
                <a:cs typeface="Times New Roman" panose="02020603050405020304" pitchFamily="18" charset="0"/>
              </a:rPr>
              <a:t>Application of Vaseline to the affected part to prevent excoriation.</a:t>
            </a:r>
            <a:endParaRPr lang="en-US" sz="3100" dirty="0" smtClean="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en-US" sz="3100" dirty="0" smtClean="0">
                <a:latin typeface="Times New Roman" panose="02020603050405020304" pitchFamily="18" charset="0"/>
                <a:cs typeface="Times New Roman" panose="02020603050405020304" pitchFamily="18" charset="0"/>
              </a:rPr>
              <a:t>In horse, </a:t>
            </a:r>
            <a:r>
              <a:rPr lang="en-US" sz="3100" dirty="0" err="1" smtClean="0">
                <a:latin typeface="Times New Roman" panose="02020603050405020304" pitchFamily="18" charset="0"/>
                <a:cs typeface="Times New Roman" panose="02020603050405020304" pitchFamily="18" charset="0"/>
              </a:rPr>
              <a:t>nasogastric</a:t>
            </a:r>
            <a:r>
              <a:rPr lang="en-US" sz="3100" dirty="0" smtClean="0">
                <a:latin typeface="Times New Roman" panose="02020603050405020304" pitchFamily="18" charset="0"/>
                <a:cs typeface="Times New Roman" panose="02020603050405020304" pitchFamily="18" charset="0"/>
              </a:rPr>
              <a:t> tube may be used for feeding several days after injury to the parotid gland to prevent stimulation of salivation by eating. </a:t>
            </a:r>
            <a:endParaRPr lang="en-US" sz="3100" dirty="0" smtClean="0">
              <a:latin typeface="Times New Roman" panose="02020603050405020304" pitchFamily="18" charset="0"/>
              <a:cs typeface="Times New Roman" panose="02020603050405020304" pitchFamily="18" charset="0"/>
            </a:endParaRPr>
          </a:p>
          <a:p>
            <a:pPr algn="just">
              <a:buNone/>
            </a:pPr>
            <a:r>
              <a:rPr lang="en-US" sz="3100" dirty="0" smtClean="0">
                <a:latin typeface="Times New Roman" panose="02020603050405020304" pitchFamily="18" charset="0"/>
                <a:cs typeface="Times New Roman" panose="02020603050405020304" pitchFamily="18" charset="0"/>
              </a:rPr>
              <a:t> </a:t>
            </a:r>
            <a:endParaRPr lang="en-US" sz="3100"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br>
              <a:rPr lang="en-US" b="1" dirty="0" smtClean="0">
                <a:latin typeface="Times New Roman" panose="02020603050405020304" pitchFamily="18" charset="0"/>
                <a:cs typeface="Times New Roman" panose="02020603050405020304" pitchFamily="18" charset="0"/>
              </a:rPr>
            </a:br>
            <a:r>
              <a:rPr lang="en-US" b="1" dirty="0" err="1" smtClean="0">
                <a:solidFill>
                  <a:srgbClr val="00B0F0"/>
                </a:solidFill>
                <a:latin typeface="Times New Roman" panose="02020603050405020304" pitchFamily="18" charset="0"/>
                <a:cs typeface="Times New Roman" panose="02020603050405020304" pitchFamily="18" charset="0"/>
              </a:rPr>
              <a:t>Sialoliths</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71546"/>
            <a:ext cx="8229600" cy="5286412"/>
          </a:xfrm>
        </p:spPr>
        <p:txBody>
          <a:bodyPr>
            <a:noAutofit/>
          </a:bodyPr>
          <a:lstStyle/>
          <a:p>
            <a:pPr algn="just">
              <a:buFont typeface="Wingdings" panose="05000000000000000000" pitchFamily="2" charset="2"/>
              <a:buChar char="Ø"/>
            </a:pPr>
            <a:r>
              <a:rPr lang="en-US" sz="2400" b="1" dirty="0" err="1" smtClean="0">
                <a:solidFill>
                  <a:srgbClr val="FF0000"/>
                </a:solidFill>
                <a:latin typeface="Times New Roman" panose="02020603050405020304" pitchFamily="18" charset="0"/>
                <a:cs typeface="Times New Roman" panose="02020603050405020304" pitchFamily="18" charset="0"/>
              </a:rPr>
              <a:t>Siololiths</a:t>
            </a:r>
            <a:r>
              <a:rPr lang="en-US" sz="2400" b="1" dirty="0" smtClean="0">
                <a:solidFill>
                  <a:srgbClr val="FF0000"/>
                </a:solidFill>
                <a:latin typeface="Times New Roman" panose="02020603050405020304" pitchFamily="18" charset="0"/>
                <a:cs typeface="Times New Roman" panose="02020603050405020304" pitchFamily="18" charset="0"/>
              </a:rPr>
              <a:t> or salivary calculi </a:t>
            </a:r>
            <a:r>
              <a:rPr lang="en-US" sz="2400" dirty="0" smtClean="0">
                <a:latin typeface="Times New Roman" panose="02020603050405020304" pitchFamily="18" charset="0"/>
                <a:cs typeface="Times New Roman" panose="02020603050405020304" pitchFamily="18" charset="0"/>
              </a:rPr>
              <a:t>may form in the salivary glands or salivary ducts of the animals. The occurrence of </a:t>
            </a:r>
            <a:r>
              <a:rPr lang="en-US" sz="2400" dirty="0" err="1" smtClean="0">
                <a:latin typeface="Times New Roman" panose="02020603050405020304" pitchFamily="18" charset="0"/>
                <a:cs typeface="Times New Roman" panose="02020603050405020304" pitchFamily="18" charset="0"/>
              </a:rPr>
              <a:t>sialoliths</a:t>
            </a:r>
            <a:r>
              <a:rPr lang="en-US" sz="2400" dirty="0" smtClean="0">
                <a:latin typeface="Times New Roman" panose="02020603050405020304" pitchFamily="18" charset="0"/>
                <a:cs typeface="Times New Roman" panose="02020603050405020304" pitchFamily="18" charset="0"/>
              </a:rPr>
              <a:t> or salivary calculi has been reported in different kinds of animals such as </a:t>
            </a:r>
            <a:r>
              <a:rPr lang="en-US" sz="2400" dirty="0" smtClean="0">
                <a:solidFill>
                  <a:srgbClr val="00B0F0"/>
                </a:solidFill>
                <a:latin typeface="Times New Roman" panose="02020603050405020304" pitchFamily="18" charset="0"/>
                <a:cs typeface="Times New Roman" panose="02020603050405020304" pitchFamily="18" charset="0"/>
              </a:rPr>
              <a:t>dog, cattle, buffaloes, monkeys, donkeys, horses , camels, chimpanzee </a:t>
            </a:r>
            <a:r>
              <a:rPr lang="en-US" sz="2400" dirty="0" smtClean="0">
                <a:latin typeface="Times New Roman" panose="02020603050405020304" pitchFamily="18" charset="0"/>
                <a:cs typeface="Times New Roman" panose="02020603050405020304" pitchFamily="18" charset="0"/>
              </a:rPr>
              <a:t>etc. These are seen more often in horses than in other species. </a:t>
            </a:r>
            <a:endParaRPr lang="en-US" sz="2400" dirty="0" smtClean="0">
              <a:latin typeface="Times New Roman" panose="02020603050405020304" pitchFamily="18" charset="0"/>
              <a:cs typeface="Times New Roman" panose="02020603050405020304" pitchFamily="18" charset="0"/>
            </a:endParaRPr>
          </a:p>
        </p:txBody>
      </p:sp>
      <p:pic>
        <p:nvPicPr>
          <p:cNvPr id="2050" name="Picture 2" descr="C:\Users\HP\Desktop\fig\image4.jpg"/>
          <p:cNvPicPr>
            <a:picLocks noChangeAspect="1" noChangeArrowheads="1"/>
          </p:cNvPicPr>
          <p:nvPr/>
        </p:nvPicPr>
        <p:blipFill>
          <a:blip r:embed="rId1" cstate="print"/>
          <a:srcRect/>
          <a:stretch>
            <a:fillRect/>
          </a:stretch>
        </p:blipFill>
        <p:spPr bwMode="auto">
          <a:xfrm>
            <a:off x="1714480" y="3429000"/>
            <a:ext cx="5143536" cy="2305050"/>
          </a:xfrm>
          <a:prstGeom prst="rect">
            <a:avLst/>
          </a:prstGeom>
          <a:noFill/>
        </p:spPr>
      </p:pic>
      <p:cxnSp>
        <p:nvCxnSpPr>
          <p:cNvPr id="10" name="Straight Arrow Connector 9"/>
          <p:cNvCxnSpPr/>
          <p:nvPr/>
        </p:nvCxnSpPr>
        <p:spPr>
          <a:xfrm flipH="1" flipV="1">
            <a:off x="4355976" y="4869160"/>
            <a:ext cx="2808312"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164288" y="6093296"/>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rgbClr val="00B0F0"/>
                </a:solidFill>
                <a:latin typeface="Times New Roman" panose="02020603050405020304" pitchFamily="18" charset="0"/>
                <a:cs typeface="Times New Roman" panose="02020603050405020304" pitchFamily="18" charset="0"/>
              </a:rPr>
              <a:t>Sialoliths</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14356"/>
            <a:ext cx="8143932" cy="3416320"/>
          </a:xfrm>
          <a:prstGeom prst="rect">
            <a:avLst/>
          </a:prstGeom>
        </p:spPr>
        <p:txBody>
          <a:bodyPr wrap="square">
            <a:spAutoFit/>
          </a:bodyPr>
          <a:lstStyle/>
          <a:p>
            <a:pPr algn="just">
              <a:buFont typeface="Wingdings" panose="05000000000000000000" pitchFamily="2" charset="2"/>
              <a:buChar char="Ø"/>
            </a:pPr>
            <a:r>
              <a:rPr lang="en-US" sz="2400" dirty="0" err="1" smtClean="0">
                <a:solidFill>
                  <a:srgbClr val="FF0000"/>
                </a:solidFill>
                <a:latin typeface="Times New Roman" panose="02020603050405020304" pitchFamily="18" charset="0"/>
                <a:cs typeface="Times New Roman" panose="02020603050405020304" pitchFamily="18" charset="0"/>
              </a:rPr>
              <a:t>Siololiths</a:t>
            </a:r>
            <a:r>
              <a:rPr lang="en-US" sz="2400" dirty="0" smtClean="0">
                <a:solidFill>
                  <a:srgbClr val="FF0000"/>
                </a:solidFill>
                <a:latin typeface="Times New Roman" panose="02020603050405020304" pitchFamily="18" charset="0"/>
                <a:cs typeface="Times New Roman" panose="02020603050405020304" pitchFamily="18" charset="0"/>
              </a:rPr>
              <a:t> are hard, non-painful, generally smooth and oval in</a:t>
            </a:r>
            <a:br>
              <a:rPr lang="en-US" sz="2400" dirty="0" smtClean="0">
                <a:solidFill>
                  <a:srgbClr val="FF0000"/>
                </a:solidFill>
                <a:latin typeface="Times New Roman" panose="02020603050405020304" pitchFamily="18" charset="0"/>
                <a:cs typeface="Times New Roman" panose="02020603050405020304" pitchFamily="18" charset="0"/>
              </a:rPr>
            </a:br>
            <a:r>
              <a:rPr lang="en-US" sz="2400" dirty="0" smtClean="0">
                <a:solidFill>
                  <a:srgbClr val="FF0000"/>
                </a:solidFill>
                <a:latin typeface="Times New Roman" panose="02020603050405020304" pitchFamily="18" charset="0"/>
                <a:cs typeface="Times New Roman" panose="02020603050405020304" pitchFamily="18" charset="0"/>
              </a:rPr>
              <a:t>   shape, yellowish-grey in </a:t>
            </a:r>
            <a:r>
              <a:rPr lang="en-US" sz="2400" dirty="0" err="1" smtClean="0">
                <a:solidFill>
                  <a:srgbClr val="FF0000"/>
                </a:solidFill>
                <a:latin typeface="Times New Roman" panose="02020603050405020304" pitchFamily="18" charset="0"/>
                <a:cs typeface="Times New Roman" panose="02020603050405020304" pitchFamily="18" charset="0"/>
              </a:rPr>
              <a:t>colour</a:t>
            </a:r>
            <a:r>
              <a:rPr lang="en-US" sz="2400" dirty="0" smtClean="0">
                <a:solidFill>
                  <a:srgbClr val="FF0000"/>
                </a:solidFill>
                <a:latin typeface="Times New Roman" panose="02020603050405020304" pitchFamily="18" charset="0"/>
                <a:cs typeface="Times New Roman" panose="02020603050405020304" pitchFamily="18" charset="0"/>
              </a:rPr>
              <a:t> and moveable swelling that</a:t>
            </a:r>
            <a:br>
              <a:rPr lang="en-US" sz="2400" dirty="0" smtClean="0">
                <a:solidFill>
                  <a:srgbClr val="FF0000"/>
                </a:solidFill>
                <a:latin typeface="Times New Roman" panose="02020603050405020304" pitchFamily="18" charset="0"/>
                <a:cs typeface="Times New Roman" panose="02020603050405020304" pitchFamily="18" charset="0"/>
              </a:rPr>
            </a:br>
            <a:r>
              <a:rPr lang="en-US" sz="2400" dirty="0" smtClean="0">
                <a:solidFill>
                  <a:srgbClr val="FF0000"/>
                </a:solidFill>
                <a:latin typeface="Times New Roman" panose="02020603050405020304" pitchFamily="18" charset="0"/>
                <a:cs typeface="Times New Roman" panose="02020603050405020304" pitchFamily="18" charset="0"/>
              </a:rPr>
              <a:t>   can obstruct usually in </a:t>
            </a:r>
            <a:r>
              <a:rPr lang="en-US" sz="2400" dirty="0" err="1" smtClean="0">
                <a:solidFill>
                  <a:srgbClr val="FF0000"/>
                </a:solidFill>
                <a:latin typeface="Times New Roman" panose="02020603050405020304" pitchFamily="18" charset="0"/>
                <a:cs typeface="Times New Roman" panose="02020603050405020304" pitchFamily="18" charset="0"/>
              </a:rPr>
              <a:t>rostral</a:t>
            </a:r>
            <a:r>
              <a:rPr lang="en-US" sz="2400" dirty="0" smtClean="0">
                <a:solidFill>
                  <a:srgbClr val="FF0000"/>
                </a:solidFill>
                <a:latin typeface="Times New Roman" panose="02020603050405020304" pitchFamily="18" charset="0"/>
                <a:cs typeface="Times New Roman" panose="02020603050405020304" pitchFamily="18" charset="0"/>
              </a:rPr>
              <a:t> portion of the parotid salivary</a:t>
            </a:r>
            <a:br>
              <a:rPr lang="en-US" sz="2400" dirty="0" smtClean="0">
                <a:solidFill>
                  <a:srgbClr val="FF0000"/>
                </a:solidFill>
                <a:latin typeface="Times New Roman" panose="02020603050405020304" pitchFamily="18" charset="0"/>
                <a:cs typeface="Times New Roman" panose="02020603050405020304" pitchFamily="18" charset="0"/>
              </a:rPr>
            </a:br>
            <a:r>
              <a:rPr lang="en-US" sz="2400" dirty="0" smtClean="0">
                <a:solidFill>
                  <a:srgbClr val="FF0000"/>
                </a:solidFill>
                <a:latin typeface="Times New Roman" panose="02020603050405020304" pitchFamily="18" charset="0"/>
                <a:cs typeface="Times New Roman" panose="02020603050405020304" pitchFamily="18" charset="0"/>
              </a:rPr>
              <a:t>   duct in older horses</a:t>
            </a:r>
            <a:r>
              <a:rPr lang="en-US" sz="2400" dirty="0" smtClean="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They are composed of calcium </a:t>
            </a:r>
            <a:r>
              <a:rPr lang="en-US" sz="2400" dirty="0" err="1" smtClean="0">
                <a:latin typeface="Times New Roman" panose="02020603050405020304" pitchFamily="18" charset="0"/>
                <a:cs typeface="Times New Roman" panose="02020603050405020304" pitchFamily="18" charset="0"/>
              </a:rPr>
              <a:t>barbonate</a:t>
            </a:r>
            <a:r>
              <a:rPr lang="en-US" sz="2400" dirty="0" smtClean="0">
                <a:latin typeface="Times New Roman" panose="02020603050405020304" pitchFamily="18" charset="0"/>
                <a:cs typeface="Times New Roman" panose="02020603050405020304" pitchFamily="18" charset="0"/>
              </a:rPr>
              <a:t> (80-90%) and</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organic matter (9-10%). There appears to be no gender or age</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predisposition to </a:t>
            </a:r>
            <a:r>
              <a:rPr lang="en-US" sz="2400" dirty="0" err="1" smtClean="0">
                <a:latin typeface="Times New Roman" panose="02020603050405020304" pitchFamily="18" charset="0"/>
                <a:cs typeface="Times New Roman" panose="02020603050405020304" pitchFamily="18" charset="0"/>
              </a:rPr>
              <a:t>sialolith</a:t>
            </a:r>
            <a:r>
              <a:rPr lang="en-US" sz="2400" dirty="0" smtClean="0">
                <a:latin typeface="Times New Roman" panose="02020603050405020304" pitchFamily="18" charset="0"/>
                <a:cs typeface="Times New Roman" panose="02020603050405020304" pitchFamily="18" charset="0"/>
              </a:rPr>
              <a:t> formation. However, </a:t>
            </a:r>
            <a:r>
              <a:rPr lang="en-US" sz="2400" dirty="0" err="1" smtClean="0">
                <a:latin typeface="Times New Roman" panose="02020603050405020304" pitchFamily="18" charset="0"/>
                <a:cs typeface="Times New Roman" panose="02020603050405020304" pitchFamily="18" charset="0"/>
              </a:rPr>
              <a:t>sialolithissis</a:t>
            </a:r>
            <a:r>
              <a:rPr lang="en-US" sz="2400" dirty="0" smtClean="0">
                <a:latin typeface="Times New Roman" panose="02020603050405020304" pitchFamily="18" charset="0"/>
                <a:cs typeface="Times New Roman" panose="02020603050405020304" pitchFamily="18" charset="0"/>
              </a:rPr>
              <a:t> is</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reported to occur more commonly in animals living in more</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arid environments</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11892</Words>
  <Application>WPS Presentation</Application>
  <PresentationFormat>On-screen Show (4:3)</PresentationFormat>
  <Paragraphs>203</Paragraphs>
  <Slides>28</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28</vt:i4>
      </vt:variant>
    </vt:vector>
  </HeadingPairs>
  <TitlesOfParts>
    <vt:vector size="42" baseType="lpstr">
      <vt:lpstr>Arial</vt:lpstr>
      <vt:lpstr>SimSun</vt:lpstr>
      <vt:lpstr>Wingdings</vt:lpstr>
      <vt:lpstr>Times New Roman</vt:lpstr>
      <vt:lpstr>Calibri</vt:lpstr>
      <vt:lpstr>Microsoft YaHei</vt:lpstr>
      <vt:lpstr>Arial Unicode MS</vt:lpstr>
      <vt:lpstr>Georgia</vt:lpstr>
      <vt:lpstr>Bookman Old Style</vt:lpstr>
      <vt:lpstr>Segoe Print</vt:lpstr>
      <vt:lpstr>Monotype Sorts</vt:lpstr>
      <vt:lpstr>Wingdings</vt:lpstr>
      <vt:lpstr>Arial Unicode MS</vt:lpstr>
      <vt:lpstr>Office Theme</vt:lpstr>
      <vt:lpstr>AFFECTIONS OF SALIVARY GLAND AND THEIR  TREATMENT</vt:lpstr>
      <vt:lpstr> Affections of Salivary Glands and Their Treatment </vt:lpstr>
      <vt:lpstr>Location of different Salivary glands</vt:lpstr>
      <vt:lpstr>.</vt:lpstr>
      <vt:lpstr>PowerPoint 演示文稿</vt:lpstr>
      <vt:lpstr> Affection of salivary glands  </vt:lpstr>
      <vt:lpstr>Treatment</vt:lpstr>
      <vt:lpstr> Sialoliths </vt:lpstr>
      <vt:lpstr>PowerPoint 演示文稿</vt:lpstr>
      <vt:lpstr>Etiopathogenesis</vt:lpstr>
      <vt:lpstr>Diagnosis</vt:lpstr>
      <vt:lpstr>Treatment</vt:lpstr>
      <vt:lpstr> Salivary cyst </vt:lpstr>
      <vt:lpstr>Cervical Mucocele</vt:lpstr>
      <vt:lpstr> Etiology </vt:lpstr>
      <vt:lpstr>Signs</vt:lpstr>
      <vt:lpstr> Treatment </vt:lpstr>
      <vt:lpstr>Ranula of sub-lingual gland </vt:lpstr>
      <vt:lpstr>Salivary fistula</vt:lpstr>
      <vt:lpstr>.</vt:lpstr>
      <vt:lpstr>Neoplasm</vt:lpstr>
      <vt:lpstr>Treatment</vt:lpstr>
      <vt:lpstr> Sub-parotid abscess </vt:lpstr>
      <vt:lpstr>Treatment</vt:lpstr>
      <vt:lpstr>CANNULATION OF THE STENSON’S DUCT</vt:lpstr>
      <vt:lpstr>PowerPoint 演示文稿</vt:lpstr>
      <vt:lpstr>PowerPoint 演示文稿</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Affection of the Teeth and Their Treatment</dc:title>
  <dc:creator>Ravi ranjan</dc:creator>
  <cp:lastModifiedBy>abhishek deep</cp:lastModifiedBy>
  <cp:revision>257</cp:revision>
  <dcterms:created xsi:type="dcterms:W3CDTF">2006-08-16T00:00:00Z</dcterms:created>
  <dcterms:modified xsi:type="dcterms:W3CDTF">2020-04-13T13:27:46Z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2057-11.2.0.9255</vt:lpwstr>
  </property>
</Properties>
</file>