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73" r:id="rId4"/>
    <p:sldId id="272" r:id="rId5"/>
    <p:sldId id="258" r:id="rId6"/>
    <p:sldId id="281" r:id="rId7"/>
    <p:sldId id="282" r:id="rId8"/>
    <p:sldId id="283" r:id="rId9"/>
    <p:sldId id="284" r:id="rId10"/>
    <p:sldId id="286" r:id="rId11"/>
    <p:sldId id="287" r:id="rId12"/>
    <p:sldId id="274" r:id="rId13"/>
    <p:sldId id="259" r:id="rId14"/>
    <p:sldId id="285" r:id="rId15"/>
    <p:sldId id="275" r:id="rId16"/>
    <p:sldId id="288" r:id="rId17"/>
    <p:sldId id="260" r:id="rId18"/>
    <p:sldId id="261" r:id="rId19"/>
    <p:sldId id="262" r:id="rId20"/>
    <p:sldId id="263" r:id="rId21"/>
    <p:sldId id="264" r:id="rId22"/>
    <p:sldId id="276" r:id="rId23"/>
    <p:sldId id="265" r:id="rId24"/>
    <p:sldId id="277" r:id="rId25"/>
    <p:sldId id="266" r:id="rId26"/>
    <p:sldId id="267" r:id="rId27"/>
    <p:sldId id="278" r:id="rId28"/>
    <p:sldId id="268" r:id="rId29"/>
    <p:sldId id="269" r:id="rId30"/>
    <p:sldId id="270" r:id="rId31"/>
    <p:sldId id="271" r:id="rId32"/>
    <p:sldId id="279" r:id="rId33"/>
    <p:sldId id="280"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43491" y="796631"/>
            <a:ext cx="6251304" cy="2700706"/>
          </a:xfrm>
        </p:spPr>
        <p:txBody>
          <a:bodyPr bIns="0"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443491" y="3497337"/>
            <a:ext cx="6251304" cy="1011489"/>
          </a:xfrm>
        </p:spPr>
        <p:txBody>
          <a:bodyPr tIns="91440" bIns="91440">
            <a:normAutofit/>
          </a:bodyPr>
          <a:lstStyle>
            <a:lvl1pPr marL="0" indent="0" algn="ctr">
              <a:buNone/>
              <a:defRPr sz="1600" b="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1A8E45-8B8A-4975-8DE9-08B09001890D}" type="datetimeFigureOut">
              <a:rPr lang="en-US" smtClean="0"/>
              <a:t>4/23/2020</a:t>
            </a:fld>
            <a:endParaRPr lang="en-US"/>
          </a:p>
        </p:txBody>
      </p:sp>
      <p:sp>
        <p:nvSpPr>
          <p:cNvPr id="5" name="Footer Placeholder 4"/>
          <p:cNvSpPr>
            <a:spLocks noGrp="1"/>
          </p:cNvSpPr>
          <p:nvPr>
            <p:ph type="ftr" sz="quarter" idx="11"/>
          </p:nvPr>
        </p:nvSpPr>
        <p:spPr>
          <a:xfrm>
            <a:off x="1443490" y="329308"/>
            <a:ext cx="3719283" cy="309201"/>
          </a:xfrm>
        </p:spPr>
        <p:txBody>
          <a:bodyPr/>
          <a:lstStyle/>
          <a:p>
            <a:endParaRPr lang="en-US"/>
          </a:p>
        </p:txBody>
      </p:sp>
      <p:sp>
        <p:nvSpPr>
          <p:cNvPr id="6" name="Slide Number Placeholder 5"/>
          <p:cNvSpPr>
            <a:spLocks noGrp="1"/>
          </p:cNvSpPr>
          <p:nvPr>
            <p:ph type="sldNum" sz="quarter" idx="12"/>
          </p:nvPr>
        </p:nvSpPr>
        <p:spPr>
          <a:xfrm>
            <a:off x="477760" y="798973"/>
            <a:ext cx="802005" cy="503578"/>
          </a:xfrm>
        </p:spPr>
        <p:txBody>
          <a:bodyPr/>
          <a:lstStyle/>
          <a:p>
            <a:fld id="{85F05210-63D2-4526-B1BB-427EC9D5DFB9}" type="slidenum">
              <a:rPr lang="en-US" smtClean="0"/>
              <a:t>‹#›</a:t>
            </a:fld>
            <a:endParaRPr lang="en-US"/>
          </a:p>
        </p:txBody>
      </p:sp>
    </p:spTree>
    <p:extLst>
      <p:ext uri="{BB962C8B-B14F-4D97-AF65-F5344CB8AC3E}">
        <p14:creationId xmlns:p14="http://schemas.microsoft.com/office/powerpoint/2010/main" val="4176521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1A8E45-8B8A-4975-8DE9-08B09001890D}"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05210-63D2-4526-B1BB-427EC9D5DFB9}" type="slidenum">
              <a:rPr lang="en-US" smtClean="0"/>
              <a:t>‹#›</a:t>
            </a:fld>
            <a:endParaRPr lang="en-US"/>
          </a:p>
        </p:txBody>
      </p:sp>
    </p:spTree>
    <p:extLst>
      <p:ext uri="{BB962C8B-B14F-4D97-AF65-F5344CB8AC3E}">
        <p14:creationId xmlns:p14="http://schemas.microsoft.com/office/powerpoint/2010/main" val="1983853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2373"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2" y="798974"/>
            <a:ext cx="4985762"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1A8E45-8B8A-4975-8DE9-08B09001890D}"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05210-63D2-4526-B1BB-427EC9D5DFB9}" type="slidenum">
              <a:rPr lang="en-US" smtClean="0"/>
              <a:t>‹#›</a:t>
            </a:fld>
            <a:endParaRPr lang="en-US"/>
          </a:p>
        </p:txBody>
      </p:sp>
    </p:spTree>
    <p:extLst>
      <p:ext uri="{BB962C8B-B14F-4D97-AF65-F5344CB8AC3E}">
        <p14:creationId xmlns:p14="http://schemas.microsoft.com/office/powerpoint/2010/main" val="37517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1A8E45-8B8A-4975-8DE9-08B09001890D}"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05210-63D2-4526-B1BB-427EC9D5DFB9}" type="slidenum">
              <a:rPr lang="en-US" smtClean="0"/>
              <a:t>‹#›</a:t>
            </a:fld>
            <a:endParaRPr lang="en-US"/>
          </a:p>
        </p:txBody>
      </p:sp>
    </p:spTree>
    <p:extLst>
      <p:ext uri="{BB962C8B-B14F-4D97-AF65-F5344CB8AC3E}">
        <p14:creationId xmlns:p14="http://schemas.microsoft.com/office/powerpoint/2010/main" val="96921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2" y="1756130"/>
            <a:ext cx="6251302" cy="1952270"/>
          </a:xfrm>
        </p:spPr>
        <p:txBody>
          <a:bodyPr anchor="b">
            <a:normAutofit/>
          </a:bodyPr>
          <a:lstStyle>
            <a:lvl1pPr algn="ctr">
              <a:defRPr sz="3200"/>
            </a:lvl1pPr>
          </a:lstStyle>
          <a:p>
            <a:r>
              <a:rPr lang="en-US"/>
              <a:t>Click to edit Master title style</a:t>
            </a:r>
            <a:endParaRPr lang="en-US" dirty="0"/>
          </a:p>
        </p:txBody>
      </p:sp>
      <p:sp>
        <p:nvSpPr>
          <p:cNvPr id="3" name="Text Placeholder 2"/>
          <p:cNvSpPr>
            <a:spLocks noGrp="1"/>
          </p:cNvSpPr>
          <p:nvPr>
            <p:ph type="body" idx="1"/>
          </p:nvPr>
        </p:nvSpPr>
        <p:spPr>
          <a:xfrm>
            <a:off x="1434318" y="3708400"/>
            <a:ext cx="6251302" cy="1110725"/>
          </a:xfrm>
        </p:spPr>
        <p:txBody>
          <a:bodyPr tIns="91440">
            <a:normAutofit/>
          </a:bodyPr>
          <a:lstStyle>
            <a:lvl1pPr marL="0" indent="0" algn="ctr">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1A8E45-8B8A-4975-8DE9-08B09001890D}"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05210-63D2-4526-B1BB-427EC9D5DFB9}" type="slidenum">
              <a:rPr lang="en-US" smtClean="0"/>
              <a:t>‹#›</a:t>
            </a:fld>
            <a:endParaRPr lang="en-US"/>
          </a:p>
        </p:txBody>
      </p:sp>
    </p:spTree>
    <p:extLst>
      <p:ext uri="{BB962C8B-B14F-4D97-AF65-F5344CB8AC3E}">
        <p14:creationId xmlns:p14="http://schemas.microsoft.com/office/powerpoint/2010/main" val="3753447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25130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1" y="2013936"/>
            <a:ext cx="2965632"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29162" y="2013936"/>
            <a:ext cx="2965424"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1A8E45-8B8A-4975-8DE9-08B09001890D}"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F05210-63D2-4526-B1BB-427EC9D5DFB9}" type="slidenum">
              <a:rPr lang="en-US" smtClean="0"/>
              <a:t>‹#›</a:t>
            </a:fld>
            <a:endParaRPr lang="en-US"/>
          </a:p>
        </p:txBody>
      </p:sp>
    </p:spTree>
    <p:extLst>
      <p:ext uri="{BB962C8B-B14F-4D97-AF65-F5344CB8AC3E}">
        <p14:creationId xmlns:p14="http://schemas.microsoft.com/office/powerpoint/2010/main" val="2535511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164"/>
            <a:ext cx="62513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2965631"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2965631"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29270" y="2023004"/>
            <a:ext cx="2965523"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29270" y="2821491"/>
            <a:ext cx="2965523"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1A8E45-8B8A-4975-8DE9-08B09001890D}" type="datetimeFigureOut">
              <a:rPr lang="en-US" smtClean="0"/>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F05210-63D2-4526-B1BB-427EC9D5DFB9}" type="slidenum">
              <a:rPr lang="en-US" smtClean="0"/>
              <a:t>‹#›</a:t>
            </a:fld>
            <a:endParaRPr lang="en-US"/>
          </a:p>
        </p:txBody>
      </p:sp>
    </p:spTree>
    <p:extLst>
      <p:ext uri="{BB962C8B-B14F-4D97-AF65-F5344CB8AC3E}">
        <p14:creationId xmlns:p14="http://schemas.microsoft.com/office/powerpoint/2010/main" val="256927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1A8E45-8B8A-4975-8DE9-08B09001890D}" type="datetimeFigureOut">
              <a:rPr lang="en-US" smtClean="0"/>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F05210-63D2-4526-B1BB-427EC9D5DFB9}" type="slidenum">
              <a:rPr lang="en-US" smtClean="0"/>
              <a:t>‹#›</a:t>
            </a:fld>
            <a:endParaRPr lang="en-US"/>
          </a:p>
        </p:txBody>
      </p:sp>
    </p:spTree>
    <p:extLst>
      <p:ext uri="{BB962C8B-B14F-4D97-AF65-F5344CB8AC3E}">
        <p14:creationId xmlns:p14="http://schemas.microsoft.com/office/powerpoint/2010/main" val="1742519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A8E45-8B8A-4975-8DE9-08B09001890D}" type="datetimeFigureOut">
              <a:rPr lang="en-US" smtClean="0"/>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F05210-63D2-4526-B1BB-427EC9D5DFB9}" type="slidenum">
              <a:rPr lang="en-US" smtClean="0"/>
              <a:t>‹#›</a:t>
            </a:fld>
            <a:endParaRPr lang="en-US"/>
          </a:p>
        </p:txBody>
      </p:sp>
    </p:spTree>
    <p:extLst>
      <p:ext uri="{BB962C8B-B14F-4D97-AF65-F5344CB8AC3E}">
        <p14:creationId xmlns:p14="http://schemas.microsoft.com/office/powerpoint/2010/main" val="2185281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406519"/>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506719"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1501"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01A8E45-8B8A-4975-8DE9-08B09001890D}"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F05210-63D2-4526-B1BB-427EC9D5DFB9}" type="slidenum">
              <a:rPr lang="en-US" smtClean="0"/>
              <a:t>‹#›</a:t>
            </a:fld>
            <a:endParaRPr lang="en-US"/>
          </a:p>
        </p:txBody>
      </p:sp>
    </p:spTree>
    <p:extLst>
      <p:ext uri="{BB962C8B-B14F-4D97-AF65-F5344CB8AC3E}">
        <p14:creationId xmlns:p14="http://schemas.microsoft.com/office/powerpoint/2010/main" val="928485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4996501" y="482171"/>
            <a:ext cx="3511387" cy="5149101"/>
            <a:chOff x="4996501" y="482171"/>
            <a:chExt cx="3511387" cy="5149101"/>
          </a:xfrm>
        </p:grpSpPr>
        <p:sp>
          <p:nvSpPr>
            <p:cNvPr id="14" name="Rectangle 13"/>
            <p:cNvSpPr/>
            <p:nvPr/>
          </p:nvSpPr>
          <p:spPr>
            <a:xfrm>
              <a:off x="4996501" y="482171"/>
              <a:ext cx="3511387"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9" y="1129513"/>
            <a:ext cx="308049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defTabSz="914400">
              <a:spcBef>
                <a:spcPts val="1800"/>
              </a:spcBef>
            </a:pPr>
            <a:r>
              <a:rPr lang="en-US"/>
              <a:t>Click icon to add picture</a:t>
            </a:r>
            <a:endParaRPr lang="en-US" dirty="0"/>
          </a:p>
        </p:txBody>
      </p:sp>
      <p:sp>
        <p:nvSpPr>
          <p:cNvPr id="4" name="Text Placeholder 3"/>
          <p:cNvSpPr>
            <a:spLocks noGrp="1"/>
          </p:cNvSpPr>
          <p:nvPr>
            <p:ph type="body" sz="half" idx="2"/>
          </p:nvPr>
        </p:nvSpPr>
        <p:spPr>
          <a:xfrm>
            <a:off x="1443492" y="3145992"/>
            <a:ext cx="3076077"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082905" cy="320123"/>
          </a:xfrm>
        </p:spPr>
        <p:txBody>
          <a:bodyPr/>
          <a:lstStyle>
            <a:lvl1pPr algn="l">
              <a:defRPr/>
            </a:lvl1pPr>
          </a:lstStyle>
          <a:p>
            <a:fld id="{B01A8E45-8B8A-4975-8DE9-08B09001890D}" type="datetimeFigureOut">
              <a:rPr lang="en-US" smtClean="0"/>
              <a:t>4/23/2020</a:t>
            </a:fld>
            <a:endParaRPr lang="en-US"/>
          </a:p>
        </p:txBody>
      </p:sp>
      <p:sp>
        <p:nvSpPr>
          <p:cNvPr id="6" name="Footer Placeholder 5"/>
          <p:cNvSpPr>
            <a:spLocks noGrp="1"/>
          </p:cNvSpPr>
          <p:nvPr>
            <p:ph type="ftr" sz="quarter" idx="11"/>
          </p:nvPr>
        </p:nvSpPr>
        <p:spPr>
          <a:xfrm>
            <a:off x="1437530" y="318641"/>
            <a:ext cx="3082083" cy="320931"/>
          </a:xfrm>
        </p:spPr>
        <p:txBody>
          <a:bodyPr/>
          <a:lstStyle/>
          <a:p>
            <a:endParaRPr lang="en-US"/>
          </a:p>
        </p:txBody>
      </p:sp>
      <p:sp>
        <p:nvSpPr>
          <p:cNvPr id="7" name="Slide Number Placeholder 6"/>
          <p:cNvSpPr>
            <a:spLocks noGrp="1"/>
          </p:cNvSpPr>
          <p:nvPr>
            <p:ph type="sldNum" sz="quarter" idx="12"/>
          </p:nvPr>
        </p:nvSpPr>
        <p:spPr/>
        <p:txBody>
          <a:bodyPr/>
          <a:lstStyle/>
          <a:p>
            <a:fld id="{85F05210-63D2-4526-B1BB-427EC9D5DFB9}" type="slidenum">
              <a:rPr lang="en-US" smtClean="0"/>
              <a:t>‹#›</a:t>
            </a:fld>
            <a:endParaRPr lang="en-US"/>
          </a:p>
        </p:txBody>
      </p:sp>
    </p:spTree>
    <p:extLst>
      <p:ext uri="{BB962C8B-B14F-4D97-AF65-F5344CB8AC3E}">
        <p14:creationId xmlns:p14="http://schemas.microsoft.com/office/powerpoint/2010/main" val="1251352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 name="Rectangle 9"/>
          <p:cNvSpPr/>
          <p:nvPr/>
        </p:nvSpPr>
        <p:spPr>
          <a:xfrm>
            <a:off x="0" y="3622291"/>
            <a:ext cx="9144000" cy="251227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p:cNvPicPr>
            <a:picLocks noChangeAspect="1"/>
          </p:cNvPicPr>
          <p:nvPr/>
        </p:nvPicPr>
        <p:blipFill rotWithShape="1">
          <a:blip r:embed="rId13">
            <a:extLst>
              <a:ext uri="{28A0092B-C50C-407E-A947-70E740481C1C}">
                <a14:useLocalDpi xmlns:a14="http://schemas.microsoft.com/office/drawing/2010/main" val="0"/>
              </a:ext>
            </a:extLst>
          </a:blip>
          <a:srcRect t="2769" b="-2769"/>
          <a:stretch/>
        </p:blipFill>
        <p:spPr>
          <a:xfrm>
            <a:off x="0" y="6135624"/>
            <a:ext cx="9144000" cy="742950"/>
          </a:xfrm>
          <a:prstGeom prst="rect">
            <a:avLst/>
          </a:prstGeom>
        </p:spPr>
      </p:pic>
      <p:sp>
        <p:nvSpPr>
          <p:cNvPr id="2" name="Title Placeholder 1"/>
          <p:cNvSpPr>
            <a:spLocks noGrp="1"/>
          </p:cNvSpPr>
          <p:nvPr>
            <p:ph type="title"/>
          </p:nvPr>
        </p:nvSpPr>
        <p:spPr>
          <a:xfrm>
            <a:off x="1443491" y="804520"/>
            <a:ext cx="6251303"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25130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32650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01A8E45-8B8A-4975-8DE9-08B09001890D}" type="datetimeFigureOut">
              <a:rPr lang="en-US" smtClean="0"/>
              <a:t>4/23/2020</a:t>
            </a:fld>
            <a:endParaRPr lang="en-US"/>
          </a:p>
        </p:txBody>
      </p:sp>
      <p:sp>
        <p:nvSpPr>
          <p:cNvPr id="5" name="Footer Placeholder 4"/>
          <p:cNvSpPr>
            <a:spLocks noGrp="1"/>
          </p:cNvSpPr>
          <p:nvPr>
            <p:ph type="ftr" sz="quarter" idx="3"/>
          </p:nvPr>
        </p:nvSpPr>
        <p:spPr>
          <a:xfrm>
            <a:off x="1443491" y="329308"/>
            <a:ext cx="3719283"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85F05210-63D2-4526-B1BB-427EC9D5DFB9}" type="slidenum">
              <a:rPr lang="en-US" smtClean="0"/>
              <a:t>‹#›</a:t>
            </a:fld>
            <a:endParaRPr lang="en-US"/>
          </a:p>
        </p:txBody>
      </p:sp>
      <p:cxnSp>
        <p:nvCxnSpPr>
          <p:cNvPr id="12" name="Straight Connector 11"/>
          <p:cNvCxnSpPr/>
          <p:nvPr/>
        </p:nvCxnSpPr>
        <p:spPr>
          <a:xfrm>
            <a:off x="0" y="6144768"/>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63119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6858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491" y="3047999"/>
            <a:ext cx="6251304" cy="1524002"/>
          </a:xfrm>
        </p:spPr>
        <p:txBody>
          <a:bodyPr>
            <a:noAutofit/>
          </a:bodyPr>
          <a:lstStyle/>
          <a:p>
            <a:pPr algn="ctr"/>
            <a:r>
              <a:rPr sz="2400" dirty="0">
                <a:ln w="5000" cmpd="sng">
                  <a:solidFill>
                    <a:schemeClr val="tx1"/>
                  </a:solidFill>
                  <a:prstDash val="solid"/>
                </a:ln>
                <a:solidFill>
                  <a:srgbClr val="FF0000"/>
                </a:solidFill>
                <a:effectLst/>
                <a:latin typeface="Arial Rounded MT Bold" panose="020F0704030504030204" pitchFamily="34" charset="0"/>
              </a:rPr>
              <a:t>b</a:t>
            </a:r>
            <a:r>
              <a:rPr lang="en-IN" sz="2400" dirty="0">
                <a:ln w="5000" cmpd="sng">
                  <a:solidFill>
                    <a:schemeClr val="tx1"/>
                  </a:solidFill>
                  <a:prstDash val="solid"/>
                </a:ln>
                <a:solidFill>
                  <a:srgbClr val="FF0000"/>
                </a:solidFill>
                <a:effectLst/>
                <a:latin typeface="Arial Rounded MT Bold" panose="020F0704030504030204" pitchFamily="34" charset="0"/>
              </a:rPr>
              <a:t>.</a:t>
            </a:r>
            <a:r>
              <a:rPr lang="en-IN" sz="2400" dirty="0" err="1">
                <a:ln w="5000" cmpd="sng">
                  <a:solidFill>
                    <a:schemeClr val="tx1"/>
                  </a:solidFill>
                  <a:prstDash val="solid"/>
                </a:ln>
                <a:solidFill>
                  <a:srgbClr val="FF0000"/>
                </a:solidFill>
                <a:effectLst/>
                <a:latin typeface="Arial Rounded MT Bold" panose="020F0704030504030204" pitchFamily="34" charset="0"/>
              </a:rPr>
              <a:t>K.Singh,Dairy</a:t>
            </a:r>
            <a:r>
              <a:rPr lang="en-IN" sz="2400" dirty="0">
                <a:ln w="5000" cmpd="sng">
                  <a:solidFill>
                    <a:schemeClr val="tx1"/>
                  </a:solidFill>
                  <a:prstDash val="solid"/>
                </a:ln>
                <a:solidFill>
                  <a:srgbClr val="FF0000"/>
                </a:solidFill>
                <a:effectLst/>
                <a:latin typeface="Arial Rounded MT Bold" panose="020F0704030504030204" pitchFamily="34" charset="0"/>
              </a:rPr>
              <a:t> Technology</a:t>
            </a:r>
            <a:br>
              <a:rPr sz="2400" dirty="0">
                <a:ln w="5000" cmpd="sng">
                  <a:solidFill>
                    <a:schemeClr val="tx1"/>
                  </a:solidFill>
                  <a:prstDash val="solid"/>
                </a:ln>
                <a:solidFill>
                  <a:srgbClr val="FF0000"/>
                </a:solidFill>
                <a:effectLst/>
                <a:latin typeface="Arial Rounded MT Bold" panose="020F0704030504030204" pitchFamily="34" charset="0"/>
              </a:rPr>
            </a:br>
            <a:br>
              <a:rPr sz="2400" dirty="0">
                <a:ln w="5000" cmpd="sng">
                  <a:solidFill>
                    <a:schemeClr val="tx1"/>
                  </a:solidFill>
                  <a:prstDash val="solid"/>
                </a:ln>
                <a:solidFill>
                  <a:srgbClr val="FF0000"/>
                </a:solidFill>
                <a:effectLst/>
                <a:latin typeface="Arial Rounded MT Bold" panose="020F0704030504030204" pitchFamily="34" charset="0"/>
              </a:rPr>
            </a:br>
            <a:endParaRPr lang="en-US" sz="2400" dirty="0">
              <a:ln w="5000" cmpd="sng">
                <a:solidFill>
                  <a:schemeClr val="tx1"/>
                </a:solidFill>
                <a:prstDash val="solid"/>
              </a:ln>
              <a:solidFill>
                <a:srgbClr val="FF0000"/>
              </a:solidFill>
              <a:effectLst/>
              <a:latin typeface="Arial Rounded MT Bold" panose="020F0704030504030204" pitchFamily="34" charset="0"/>
            </a:endParaRPr>
          </a:p>
        </p:txBody>
      </p:sp>
      <p:sp>
        <p:nvSpPr>
          <p:cNvPr id="3" name="Subtitle 2"/>
          <p:cNvSpPr>
            <a:spLocks noGrp="1"/>
          </p:cNvSpPr>
          <p:nvPr>
            <p:ph type="subTitle" idx="1"/>
          </p:nvPr>
        </p:nvSpPr>
        <p:spPr>
          <a:xfrm>
            <a:off x="1443491" y="1143001"/>
            <a:ext cx="6251304" cy="1142999"/>
          </a:xfrm>
        </p:spPr>
        <p:txBody>
          <a:bodyPr>
            <a:noAutofit/>
          </a:bodyPr>
          <a:lstStyle/>
          <a:p>
            <a:pPr algn="ctr"/>
            <a:r>
              <a:rPr lang="en-US" sz="3200" b="1" dirty="0">
                <a:solidFill>
                  <a:schemeClr val="accent6">
                    <a:lumMod val="50000"/>
                  </a:schemeClr>
                </a:solidFill>
                <a:latin typeface="Arial Rounded MT Bold" panose="020F0704030504030204" pitchFamily="34" charset="0"/>
              </a:rPr>
              <a:t>PHYSIOLOGY OF SENSORY ORGAN-TONGUE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63F1E86-C9D3-48C6-A5BC-2B7317E78F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762001"/>
            <a:ext cx="6934199" cy="4948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019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43EDC2E-3176-48A5-BE79-ACF2BCE63740}"/>
              </a:ext>
            </a:extLst>
          </p:cNvPr>
          <p:cNvSpPr/>
          <p:nvPr/>
        </p:nvSpPr>
        <p:spPr>
          <a:xfrm>
            <a:off x="1066800" y="838200"/>
            <a:ext cx="3276600" cy="3416320"/>
          </a:xfrm>
          <a:prstGeom prst="rect">
            <a:avLst/>
          </a:prstGeom>
        </p:spPr>
        <p:txBody>
          <a:bodyPr wrap="square">
            <a:spAutoFit/>
          </a:bodyPr>
          <a:lstStyle/>
          <a:p>
            <a:pPr algn="just"/>
            <a:r>
              <a:rPr lang="en-US" dirty="0">
                <a:solidFill>
                  <a:srgbClr val="92D050"/>
                </a:solidFill>
                <a:latin typeface="Roboto"/>
              </a:rPr>
              <a:t>Circumvallate papillae (CP) are bigger than other papillae and are arranged in a v-shaped way in the back of the tongue near the throat. Most people have from </a:t>
            </a:r>
            <a:r>
              <a:rPr lang="en-US" b="1" dirty="0">
                <a:solidFill>
                  <a:srgbClr val="92D050"/>
                </a:solidFill>
                <a:latin typeface="Roboto"/>
              </a:rPr>
              <a:t>6 to 12</a:t>
            </a:r>
            <a:r>
              <a:rPr lang="en-US" dirty="0">
                <a:solidFill>
                  <a:srgbClr val="92D050"/>
                </a:solidFill>
                <a:latin typeface="Roboto"/>
              </a:rPr>
              <a:t> circumvallate papillae. These papillae are used to taste bitter. These sensors can make a person gag from bad tastes. CP are also called vallate papillae.</a:t>
            </a:r>
            <a:endParaRPr lang="en-IN" dirty="0">
              <a:solidFill>
                <a:srgbClr val="92D050"/>
              </a:solidFill>
            </a:endParaRPr>
          </a:p>
        </p:txBody>
      </p:sp>
      <p:pic>
        <p:nvPicPr>
          <p:cNvPr id="2050" name="Picture 2" descr="See the source image">
            <a:extLst>
              <a:ext uri="{FF2B5EF4-FFF2-40B4-BE49-F238E27FC236}">
                <a16:creationId xmlns:a16="http://schemas.microsoft.com/office/drawing/2014/main" id="{82488A2D-ED2E-4824-BCCD-29CC554E30E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601" y="838200"/>
            <a:ext cx="4195761" cy="3416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1678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a:t>
            </a:r>
          </a:p>
        </p:txBody>
      </p:sp>
      <p:sp>
        <p:nvSpPr>
          <p:cNvPr id="3" name="Content Placeholder 2"/>
          <p:cNvSpPr>
            <a:spLocks noGrp="1"/>
          </p:cNvSpPr>
          <p:nvPr>
            <p:ph idx="1"/>
          </p:nvPr>
        </p:nvSpPr>
        <p:spPr/>
        <p:txBody>
          <a:bodyPr>
            <a:normAutofit fontScale="92500" lnSpcReduction="10000"/>
          </a:bodyPr>
          <a:lstStyle/>
          <a:p>
            <a:pPr algn="just"/>
            <a:r>
              <a:rPr lang="en-US" dirty="0"/>
              <a:t>Help in movement of food, contains endings specialized for touch (</a:t>
            </a:r>
            <a:r>
              <a:rPr lang="en-US" dirty="0" err="1"/>
              <a:t>Filiform</a:t>
            </a:r>
            <a:r>
              <a:rPr lang="en-US" dirty="0"/>
              <a:t>), give rise to taste sensations (Fungi, </a:t>
            </a:r>
            <a:r>
              <a:rPr lang="en-US" dirty="0" err="1"/>
              <a:t>circumvallate</a:t>
            </a:r>
            <a:r>
              <a:rPr lang="en-US" dirty="0"/>
              <a:t>).</a:t>
            </a:r>
          </a:p>
          <a:p>
            <a:pPr algn="just"/>
            <a:r>
              <a:rPr lang="en-US" dirty="0"/>
              <a:t>With age , number. of papillae varies, becoming less in no., and more restricted in distribution.</a:t>
            </a:r>
          </a:p>
          <a:p>
            <a:pPr algn="just"/>
            <a:r>
              <a:rPr lang="en-US" dirty="0"/>
              <a:t>The tongue is insensitive to taste in the regions, where there are no papillae.</a:t>
            </a:r>
          </a:p>
          <a:p>
            <a:pPr algn="just"/>
            <a:r>
              <a:rPr lang="en-US" dirty="0"/>
              <a:t>Taste sensitivity is confined mainly to the tips &amp; edges and absent in the middle of the tongue.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TASTE BUDS </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Taste buds are Organ detecting taste/ Taste receptors  Taste is sensed by the taste buds, which are located in the papillae on the tongue. </a:t>
            </a:r>
          </a:p>
          <a:p>
            <a:pPr algn="just"/>
            <a:r>
              <a:rPr lang="en-US" dirty="0"/>
              <a:t>The taste receptors are group of sensory epithelium cells. They have been identified and described as similar to flower bud, ever since the term " 'taste-bud' retained. Few buds exist in the mucosa of soft palate, in children on the sides and in the roof of the mouth. </a:t>
            </a:r>
          </a:p>
          <a:p>
            <a:pPr algn="just"/>
            <a:r>
              <a:rPr lang="en-US" dirty="0"/>
              <a:t>They do occur in the nose.</a:t>
            </a:r>
          </a:p>
          <a:p>
            <a:pPr algn="just"/>
            <a:r>
              <a:rPr lang="en-US" dirty="0"/>
              <a:t>Taste bud in fungi form -occur on their upper surface. </a:t>
            </a:r>
          </a:p>
          <a:p>
            <a:pPr algn="just"/>
            <a:r>
              <a:rPr lang="en-US" dirty="0"/>
              <a:t>Taste bud in Foliate &amp; </a:t>
            </a:r>
            <a:r>
              <a:rPr lang="en-US" dirty="0" err="1"/>
              <a:t>Circumvallate</a:t>
            </a:r>
            <a:r>
              <a:rPr lang="en-US" dirty="0"/>
              <a:t> -lie in their grooves.</a:t>
            </a:r>
          </a:p>
          <a:p>
            <a:pPr algn="just"/>
            <a:r>
              <a:rPr lang="en-US" dirty="0"/>
              <a:t>Human taste buds located on moist surface within the oral cavity and pharynx that are lined with stratified epithelium.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See the source image">
            <a:extLst>
              <a:ext uri="{FF2B5EF4-FFF2-40B4-BE49-F238E27FC236}">
                <a16:creationId xmlns:a16="http://schemas.microsoft.com/office/drawing/2014/main" id="{B6AAF1D2-F62D-4107-9DEC-715B886E13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75" y="1028700"/>
            <a:ext cx="8934450"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0285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467600" cy="5821363"/>
          </a:xfrm>
        </p:spPr>
        <p:txBody>
          <a:bodyPr>
            <a:normAutofit fontScale="85000" lnSpcReduction="10000"/>
          </a:bodyPr>
          <a:lstStyle/>
          <a:p>
            <a:pPr algn="just"/>
            <a:r>
              <a:rPr lang="en-US" dirty="0"/>
              <a:t>The number of taste buds per papillae varies from 33 to 508, averaging about 250. Each bud contains about 5 to 10 taste cells. </a:t>
            </a:r>
          </a:p>
          <a:p>
            <a:pPr algn="just"/>
            <a:r>
              <a:rPr lang="en-US" dirty="0"/>
              <a:t>Taste buds -also referred as taste onions -are spindle shaped cells bulging out at the root and coming together as the taste -pore -like petal of bud. </a:t>
            </a:r>
          </a:p>
          <a:p>
            <a:pPr algn="just"/>
            <a:r>
              <a:rPr lang="en-US" dirty="0"/>
              <a:t>Taste buds are 0.7-mm. long and 0.05 mm. wide at their widest diameter. </a:t>
            </a:r>
          </a:p>
          <a:p>
            <a:pPr algn="just"/>
            <a:r>
              <a:rPr lang="en-US" dirty="0"/>
              <a:t>With in the taste -bud are supporting cells &amp; gustatory cells, arranged to enclose a chamber to give a bud - like structure. </a:t>
            </a:r>
          </a:p>
          <a:p>
            <a:pPr algn="just"/>
            <a:r>
              <a:rPr lang="en-US" dirty="0"/>
              <a:t>Taste bud looks like microscopic rosebuds. Their tasting action is a chemical process. </a:t>
            </a:r>
          </a:p>
          <a:p>
            <a:pPr algn="just"/>
            <a:r>
              <a:rPr lang="en-US" dirty="0"/>
              <a:t>Food must be liquefied before any real taste emerges. It binds to receptor cell of bud, a minute Electro-chemical current generated and passed by cranial nerves to gustatory terminals in the brain. </a:t>
            </a:r>
          </a:p>
          <a:p>
            <a:pPr algn="just"/>
            <a:r>
              <a:rPr lang="en-US" dirty="0"/>
              <a:t>The degree of the taste sensations depends on Solubility, Ionization (in case of acids &amp; salt) and Temperature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A59BA-32E4-4891-9A8B-EA771666D241}"/>
              </a:ext>
            </a:extLst>
          </p:cNvPr>
          <p:cNvSpPr>
            <a:spLocks noGrp="1"/>
          </p:cNvSpPr>
          <p:nvPr>
            <p:ph type="title"/>
          </p:nvPr>
        </p:nvSpPr>
        <p:spPr/>
        <p:txBody>
          <a:bodyPr/>
          <a:lstStyle/>
          <a:p>
            <a:r>
              <a:rPr lang="en-US" dirty="0"/>
              <a:t>Saliva</a:t>
            </a:r>
            <a:endParaRPr lang="en-IN" dirty="0"/>
          </a:p>
        </p:txBody>
      </p:sp>
      <p:sp>
        <p:nvSpPr>
          <p:cNvPr id="3" name="Content Placeholder 2">
            <a:extLst>
              <a:ext uri="{FF2B5EF4-FFF2-40B4-BE49-F238E27FC236}">
                <a16:creationId xmlns:a16="http://schemas.microsoft.com/office/drawing/2014/main" id="{1FEAF3A0-E3FB-4F8B-8F13-7A1B7B61C9AF}"/>
              </a:ext>
            </a:extLst>
          </p:cNvPr>
          <p:cNvSpPr>
            <a:spLocks noGrp="1"/>
          </p:cNvSpPr>
          <p:nvPr>
            <p:ph idx="1"/>
          </p:nvPr>
        </p:nvSpPr>
        <p:spPr/>
        <p:txBody>
          <a:bodyPr>
            <a:normAutofit fontScale="85000" lnSpcReduction="10000"/>
          </a:bodyPr>
          <a:lstStyle/>
          <a:p>
            <a:pPr marL="0" indent="0" algn="just">
              <a:buNone/>
            </a:pPr>
            <a:r>
              <a:rPr lang="en-US" dirty="0"/>
              <a:t>Saliva (commonly referred to as spit) is an extracellular fluid produced and secreted by salivary glands in the mouth. In humans, saliva is 99.5⁠% water plus electrolytes, mucus, white blood cells, epithelial cells (from which DNA can be extracted), enzymes (such as amylase and lipase), antimicrobial agents such as secretory IgA, and lysozymes. Saliva is the key ingredient in food digestion, and helps </a:t>
            </a:r>
            <a:r>
              <a:rPr lang="en-US" b="1" dirty="0"/>
              <a:t>protect teeth from decay, prevents infection, and makes chewing and swallowing</a:t>
            </a:r>
            <a:r>
              <a:rPr lang="en-US" dirty="0"/>
              <a:t> possible. Without saliva we wouldn’t be able to break down food for proper digestion or wash away food and debris afterward.</a:t>
            </a:r>
            <a:endParaRPr lang="en-IN" dirty="0"/>
          </a:p>
        </p:txBody>
      </p:sp>
    </p:spTree>
    <p:extLst>
      <p:ext uri="{BB962C8B-B14F-4D97-AF65-F5344CB8AC3E}">
        <p14:creationId xmlns:p14="http://schemas.microsoft.com/office/powerpoint/2010/main" val="2160177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ROLE OF SALIVA</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Saliva is mainly secreted by three-paired set of glands.</a:t>
            </a:r>
          </a:p>
          <a:p>
            <a:pPr lvl="1"/>
            <a:r>
              <a:rPr lang="en-US" dirty="0"/>
              <a:t> The parotid in the cheeks with a duct (thin &amp; watery).</a:t>
            </a:r>
          </a:p>
          <a:p>
            <a:pPr lvl="1"/>
            <a:r>
              <a:rPr lang="en-US" dirty="0"/>
              <a:t>The Sub maxillary opens from the floor of the mouth (both).</a:t>
            </a:r>
          </a:p>
          <a:p>
            <a:pPr lvl="1"/>
            <a:r>
              <a:rPr lang="en-US" dirty="0"/>
              <a:t> The sublingual openings beside the membrane (thick &amp; mucous).</a:t>
            </a:r>
          </a:p>
          <a:p>
            <a:r>
              <a:rPr lang="en-US" b="1" dirty="0"/>
              <a:t>Characteristics of saliva</a:t>
            </a:r>
          </a:p>
          <a:p>
            <a:pPr lvl="1"/>
            <a:r>
              <a:rPr lang="en-US" dirty="0"/>
              <a:t>Saliva varies in viscosity and amount.</a:t>
            </a:r>
          </a:p>
          <a:p>
            <a:pPr lvl="1"/>
            <a:r>
              <a:rPr lang="en-US" dirty="0"/>
              <a:t>Usually serous type, mainly secretion from parotid.</a:t>
            </a:r>
          </a:p>
          <a:p>
            <a:pPr lvl="1"/>
            <a:r>
              <a:rPr lang="en-US" dirty="0"/>
              <a:t>It contains about 99.5% water, 0.5% total solids (composed of salts, organic substances).</a:t>
            </a:r>
          </a:p>
          <a:p>
            <a:pPr lvl="1"/>
            <a:r>
              <a:rPr lang="en-US" dirty="0"/>
              <a:t>A modest amount of gases is also present in saliva.</a:t>
            </a:r>
          </a:p>
          <a:p>
            <a:pPr lvl="1"/>
            <a:r>
              <a:rPr lang="en-US" dirty="0"/>
              <a:t>The pH of saliva varies, but is usually slightly acidic (6.35 to 6.85).</a:t>
            </a:r>
          </a:p>
          <a:p>
            <a:pPr lvl="1"/>
            <a:r>
              <a:rPr lang="en-US" dirty="0"/>
              <a:t>After meals -pH rose sharply, but fell quickly to a slow lower point -just before meals.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467600" cy="5821363"/>
          </a:xfrm>
        </p:spPr>
        <p:txBody>
          <a:bodyPr>
            <a:normAutofit fontScale="92500" lnSpcReduction="20000"/>
          </a:bodyPr>
          <a:lstStyle/>
          <a:p>
            <a:r>
              <a:rPr lang="en-US" b="1" dirty="0"/>
              <a:t>Natural secretion of saliva is brought about by:</a:t>
            </a:r>
          </a:p>
          <a:p>
            <a:pPr lvl="1"/>
            <a:r>
              <a:rPr lang="en-US" dirty="0"/>
              <a:t>Stimulation of nerves in the mouth -food in the mouth.</a:t>
            </a:r>
          </a:p>
          <a:p>
            <a:pPr lvl="1"/>
            <a:r>
              <a:rPr lang="en-US" dirty="0"/>
              <a:t>By stimulation of sense organs other than taste.</a:t>
            </a:r>
          </a:p>
          <a:p>
            <a:pPr lvl="1"/>
            <a:r>
              <a:rPr lang="en-US" dirty="0"/>
              <a:t>Ingestion of fluids -stimulates mucous saliva.</a:t>
            </a:r>
          </a:p>
          <a:p>
            <a:pPr lvl="1"/>
            <a:r>
              <a:rPr lang="en-US" dirty="0"/>
              <a:t>Semi solid -thick, lubricating &amp; diluting saliva.</a:t>
            </a:r>
          </a:p>
          <a:p>
            <a:pPr lvl="1"/>
            <a:r>
              <a:rPr lang="en-US" dirty="0"/>
              <a:t>Chewing, smoking, dry fruits, salt, acid etc. stimulates flow of saliva.</a:t>
            </a:r>
          </a:p>
          <a:p>
            <a:pPr lvl="1"/>
            <a:r>
              <a:rPr lang="en-US" dirty="0"/>
              <a:t>Fear, emotion -cause temperature suppression.</a:t>
            </a:r>
          </a:p>
          <a:p>
            <a:r>
              <a:rPr lang="en-US" b="1" dirty="0"/>
              <a:t>Functions:</a:t>
            </a:r>
          </a:p>
          <a:p>
            <a:r>
              <a:rPr lang="en-US" dirty="0"/>
              <a:t> Chemical digestion: breaks down starch by the function of "salivary amylase".</a:t>
            </a:r>
          </a:p>
          <a:p>
            <a:r>
              <a:rPr lang="en-US" dirty="0"/>
              <a:t>Helps chewing and swallowing.</a:t>
            </a:r>
          </a:p>
          <a:p>
            <a:r>
              <a:rPr lang="en-US" dirty="0"/>
              <a:t>Lubricating effect: moisturizes the inside of the mouth and creates smoother speech.</a:t>
            </a:r>
          </a:p>
          <a:p>
            <a:r>
              <a:rPr lang="en-US" dirty="0"/>
              <a:t>Solvent effect: dissolves food and allows the tongue to taste food.</a:t>
            </a:r>
          </a:p>
          <a:p>
            <a:r>
              <a:rPr lang="en-US" dirty="0"/>
              <a:t>Cleaning effect: washes away food debris and bacteria remaining in...</a:t>
            </a:r>
          </a:p>
          <a:p>
            <a:pPr lvl="1"/>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TASTE QUALITIES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There are four basic taste -sweet, salt, sour and bitter. There is a regional distribution of the four types of the receptors to create area of sensitivity on the tongue</a:t>
            </a:r>
            <a:r>
              <a:rPr lang="en-US" i="1" dirty="0"/>
              <a:t>. </a:t>
            </a:r>
          </a:p>
          <a:p>
            <a:pPr algn="just"/>
            <a:r>
              <a:rPr lang="en-US" dirty="0"/>
              <a:t>Some sensory authorities believe that there may be several other taste reactions, namely alkaline, metallic, watery and/or meaty. </a:t>
            </a:r>
          </a:p>
          <a:p>
            <a:pPr algn="just"/>
            <a:r>
              <a:rPr lang="en-US" dirty="0"/>
              <a:t>Feelings in the mouth such as common chemical/pain sense, warmth, coolness, astringency, smoothness, anesthesia and other feelings are not taste reactions, but are sensations of touch/pressure. The true basic tastes may be sensed with the nose obstructed.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PHYSIOLOGY OF SENSORY ORGAN-TONGUE</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Taste is defined as those sensations perceived in the mouth (almost exclusively on the tongue) which have to do sweetness, sourness, saltiness and bitterness. </a:t>
            </a:r>
          </a:p>
          <a:p>
            <a:pPr algn="just"/>
            <a:r>
              <a:rPr lang="en-US" dirty="0"/>
              <a:t>Taste stimuli are all soluble in water. Taste also includes esthetic  appreciation.</a:t>
            </a:r>
          </a:p>
          <a:p>
            <a:pPr algn="just"/>
            <a:r>
              <a:rPr lang="en-US" dirty="0"/>
              <a:t>Significance:</a:t>
            </a:r>
          </a:p>
          <a:p>
            <a:pPr lvl="1" algn="just"/>
            <a:r>
              <a:rPr lang="en-US" dirty="0"/>
              <a:t>It commands interest of consumers helps in recognition, selection, acceptance, and pleasantness. </a:t>
            </a:r>
          </a:p>
          <a:p>
            <a:pPr lvl="1" algn="just"/>
            <a:r>
              <a:rPr lang="en-US" dirty="0"/>
              <a:t>Complete removal of taste buds result in dietary deficiency, contributes to the enjoyment of food. </a:t>
            </a:r>
          </a:p>
          <a:p>
            <a:pPr lvl="1" algn="just"/>
            <a:r>
              <a:rPr lang="en-US" dirty="0"/>
              <a:t>Taste is initiated by contact of an aqueous solution of a chemical with the taste buds on the surface of the tongue and the adjacent regions of the mouth &amp; throat. </a:t>
            </a:r>
          </a:p>
          <a:p>
            <a:pPr lvl="1" algn="just"/>
            <a:r>
              <a:rPr lang="en-US" dirty="0"/>
              <a:t>Dilute substances affect only the tongue. Stronger solutions elicit pain &amp; sharpness in mouth.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RELATIVE INTENSITY </a:t>
            </a:r>
            <a:endParaRPr lang="en-US" dirty="0"/>
          </a:p>
        </p:txBody>
      </p:sp>
      <p:sp>
        <p:nvSpPr>
          <p:cNvPr id="3" name="Content Placeholder 2"/>
          <p:cNvSpPr>
            <a:spLocks noGrp="1"/>
          </p:cNvSpPr>
          <p:nvPr>
            <p:ph idx="1"/>
          </p:nvPr>
        </p:nvSpPr>
        <p:spPr/>
        <p:txBody>
          <a:bodyPr>
            <a:normAutofit lnSpcReduction="10000"/>
          </a:bodyPr>
          <a:lstStyle/>
          <a:p>
            <a:pPr algn="just"/>
            <a:r>
              <a:rPr lang="en-US" dirty="0"/>
              <a:t>It is the comparison of the taste intensity of the different tastes, by constructing psychological scales of taste intensity.</a:t>
            </a:r>
          </a:p>
          <a:p>
            <a:pPr algn="just"/>
            <a:r>
              <a:rPr lang="en-US" dirty="0"/>
              <a:t>It is measured in the unit called "Gust"- the concentration of different tastes (relative strength) that matched I % sucrose was called "a Gust". </a:t>
            </a:r>
          </a:p>
          <a:p>
            <a:pPr algn="just"/>
            <a:r>
              <a:rPr lang="en-US" dirty="0"/>
              <a:t>Relative intensity of Sucrose: </a:t>
            </a:r>
          </a:p>
          <a:p>
            <a:pPr lvl="1" algn="just"/>
            <a:r>
              <a:rPr lang="en-US" dirty="0" err="1"/>
              <a:t>NaCI</a:t>
            </a:r>
            <a:r>
              <a:rPr lang="en-US" dirty="0"/>
              <a:t> : Citric Acid: Quinine hydrochloride is </a:t>
            </a:r>
          </a:p>
          <a:p>
            <a:pPr lvl="1" algn="just"/>
            <a:r>
              <a:rPr lang="en-US" dirty="0"/>
              <a:t>1 : 14 : 220 : 2300.</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Reaction Time</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reaction time to taste i.e. "interval between initial stimulation of the receptor and the 1 report of reaction". It can also be defined as "the interval of time between the application of </a:t>
            </a:r>
            <a:r>
              <a:rPr lang="en-US" dirty="0" err="1"/>
              <a:t>tne</a:t>
            </a:r>
            <a:r>
              <a:rPr lang="en-US" dirty="0"/>
              <a:t> solution being tasted on the tongue and the appearance of the sensation.</a:t>
            </a:r>
          </a:p>
          <a:p>
            <a:r>
              <a:rPr lang="en-US" dirty="0"/>
              <a:t>In electro-physiological studies, the reaction time was estimated at 0.02 -0.06 sec.. whereas oral reaction time was estimated to be:</a:t>
            </a:r>
          </a:p>
          <a:p>
            <a:pPr lvl="1"/>
            <a:r>
              <a:rPr lang="en-US" dirty="0"/>
              <a:t>0.307 sec. for salt </a:t>
            </a:r>
          </a:p>
          <a:p>
            <a:pPr lvl="1"/>
            <a:r>
              <a:rPr lang="en-US" dirty="0"/>
              <a:t>0.536 sec. for sour</a:t>
            </a:r>
          </a:p>
          <a:p>
            <a:pPr lvl="1"/>
            <a:r>
              <a:rPr lang="en-US" dirty="0"/>
              <a:t>0.446 sec. for sweet </a:t>
            </a:r>
          </a:p>
          <a:p>
            <a:pPr lvl="1"/>
            <a:r>
              <a:rPr lang="en-US" dirty="0"/>
              <a:t>1.082 sec. for bitter</a:t>
            </a:r>
          </a:p>
          <a:p>
            <a:r>
              <a:rPr lang="en-US" dirty="0"/>
              <a:t>Thus, reaction time is not identical for all basic tastes. In comparison to other senses, tastes have the slowest reaction, hence, maximum reaction time.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Taste Sensitivity</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Taste sensitivity varies with individuals and with temperature. </a:t>
            </a:r>
          </a:p>
          <a:p>
            <a:pPr algn="just"/>
            <a:r>
              <a:rPr lang="en-US" dirty="0"/>
              <a:t>Salt &amp; quinine </a:t>
            </a:r>
            <a:r>
              <a:rPr lang="en-US" dirty="0" err="1"/>
              <a:t>Sulphate</a:t>
            </a:r>
            <a:r>
              <a:rPr lang="en-US" dirty="0"/>
              <a:t> - threshold increases with temperature, that of HCI remains constant from 62.6 -107.6°F for </a:t>
            </a:r>
            <a:r>
              <a:rPr lang="en-US" dirty="0" err="1"/>
              <a:t>dulcin</a:t>
            </a:r>
            <a:r>
              <a:rPr lang="en-US" dirty="0"/>
              <a:t> decreases from 17° -35 °C and rises slightly at 42°C. </a:t>
            </a:r>
          </a:p>
          <a:p>
            <a:pPr algn="just"/>
            <a:r>
              <a:rPr lang="en-US" dirty="0"/>
              <a:t>The concentration of a substance (in saliva) required to triggered the taste, is higher than the concentration (in air) required for odor.</a:t>
            </a:r>
          </a:p>
          <a:p>
            <a:pPr algn="just"/>
            <a:r>
              <a:rPr lang="en-US" dirty="0"/>
              <a:t>Time is one factor, concentration is an another.</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TASTE THEORIES</a:t>
            </a:r>
            <a:endParaRPr lang="en-US" dirty="0"/>
          </a:p>
        </p:txBody>
      </p:sp>
      <p:sp>
        <p:nvSpPr>
          <p:cNvPr id="3" name="Content Placeholder 2"/>
          <p:cNvSpPr>
            <a:spLocks noGrp="1"/>
          </p:cNvSpPr>
          <p:nvPr>
            <p:ph idx="1"/>
          </p:nvPr>
        </p:nvSpPr>
        <p:spPr/>
        <p:txBody>
          <a:bodyPr>
            <a:normAutofit/>
          </a:bodyPr>
          <a:lstStyle/>
          <a:p>
            <a:pPr algn="just"/>
            <a:r>
              <a:rPr lang="en-US" dirty="0"/>
              <a:t>It was suggested that any theory of taste must account for the following:</a:t>
            </a:r>
          </a:p>
          <a:p>
            <a:pPr lvl="1" algn="just"/>
            <a:r>
              <a:rPr lang="en-US" dirty="0"/>
              <a:t>The taste receptors respond rapidly to a chemical stimulus</a:t>
            </a:r>
          </a:p>
          <a:p>
            <a:pPr lvl="1" algn="just"/>
            <a:r>
              <a:rPr lang="en-US" dirty="0"/>
              <a:t> All substances tasted must be in a liquid(soluble) form</a:t>
            </a:r>
          </a:p>
          <a:p>
            <a:pPr lvl="1" algn="just"/>
            <a:r>
              <a:rPr lang="en-US" dirty="0"/>
              <a:t> A variety of substances stimulate taste receptors</a:t>
            </a:r>
          </a:p>
          <a:p>
            <a:pPr lvl="1" algn="just"/>
            <a:r>
              <a:rPr lang="en-US" dirty="0"/>
              <a:t> The threshold concentration for stimulation are not large</a:t>
            </a:r>
          </a:p>
          <a:p>
            <a:pPr lvl="1" algn="just"/>
            <a:r>
              <a:rPr lang="en-US" dirty="0"/>
              <a:t> Many taste substances do not result in any rapid deterioration of the receptor cell i.e. </a:t>
            </a:r>
            <a:r>
              <a:rPr lang="en-US" dirty="0" err="1"/>
              <a:t>nonphysiological</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467600" cy="5821363"/>
          </a:xfrm>
        </p:spPr>
        <p:txBody>
          <a:bodyPr>
            <a:normAutofit/>
          </a:bodyPr>
          <a:lstStyle/>
          <a:p>
            <a:pPr lvl="1" algn="just"/>
            <a:r>
              <a:rPr lang="en-US" dirty="0"/>
              <a:t> The taste receptors rapidly elicits a steady level of response with a magnitude that is a function of the concentration of the applied stimulus</a:t>
            </a:r>
          </a:p>
          <a:p>
            <a:pPr lvl="1" algn="just"/>
            <a:r>
              <a:rPr lang="en-US" dirty="0"/>
              <a:t> The response to many substance remains constant over a long period of adaptation</a:t>
            </a:r>
          </a:p>
          <a:p>
            <a:pPr lvl="1" algn="just"/>
            <a:r>
              <a:rPr lang="en-US" dirty="0"/>
              <a:t> Receptor stimulation must be followed by electrical depolarization of end organ itself</a:t>
            </a:r>
          </a:p>
          <a:p>
            <a:pPr lvl="1" algn="just"/>
            <a:r>
              <a:rPr lang="en-US" dirty="0"/>
              <a:t> A water rinse rapidly reduces the taste response</a:t>
            </a:r>
          </a:p>
          <a:p>
            <a:pPr lvl="1" algn="just"/>
            <a:r>
              <a:rPr lang="en-US" dirty="0"/>
              <a:t> The receptors are the site of the chemical specificity</a:t>
            </a:r>
          </a:p>
          <a:p>
            <a:pPr lvl="1" algn="just"/>
            <a:r>
              <a:rPr lang="en-US" dirty="0"/>
              <a:t>There are genetic variations in taste ability.</a:t>
            </a:r>
          </a:p>
          <a:p>
            <a:pPr lvl="1" algn="just"/>
            <a:r>
              <a:rPr lang="en-US" dirty="0"/>
              <a:t> The response of </a:t>
            </a:r>
            <a:r>
              <a:rPr lang="en-US" dirty="0" err="1"/>
              <a:t>NaCI</a:t>
            </a:r>
            <a:r>
              <a:rPr lang="en-US" dirty="0"/>
              <a:t> between 20-30'C and pH of 3-11 is almost independent of temperature</a:t>
            </a:r>
          </a:p>
          <a:p>
            <a:pPr lvl="1" algn="just"/>
            <a:r>
              <a:rPr lang="en-US" dirty="0"/>
              <a:t> Different species reveal different cationic series of taste receptor excitability</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ENZYME THEORY</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It is proposed that enzyme activity near nerve fibers produces ionic changes, which induce the formation of nerve impulses. </a:t>
            </a:r>
          </a:p>
          <a:p>
            <a:pPr algn="just"/>
            <a:r>
              <a:rPr lang="en-US" dirty="0"/>
              <a:t>The taste substance would inhibit enzymes in some sites, leaving enzymes in other sites unaffected, thereby producing a change in the pattern of impulses reaching the brain. </a:t>
            </a:r>
          </a:p>
          <a:p>
            <a:pPr algn="just"/>
            <a:r>
              <a:rPr lang="en-US" dirty="0"/>
              <a:t>Thus, different tastes could be distinguished. </a:t>
            </a:r>
          </a:p>
          <a:p>
            <a:pPr algn="just"/>
            <a:r>
              <a:rPr lang="en-US" dirty="0"/>
              <a:t>This theory provides an explanation of why substances of widely differing chemical composition can have similar taste.</a:t>
            </a:r>
          </a:p>
          <a:p>
            <a:pPr algn="just"/>
            <a:r>
              <a:rPr lang="en-US" b="1" dirty="0"/>
              <a:t>Limitation: </a:t>
            </a:r>
            <a:endParaRPr lang="en-US" dirty="0"/>
          </a:p>
          <a:p>
            <a:pPr lvl="1" algn="just"/>
            <a:r>
              <a:rPr lang="en-US" dirty="0"/>
              <a:t>the magnitude of taste response is independent of temperature, whereas enzyme reactions are very dependent on temperature.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BEIDLER'S THEORY</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According to this theory, taste sensation is dependent on:</a:t>
            </a:r>
          </a:p>
          <a:p>
            <a:pPr lvl="1" algn="just"/>
            <a:r>
              <a:rPr lang="en-US" dirty="0"/>
              <a:t>-the particular types of chemo receptors that are activated</a:t>
            </a:r>
          </a:p>
          <a:p>
            <a:pPr lvl="1" algn="just"/>
            <a:r>
              <a:rPr lang="en-US" dirty="0"/>
              <a:t>-the magnitude of their response</a:t>
            </a:r>
          </a:p>
          <a:p>
            <a:pPr lvl="1" algn="just"/>
            <a:r>
              <a:rPr lang="en-US" dirty="0"/>
              <a:t>-the pattern of nerve discharge over each taste nerve fiber</a:t>
            </a:r>
          </a:p>
          <a:p>
            <a:pPr algn="just"/>
            <a:r>
              <a:rPr lang="en-US" dirty="0"/>
              <a:t>He assumed that the gustatory reaction follows the mass action law and if the law applies the interaction of a stimulus with a given substance of the receptor is expressed by the expression:</a:t>
            </a:r>
          </a:p>
          <a:p>
            <a:pPr lvl="1" algn="just"/>
            <a:r>
              <a:rPr lang="pt-BR" dirty="0"/>
              <a:t>Kc = n/(s-n) -&gt; eqn 1</a:t>
            </a:r>
          </a:p>
          <a:p>
            <a:pPr algn="just"/>
            <a:r>
              <a:rPr lang="en-US" dirty="0"/>
              <a:t>where,</a:t>
            </a:r>
          </a:p>
          <a:p>
            <a:pPr lvl="1" algn="just"/>
            <a:r>
              <a:rPr lang="en-US" dirty="0"/>
              <a:t>n = the total no. of ions/molecule that react with the receptors at concentration 'c' of applied stimulus.</a:t>
            </a:r>
          </a:p>
          <a:p>
            <a:pPr lvl="1" algn="just"/>
            <a:r>
              <a:rPr lang="en-US" dirty="0"/>
              <a:t>s= the max no. of ions that can react</a:t>
            </a:r>
          </a:p>
          <a:p>
            <a:pPr lvl="1" algn="just"/>
            <a:r>
              <a:rPr lang="en-US" dirty="0"/>
              <a:t>K = the equilibrium constant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467600" cy="5821363"/>
          </a:xfrm>
        </p:spPr>
        <p:txBody>
          <a:bodyPr>
            <a:normAutofit fontScale="92500" lnSpcReduction="20000"/>
          </a:bodyPr>
          <a:lstStyle/>
          <a:p>
            <a:pPr algn="just"/>
            <a:r>
              <a:rPr lang="en-US" dirty="0"/>
              <a:t>If the magnitude of Response (R) is proportional to the no. of ions that have reacted, then</a:t>
            </a:r>
          </a:p>
          <a:p>
            <a:pPr lvl="1" algn="just"/>
            <a:r>
              <a:rPr lang="pt-BR" dirty="0"/>
              <a:t>R= a*n where (a =constant)</a:t>
            </a:r>
          </a:p>
          <a:p>
            <a:pPr algn="just"/>
            <a:r>
              <a:rPr lang="en-US" dirty="0"/>
              <a:t>For maximum response, </a:t>
            </a:r>
            <a:r>
              <a:rPr lang="en-US" dirty="0" err="1"/>
              <a:t>Rm</a:t>
            </a:r>
            <a:r>
              <a:rPr lang="en-US" dirty="0"/>
              <a:t>= a*s, substituting in </a:t>
            </a:r>
            <a:r>
              <a:rPr lang="en-US" dirty="0" err="1"/>
              <a:t>eqn</a:t>
            </a:r>
            <a:r>
              <a:rPr lang="en-US" dirty="0"/>
              <a:t> 1</a:t>
            </a:r>
          </a:p>
          <a:p>
            <a:pPr lvl="1" algn="just"/>
            <a:r>
              <a:rPr lang="pt-BR" dirty="0"/>
              <a:t>Kc= R/(Rm-R) or C/R = C/Rrn + I/KRm</a:t>
            </a:r>
          </a:p>
          <a:p>
            <a:pPr algn="just"/>
            <a:r>
              <a:rPr lang="en-US" dirty="0"/>
              <a:t>This equation relates magnitude of response to the concentration of the applied stimulus.</a:t>
            </a:r>
          </a:p>
          <a:p>
            <a:pPr algn="just"/>
            <a:r>
              <a:rPr lang="en-US" dirty="0"/>
              <a:t>Note: </a:t>
            </a:r>
          </a:p>
          <a:p>
            <a:pPr lvl="1" algn="just"/>
            <a:r>
              <a:rPr lang="en-US" dirty="0"/>
              <a:t>C=I/K when R=</a:t>
            </a:r>
            <a:r>
              <a:rPr lang="en-US" dirty="0" err="1"/>
              <a:t>Rm</a:t>
            </a:r>
            <a:r>
              <a:rPr lang="en-US" dirty="0"/>
              <a:t>/2. If C/R is plotted against C, a straight line should result with slope = I/</a:t>
            </a:r>
            <a:r>
              <a:rPr lang="en-US" dirty="0" err="1"/>
              <a:t>Rm</a:t>
            </a:r>
            <a:r>
              <a:rPr lang="en-US" dirty="0"/>
              <a:t> and a Y intercept equal to I. </a:t>
            </a:r>
          </a:p>
          <a:p>
            <a:pPr lvl="1" algn="just"/>
            <a:r>
              <a:rPr lang="en-US" dirty="0"/>
              <a:t>This equation is similar to the adsorption isotherm</a:t>
            </a:r>
          </a:p>
          <a:p>
            <a:pPr algn="just"/>
            <a:r>
              <a:rPr lang="en-US" dirty="0"/>
              <a:t>Longmuir, and similar equations have been used to express binding of ions by proteins. There is little reason to assume that there is only one type of stimulating mechanism for all types of taste substances. This is emphasized by the fact that sour and salty tastes are primarily elicited by electrolytes, whereas bitter and sweet tastes may be elicited by either.</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381000"/>
            <a:ext cx="6251303" cy="914401"/>
          </a:xfrm>
        </p:spPr>
        <p:txBody>
          <a:bodyPr>
            <a:normAutofit/>
          </a:bodyPr>
          <a:lstStyle/>
          <a:p>
            <a:r>
              <a:rPr lang="en-US" b="1" dirty="0"/>
              <a:t>ADSORPTION THEORY</a:t>
            </a:r>
            <a:endParaRPr lang="en-US" dirty="0"/>
          </a:p>
        </p:txBody>
      </p:sp>
      <p:sp>
        <p:nvSpPr>
          <p:cNvPr id="3" name="Content Placeholder 2"/>
          <p:cNvSpPr>
            <a:spLocks noGrp="1"/>
          </p:cNvSpPr>
          <p:nvPr>
            <p:ph idx="1"/>
          </p:nvPr>
        </p:nvSpPr>
        <p:spPr>
          <a:xfrm>
            <a:off x="457200" y="1295400"/>
            <a:ext cx="7467600" cy="5029200"/>
          </a:xfrm>
        </p:spPr>
        <p:txBody>
          <a:bodyPr>
            <a:normAutofit fontScale="77500" lnSpcReduction="20000"/>
          </a:bodyPr>
          <a:lstStyle/>
          <a:p>
            <a:pPr algn="just"/>
            <a:r>
              <a:rPr lang="en-US" dirty="0"/>
              <a:t>According to this theory, taste substances participate in an adsorption process, possibly with proteins, at the surface of the receptor. </a:t>
            </a:r>
          </a:p>
          <a:p>
            <a:pPr algn="just"/>
            <a:r>
              <a:rPr lang="en-US" dirty="0"/>
              <a:t>This results in a sapid depolarization of the receptor surface, which spreads to the attached nerve fiber and excites it. </a:t>
            </a:r>
          </a:p>
          <a:p>
            <a:pPr algn="just"/>
            <a:r>
              <a:rPr lang="en-US" dirty="0"/>
              <a:t>Adsorption results in a slight changes in the spatial configuration of there.</a:t>
            </a:r>
          </a:p>
          <a:p>
            <a:pPr algn="just"/>
            <a:r>
              <a:rPr lang="en-US" dirty="0"/>
              <a:t>A leakage follows of some ionic species (probably potassium) from the interior, decreasing the normal potential across the receptor membrane. </a:t>
            </a:r>
          </a:p>
          <a:p>
            <a:pPr algn="just"/>
            <a:r>
              <a:rPr lang="en-US" dirty="0"/>
              <a:t>The spread of this local polarization over the rest of the cell surface may stimulate the innervating nerve, either by chemicals or electrical means, such that the frequency of nerve impulses generated is proportional to the magnitude of receptor depolarization.</a:t>
            </a:r>
          </a:p>
          <a:p>
            <a:pPr algn="just"/>
            <a:r>
              <a:rPr lang="en-US" dirty="0"/>
              <a:t>Threshold concentration depends not only on the strength with which the stimulus is attached to the receptor site but also on the no. of sites available to the particular stimulus, for this reason, the effectiveness of the response may vary at low and high concentrations.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TASTE SPECTRUM THEORY</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It is believed that the so-called primary tastes are merely points of familiarity on a taste "spectrum". The determining factor in taste quality is thought to depend on:</a:t>
            </a:r>
          </a:p>
          <a:p>
            <a:pPr lvl="1" algn="just"/>
            <a:r>
              <a:rPr lang="en-US" dirty="0"/>
              <a:t>-the </a:t>
            </a:r>
            <a:r>
              <a:rPr lang="en-US" dirty="0" err="1"/>
              <a:t>stimulative</a:t>
            </a:r>
            <a:r>
              <a:rPr lang="en-US" dirty="0"/>
              <a:t> effectiveness of the substance</a:t>
            </a:r>
          </a:p>
          <a:p>
            <a:pPr lvl="1" algn="just"/>
            <a:r>
              <a:rPr lang="en-US" dirty="0"/>
              <a:t>-the penetration or adsorption of the compound by the receptors.</a:t>
            </a:r>
          </a:p>
          <a:p>
            <a:pPr algn="just"/>
            <a:r>
              <a:rPr lang="en-US" dirty="0"/>
              <a:t>The receptors are differently susceptible to the penetration or adsorption. </a:t>
            </a:r>
          </a:p>
          <a:p>
            <a:pPr algn="just"/>
            <a:r>
              <a:rPr lang="en-US" dirty="0"/>
              <a:t>The taste spectrum concept does not exclude regional localization of end organs of quantitatively different susceptibility. </a:t>
            </a:r>
          </a:p>
          <a:p>
            <a:pPr algn="just"/>
            <a:r>
              <a:rPr lang="en-US" dirty="0"/>
              <a:t>As per him, there are two series of stimulatory substance: polar &amp; non- polar. </a:t>
            </a:r>
          </a:p>
          <a:p>
            <a:pPr algn="just"/>
            <a:r>
              <a:rPr lang="en-US" dirty="0"/>
              <a:t>By this theory, a substance, which is both sweet and sour, would be difficult to explain.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467600" cy="5821363"/>
          </a:xfrm>
        </p:spPr>
        <p:txBody>
          <a:bodyPr>
            <a:normAutofit/>
          </a:bodyPr>
          <a:lstStyle/>
          <a:p>
            <a:pPr lvl="1" algn="just"/>
            <a:r>
              <a:rPr lang="en-US" dirty="0"/>
              <a:t>The tongue facilitates by its muscular movements, which bring the taste materials into contact with the taste buds. The movement of tongue also constantly disturbs concentration gradients near the receptors and then tends to prevent adaptation to a given stimulus intensity. It helps in mastication, rolling food round in the mouth to ground and make acceptable to the stomach in addition to swallowing also. </a:t>
            </a:r>
          </a:p>
          <a:p>
            <a:pPr lvl="1" algn="just"/>
            <a:r>
              <a:rPr lang="en-US" dirty="0"/>
              <a:t>The length and weight of tongue is approximately 10 cm. and 56g, respectively. </a:t>
            </a:r>
          </a:p>
          <a:p>
            <a:pPr lvl="1" algn="just"/>
            <a:r>
              <a:rPr lang="en-US" dirty="0"/>
              <a:t>In general tongue is chiefly composed of striated muscle. </a:t>
            </a:r>
          </a:p>
          <a:p>
            <a:pPr lvl="1" algn="just"/>
            <a:r>
              <a:rPr lang="en-US" dirty="0"/>
              <a:t>The fibers of which are grouped into bundles that interlace with one another. </a:t>
            </a:r>
          </a:p>
          <a:p>
            <a:pPr lvl="1" algn="just"/>
            <a:r>
              <a:rPr lang="en-US" dirty="0"/>
              <a:t>They are disposed in three directions --longitudinal, traverse and vertical giving maximum mobility &amp; physical control. </a:t>
            </a:r>
          </a:p>
          <a:p>
            <a:pPr lvl="1" algn="just"/>
            <a:r>
              <a:rPr lang="en-US" dirty="0"/>
              <a:t>The tongue is covered by mucous membrane. </a:t>
            </a:r>
          </a:p>
          <a:p>
            <a:pPr lvl="1" algn="just"/>
            <a:r>
              <a:rPr lang="en-US" dirty="0"/>
              <a:t>The dorsal surface of tongue is divided by </a:t>
            </a:r>
            <a:r>
              <a:rPr lang="en-US" dirty="0" err="1"/>
              <a:t>circumvallate</a:t>
            </a:r>
            <a:r>
              <a:rPr lang="en-US" dirty="0"/>
              <a:t> papillae into anterior 2/3 and posterior 1/3.</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457201"/>
            <a:ext cx="6251303" cy="1066800"/>
          </a:xfrm>
        </p:spPr>
        <p:txBody>
          <a:bodyPr>
            <a:noAutofit/>
          </a:bodyPr>
          <a:lstStyle/>
          <a:p>
            <a:r>
              <a:rPr lang="en-US" sz="3200" dirty="0"/>
              <a:t>TIME INTERVAL BETWEEN TASTING/ EFFECT OF AFTER TASTE</a:t>
            </a:r>
          </a:p>
        </p:txBody>
      </p:sp>
      <p:sp>
        <p:nvSpPr>
          <p:cNvPr id="3" name="Content Placeholder 2"/>
          <p:cNvSpPr>
            <a:spLocks noGrp="1"/>
          </p:cNvSpPr>
          <p:nvPr>
            <p:ph idx="1"/>
          </p:nvPr>
        </p:nvSpPr>
        <p:spPr/>
        <p:txBody>
          <a:bodyPr>
            <a:normAutofit fontScale="85000" lnSpcReduction="10000"/>
          </a:bodyPr>
          <a:lstStyle/>
          <a:p>
            <a:pPr algn="just"/>
            <a:r>
              <a:rPr lang="en-US" dirty="0"/>
              <a:t>After tastes do persists, some of the same quality as the preceding sensation and some quite different. </a:t>
            </a:r>
          </a:p>
          <a:p>
            <a:pPr algn="just"/>
            <a:r>
              <a:rPr lang="en-US" dirty="0"/>
              <a:t>Sweet compounds often have bitter aftertaste, and vice-versa. </a:t>
            </a:r>
          </a:p>
          <a:p>
            <a:pPr algn="just"/>
            <a:r>
              <a:rPr lang="en-US" dirty="0"/>
              <a:t>After tasting KCI solution or tasting </a:t>
            </a:r>
            <a:r>
              <a:rPr lang="en-US" dirty="0" err="1"/>
              <a:t>Amla</a:t>
            </a:r>
            <a:r>
              <a:rPr lang="en-US" dirty="0"/>
              <a:t> fruit or dilute HCI solution, then tasting water produces sweet sensation.</a:t>
            </a:r>
          </a:p>
          <a:p>
            <a:pPr algn="just"/>
            <a:r>
              <a:rPr lang="en-US" dirty="0"/>
              <a:t>A pause (interval) ranging from 2-5 min between each two stimuli has been suggested to allow the taste organs to return to normal taste conditions. It also helps in overcoming carryover of preceding taste,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TASTE INHIBITION AND MODIFICATION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Substances have been discovered which have ability to change the perception of taste quality . E.g. </a:t>
            </a:r>
          </a:p>
          <a:p>
            <a:pPr lvl="1" algn="just"/>
            <a:r>
              <a:rPr lang="en-US" dirty="0"/>
              <a:t>GYMNEMAGENIN able to suppress the sweet taste</a:t>
            </a:r>
          </a:p>
          <a:p>
            <a:pPr lvl="1" algn="just"/>
            <a:r>
              <a:rPr lang="en-US" dirty="0"/>
              <a:t>MIRACLE FRUIT ~changes perception of sour to sweet</a:t>
            </a:r>
          </a:p>
          <a:p>
            <a:pPr algn="just"/>
            <a:r>
              <a:rPr lang="en-US" dirty="0"/>
              <a:t>They have taste modifying proteins. </a:t>
            </a:r>
          </a:p>
          <a:p>
            <a:pPr algn="just"/>
            <a:r>
              <a:rPr lang="en-US" dirty="0"/>
              <a:t>TASTE SENSITIZERS:</a:t>
            </a:r>
          </a:p>
          <a:p>
            <a:pPr lvl="1" algn="just"/>
            <a:r>
              <a:rPr lang="en-US" dirty="0"/>
              <a:t>They condition the taste organs for keener perception or render them to normal sensitivity over a prolonged period of tasting. </a:t>
            </a:r>
          </a:p>
          <a:p>
            <a:pPr lvl="1" algn="just"/>
            <a:r>
              <a:rPr lang="en-US" dirty="0"/>
              <a:t>E.g. salt, mild acids (1% </a:t>
            </a:r>
            <a:r>
              <a:rPr lang="en-US" dirty="0" err="1"/>
              <a:t>NaCI</a:t>
            </a:r>
            <a:r>
              <a:rPr lang="en-US" dirty="0"/>
              <a:t> solution for mouth rinsing/ fruits eaten between judging two samples of dairy products)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467600" cy="5745163"/>
          </a:xfrm>
        </p:spPr>
        <p:txBody>
          <a:bodyPr>
            <a:normAutofit/>
          </a:bodyPr>
          <a:lstStyle/>
          <a:p>
            <a:pPr algn="just"/>
            <a:r>
              <a:rPr lang="en-US" b="1" dirty="0"/>
              <a:t>TASTE INHIBITORS:</a:t>
            </a:r>
          </a:p>
          <a:p>
            <a:pPr lvl="1" algn="just"/>
            <a:r>
              <a:rPr lang="en-US" dirty="0"/>
              <a:t>They render taste organs less able to perceive delicate taste reactions. e.g. sugar, cream, cheese inhibitory effect on tasting, cause fatigue. </a:t>
            </a:r>
          </a:p>
          <a:p>
            <a:pPr lvl="1" algn="just"/>
            <a:r>
              <a:rPr lang="en-US" dirty="0"/>
              <a:t>All fail to stimulate flow of saliva.</a:t>
            </a:r>
          </a:p>
          <a:p>
            <a:pPr algn="just"/>
            <a:r>
              <a:rPr lang="en-US" b="1" dirty="0"/>
              <a:t>ANESTHESIA:</a:t>
            </a:r>
          </a:p>
          <a:p>
            <a:pPr lvl="1" algn="just"/>
            <a:r>
              <a:rPr lang="en-US" dirty="0"/>
              <a:t>Term used to designate temporary impairment of sense of taste e.g. ice cream. </a:t>
            </a:r>
          </a:p>
          <a:p>
            <a:pPr lvl="1" algn="just"/>
            <a:r>
              <a:rPr lang="en-US" dirty="0"/>
              <a:t>For this, it is necessary to expectorate ice cream in mouth to get it at body temperature, which helps to sense true taste.</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hank you images">
            <a:extLst>
              <a:ext uri="{FF2B5EF4-FFF2-40B4-BE49-F238E27FC236}">
                <a16:creationId xmlns:a16="http://schemas.microsoft.com/office/drawing/2014/main" id="{2D35ECD1-85A3-45DB-B960-39D2F2A12A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143000"/>
            <a:ext cx="4724400"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7653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anatomy of the tongue with receptors</a:t>
            </a:r>
          </a:p>
        </p:txBody>
      </p:sp>
      <p:pic>
        <p:nvPicPr>
          <p:cNvPr id="1026" name="Picture 2" descr="See the source image">
            <a:extLst>
              <a:ext uri="{FF2B5EF4-FFF2-40B4-BE49-F238E27FC236}">
                <a16:creationId xmlns:a16="http://schemas.microsoft.com/office/drawing/2014/main" id="{435B1B20-1BD7-48EA-9DAA-86954173B85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2600" y="2016125"/>
            <a:ext cx="5638800" cy="34496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PAPILLAE</a:t>
            </a:r>
            <a:endParaRPr lang="en-US" dirty="0"/>
          </a:p>
        </p:txBody>
      </p:sp>
      <p:sp>
        <p:nvSpPr>
          <p:cNvPr id="3" name="Content Placeholder 2"/>
          <p:cNvSpPr>
            <a:spLocks noGrp="1"/>
          </p:cNvSpPr>
          <p:nvPr>
            <p:ph idx="1"/>
          </p:nvPr>
        </p:nvSpPr>
        <p:spPr/>
        <p:txBody>
          <a:bodyPr>
            <a:normAutofit fontScale="55000" lnSpcReduction="20000"/>
          </a:bodyPr>
          <a:lstStyle/>
          <a:p>
            <a:pPr algn="just"/>
            <a:r>
              <a:rPr lang="en-US" dirty="0"/>
              <a:t>The papillae are raised portion of the tongue, i.e. are the organs of taste. </a:t>
            </a:r>
          </a:p>
          <a:p>
            <a:pPr algn="just"/>
            <a:r>
              <a:rPr lang="en-US" dirty="0"/>
              <a:t>They are four different types of papillae which classified on the basis of shape.</a:t>
            </a:r>
          </a:p>
          <a:p>
            <a:pPr algn="just"/>
            <a:r>
              <a:rPr lang="en-US" dirty="0"/>
              <a:t> Fungiform: </a:t>
            </a:r>
          </a:p>
          <a:p>
            <a:pPr lvl="1" algn="just"/>
            <a:r>
              <a:rPr lang="en-US" dirty="0"/>
              <a:t>Large, round, mushroom like in appearance, 0.8 -1.0 mm. in diameter, 1.0 -1.5 mm. high, greater in number at the tip and sides of the tongue, 150 -400 in no. It contains taste buds.</a:t>
            </a:r>
          </a:p>
          <a:p>
            <a:pPr algn="just"/>
            <a:r>
              <a:rPr lang="en-US" dirty="0"/>
              <a:t> Filiform: </a:t>
            </a:r>
          </a:p>
          <a:p>
            <a:pPr lvl="1" algn="just"/>
            <a:r>
              <a:rPr lang="en-US" dirty="0"/>
              <a:t>Evenly distributed on the anterior 2/3, most numerous in number, but have no taste buds. It is keratinized structure, helps in movement of food. It contains endings specialized for tactile sense.</a:t>
            </a:r>
          </a:p>
          <a:p>
            <a:pPr algn="just"/>
            <a:r>
              <a:rPr lang="en-US" dirty="0"/>
              <a:t> Foliate: </a:t>
            </a:r>
          </a:p>
          <a:p>
            <a:pPr lvl="1" algn="just"/>
            <a:r>
              <a:rPr lang="en-US" dirty="0"/>
              <a:t>Located on the posterior third of the tongue (in folds and on the sides). Not well developed in man and has little function.</a:t>
            </a:r>
          </a:p>
          <a:p>
            <a:pPr algn="just"/>
            <a:r>
              <a:rPr lang="en-US" dirty="0"/>
              <a:t> Circumvallate: </a:t>
            </a:r>
          </a:p>
          <a:p>
            <a:pPr lvl="1" algn="just"/>
            <a:r>
              <a:rPr lang="en-US" dirty="0"/>
              <a:t>Form a V -shape on the back of the tongue, usually 6-15 in no., large 2 mm. high, 1.0 - 1.5 mm. deep, easily visible, contains taste buds.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the source image">
            <a:extLst>
              <a:ext uri="{FF2B5EF4-FFF2-40B4-BE49-F238E27FC236}">
                <a16:creationId xmlns:a16="http://schemas.microsoft.com/office/drawing/2014/main" id="{72F72A85-491C-4D6D-A02A-AA8A82E186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3525" y="1147763"/>
            <a:ext cx="6076950" cy="456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4434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ee the source image">
            <a:extLst>
              <a:ext uri="{FF2B5EF4-FFF2-40B4-BE49-F238E27FC236}">
                <a16:creationId xmlns:a16="http://schemas.microsoft.com/office/drawing/2014/main" id="{8B1D0C32-BD6A-44F8-A0FB-B5ACBD9373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3525" y="1147763"/>
            <a:ext cx="6076950" cy="456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9091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ee the source image">
            <a:extLst>
              <a:ext uri="{FF2B5EF4-FFF2-40B4-BE49-F238E27FC236}">
                <a16:creationId xmlns:a16="http://schemas.microsoft.com/office/drawing/2014/main" id="{33AAAB1E-A6AC-457C-BCF4-C2E911B2DA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3525" y="914401"/>
            <a:ext cx="6076950" cy="4224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5637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See the source image">
            <a:extLst>
              <a:ext uri="{FF2B5EF4-FFF2-40B4-BE49-F238E27FC236}">
                <a16:creationId xmlns:a16="http://schemas.microsoft.com/office/drawing/2014/main" id="{017DB81C-3895-4885-BE74-D144E9A964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3525" y="1147763"/>
            <a:ext cx="6076950" cy="456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94096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43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136</TotalTime>
  <Words>2911</Words>
  <Application>Microsoft Office PowerPoint</Application>
  <PresentationFormat>On-screen Show (4:3)</PresentationFormat>
  <Paragraphs>175</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Arial Rounded MT Bold</vt:lpstr>
      <vt:lpstr>Roboto</vt:lpstr>
      <vt:lpstr>Rockwell</vt:lpstr>
      <vt:lpstr>Gallery</vt:lpstr>
      <vt:lpstr>b.K.Singh,Dairy Technology  </vt:lpstr>
      <vt:lpstr>PHYSIOLOGY OF SENSORY ORGAN-TONGUE</vt:lpstr>
      <vt:lpstr>PowerPoint Presentation</vt:lpstr>
      <vt:lpstr>The anatomy of the tongue with receptors</vt:lpstr>
      <vt:lpstr>PAPILLAE</vt:lpstr>
      <vt:lpstr>PowerPoint Presentation</vt:lpstr>
      <vt:lpstr>PowerPoint Presentation</vt:lpstr>
      <vt:lpstr>PowerPoint Presentation</vt:lpstr>
      <vt:lpstr>PowerPoint Presentation</vt:lpstr>
      <vt:lpstr>PowerPoint Presentation</vt:lpstr>
      <vt:lpstr>PowerPoint Presentation</vt:lpstr>
      <vt:lpstr>Functions</vt:lpstr>
      <vt:lpstr>TASTE BUDS </vt:lpstr>
      <vt:lpstr>PowerPoint Presentation</vt:lpstr>
      <vt:lpstr>PowerPoint Presentation</vt:lpstr>
      <vt:lpstr>Saliva</vt:lpstr>
      <vt:lpstr>THE ROLE OF SALIVA</vt:lpstr>
      <vt:lpstr>PowerPoint Presentation</vt:lpstr>
      <vt:lpstr>TASTE QUALITIES</vt:lpstr>
      <vt:lpstr>RELATIVE INTENSITY </vt:lpstr>
      <vt:lpstr>Reaction Time</vt:lpstr>
      <vt:lpstr>Taste Sensitivity</vt:lpstr>
      <vt:lpstr>TASTE THEORIES</vt:lpstr>
      <vt:lpstr>PowerPoint Presentation</vt:lpstr>
      <vt:lpstr>ENZYME THEORY</vt:lpstr>
      <vt:lpstr>BEIDLER'S THEORY</vt:lpstr>
      <vt:lpstr>PowerPoint Presentation</vt:lpstr>
      <vt:lpstr>ADSORPTION THEORY</vt:lpstr>
      <vt:lpstr>TASTE SPECTRUM THEORY</vt:lpstr>
      <vt:lpstr>TIME INTERVAL BETWEEN TASTING/ EFFECT OF AFTER TASTE</vt:lpstr>
      <vt:lpstr>TASTE INHIBITION AND MODIFICATION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Ritul Raj</dc:creator>
  <cp:lastModifiedBy>DR.VK SINGH</cp:lastModifiedBy>
  <cp:revision>64</cp:revision>
  <dcterms:created xsi:type="dcterms:W3CDTF">2020-04-15T16:58:01Z</dcterms:created>
  <dcterms:modified xsi:type="dcterms:W3CDTF">2020-04-23T03:31:38Z</dcterms:modified>
</cp:coreProperties>
</file>