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qqBU5T3Ga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y03R9WVnG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Skin </a:t>
            </a:r>
            <a:r>
              <a:rPr lang="en-US" sz="4000" dirty="0">
                <a:latin typeface="Andalus" pitchFamily="18" charset="-78"/>
                <a:cs typeface="Andalus" pitchFamily="18" charset="-78"/>
              </a:rPr>
              <a:t>and Hides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447800"/>
            <a:ext cx="4724400" cy="5105400"/>
          </a:xfrm>
        </p:spPr>
        <p:txBody>
          <a:bodyPr>
            <a:noAutofit/>
          </a:bodyPr>
          <a:lstStyle/>
          <a:p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(A part of Unit III- 3</a:t>
            </a:r>
            <a:r>
              <a:rPr lang="en-US" sz="2200" baseline="30000" dirty="0" smtClean="0">
                <a:latin typeface="Andalus" pitchFamily="18" charset="-78"/>
                <a:cs typeface="Andalus" pitchFamily="18" charset="-78"/>
              </a:rPr>
              <a:t>rd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Prof. Year)</a:t>
            </a:r>
          </a:p>
          <a:p>
            <a:pPr marL="0" indent="0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Dr. Gargi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Mahapatra</a:t>
            </a: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Asst. Prof. cum Jnr. Sc.</a:t>
            </a: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Dept. of Livestock Products Technology</a:t>
            </a: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Bihar Veterinary College</a:t>
            </a: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BASU, Patna.</a:t>
            </a:r>
          </a:p>
          <a:p>
            <a:pPr marL="0" indent="0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7" name="Picture 3" descr="C:\Users\Dr. A K Singh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r. A K Singh\Desktop\gargi\hid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65605"/>
            <a:ext cx="329068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4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Flaying of Fallen Animals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D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ifficult due to </a:t>
            </a:r>
            <a:r>
              <a:rPr lang="en-US" sz="28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harder connective tissue.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Coagulated blood capillaries stain the hide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Leads to </a:t>
            </a:r>
            <a:r>
              <a:rPr lang="en-US" sz="28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inferior quality stained leather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Practiced on </a:t>
            </a:r>
            <a:r>
              <a:rPr lang="en-US" sz="28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Flaying Cradles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Two poles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150cms long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15cms in diameter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separated by a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gap of 30cms</a:t>
            </a: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 descr="C:\Users\Dr. A K Singh\Desktop\skinning craddle stat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23336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0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Flaying of Small Animals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754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Small incision in the hind leg on inner side of hock joints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Smooth and narrow wooden/steel rod (45cms) inserted from the incision to loosen connective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tisue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between skin and body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Rod removed, hand cut made around incision hole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Air pumped in the cut, carcass inflates like a balloon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5800" y="4876800"/>
            <a:ext cx="0" cy="32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495800" y="3810000"/>
            <a:ext cx="0" cy="32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95800" y="1940185"/>
            <a:ext cx="0" cy="32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8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latin typeface="Andalus" pitchFamily="18" charset="-78"/>
                <a:cs typeface="Andalus" pitchFamily="18" charset="-78"/>
              </a:rPr>
              <a:t>Contd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Carcass lifted from ground and hung on hind legs</a:t>
            </a:r>
          </a:p>
          <a:p>
            <a:pPr marL="0" indent="0" algn="ctr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Circular cut made around knee and hock joint and around neck to severe the head</a:t>
            </a:r>
          </a:p>
          <a:p>
            <a:pPr marL="0" indent="0" algn="ctr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Cuts made from the hock joint to scrotum, fingers inserted into the incision and the skin is pulled downwards, continued till worker reaches the chest</a:t>
            </a:r>
          </a:p>
          <a:p>
            <a:pPr marL="0" indent="0" algn="ctr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Worker grips the skin with both the hands and removes it with force, knife used where it is absolutely necessary</a:t>
            </a:r>
          </a:p>
          <a:p>
            <a:pPr marL="0" indent="0"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https://www.youtube.com/watch?v=lqqBU5T3Gas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77604" y="4495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87839" y="2960071"/>
            <a:ext cx="0" cy="32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79878" y="1522258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33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Classification of Hides and Skin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Acc.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o weight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2639906"/>
              </p:ext>
            </p:extLst>
          </p:nvPr>
        </p:nvGraphicFramePr>
        <p:xfrm>
          <a:off x="152400" y="1447801"/>
          <a:ext cx="4571999" cy="51815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  <a:gridCol w="1700461"/>
                <a:gridCol w="1042738"/>
              </a:tblGrid>
              <a:tr h="372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Name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Origin 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Weight (</a:t>
                      </a:r>
                      <a:r>
                        <a:rPr lang="en-US" dirty="0" err="1" smtClean="0">
                          <a:latin typeface="Andalus" pitchFamily="18" charset="-78"/>
                          <a:cs typeface="Andalus" pitchFamily="18" charset="-78"/>
                        </a:rPr>
                        <a:t>lbs</a:t>
                      </a:r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)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Slunk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Unborn Calf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---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Calf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Immature Calf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9-15 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Kip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Calf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15-25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Heifer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Heifer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25-30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Cow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Cow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&gt;30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Light Cow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Cow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&lt;53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Heavy cow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Cow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&gt;53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65270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Extreme Light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Steer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32-48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397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Light Steer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Steer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48-58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Heavy Steer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Steer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&gt; 58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6522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Bull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Bull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60-100 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8382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Other factors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11927704"/>
              </p:ext>
            </p:extLst>
          </p:nvPr>
        </p:nvGraphicFramePr>
        <p:xfrm>
          <a:off x="4724400" y="1447800"/>
          <a:ext cx="4267200" cy="518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3600"/>
                <a:gridCol w="2133600"/>
              </a:tblGrid>
              <a:tr h="4616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Name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Description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74573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Texas/Colorado hide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Hides branded on butt.</a:t>
                      </a:r>
                      <a:endParaRPr lang="en-US" sz="18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30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Native hides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Unbranded Hides</a:t>
                      </a:r>
                    </a:p>
                  </a:txBody>
                  <a:tcPr/>
                </a:tc>
              </a:tr>
              <a:tr h="1062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Slaughtered Hides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Flaying of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slaughtered animals</a:t>
                      </a:r>
                    </a:p>
                  </a:txBody>
                  <a:tcPr/>
                </a:tc>
              </a:tr>
              <a:tr h="74573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Fallen/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Rendered/ </a:t>
                      </a:r>
                      <a:r>
                        <a:rPr lang="en-US" sz="1800" baseline="0" dirty="0" err="1" smtClean="0">
                          <a:latin typeface="Andalus" pitchFamily="18" charset="-78"/>
                          <a:cs typeface="Andalus" pitchFamily="18" charset="-78"/>
                        </a:rPr>
                        <a:t>Murrian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Hides</a:t>
                      </a:r>
                      <a:endParaRPr lang="en-US" sz="18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Flaying of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Fallen</a:t>
                      </a: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 animals</a:t>
                      </a:r>
                    </a:p>
                  </a:txBody>
                  <a:tcPr/>
                </a:tc>
              </a:tr>
              <a:tr h="106533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Big Packers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Hide</a:t>
                      </a:r>
                      <a:endParaRPr lang="en-US" sz="18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Flaying by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highly skilled workers</a:t>
                      </a:r>
                      <a:endParaRPr lang="en-US" sz="18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8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669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Small Packers Hide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Flaying by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less skilled workers</a:t>
                      </a:r>
                      <a:endParaRPr lang="en-US" sz="1800" dirty="0" smtClean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Andalus" pitchFamily="18" charset="-78"/>
                <a:cs typeface="Andalus" pitchFamily="18" charset="-78"/>
              </a:rPr>
              <a:t>Goat Skin Classification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1066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On the basis of weight and length</a:t>
            </a:r>
          </a:p>
          <a:p>
            <a:r>
              <a:rPr lang="en-US" sz="1900" b="0" dirty="0" smtClean="0">
                <a:latin typeface="Andalus" pitchFamily="18" charset="-78"/>
                <a:cs typeface="Andalus" pitchFamily="18" charset="-78"/>
              </a:rPr>
              <a:t>(Baba and </a:t>
            </a:r>
            <a:r>
              <a:rPr lang="en-US" sz="1900" b="0" dirty="0" err="1" smtClean="0">
                <a:latin typeface="Andalus" pitchFamily="18" charset="-78"/>
                <a:cs typeface="Andalus" pitchFamily="18" charset="-78"/>
              </a:rPr>
              <a:t>Bhote</a:t>
            </a:r>
            <a:r>
              <a:rPr lang="en-US" sz="1900" b="0" dirty="0" smtClean="0">
                <a:latin typeface="Andalus" pitchFamily="18" charset="-78"/>
                <a:cs typeface="Andalus" pitchFamily="18" charset="-78"/>
              </a:rPr>
              <a:t>, 1966)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29771253"/>
              </p:ext>
            </p:extLst>
          </p:nvPr>
        </p:nvGraphicFramePr>
        <p:xfrm>
          <a:off x="152400" y="2133600"/>
          <a:ext cx="4344988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128"/>
                <a:gridCol w="779366"/>
                <a:gridCol w="941556"/>
                <a:gridCol w="12309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Class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Wt. </a:t>
                      </a:r>
                    </a:p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(kg)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Length (</a:t>
                      </a:r>
                      <a:r>
                        <a:rPr lang="en-US" dirty="0" err="1" smtClean="0">
                          <a:latin typeface="Andalus" pitchFamily="18" charset="-78"/>
                          <a:cs typeface="Andalus" pitchFamily="18" charset="-78"/>
                        </a:rPr>
                        <a:t>cms</a:t>
                      </a:r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)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Region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Big Goat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1.3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&gt; 96.5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Punjab, Kashmir, </a:t>
                      </a:r>
                      <a:r>
                        <a:rPr lang="en-US" dirty="0" err="1" smtClean="0">
                          <a:latin typeface="Andalus" pitchFamily="18" charset="-78"/>
                          <a:cs typeface="Andalus" pitchFamily="18" charset="-78"/>
                        </a:rPr>
                        <a:t>Odhisa</a:t>
                      </a:r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 , U.P.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Medium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 Goat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0.91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76.2-96.4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Rajasthan,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 Maharashtra, Andhra Pradesh, </a:t>
                      </a:r>
                      <a:r>
                        <a:rPr lang="en-US" baseline="0" dirty="0" err="1" smtClean="0">
                          <a:latin typeface="Andalus" pitchFamily="18" charset="-78"/>
                          <a:cs typeface="Andalus" pitchFamily="18" charset="-78"/>
                        </a:rPr>
                        <a:t>Kerela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, Karnataka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Small Goat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0.86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&lt;76.2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Eastern Part of India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4041775" cy="9906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FAO</a:t>
            </a:r>
          </a:p>
          <a:p>
            <a:r>
              <a:rPr lang="en-US" sz="1800" b="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sz="1800" b="0" dirty="0" err="1" smtClean="0">
                <a:latin typeface="Andalus" pitchFamily="18" charset="-78"/>
                <a:cs typeface="Andalus" pitchFamily="18" charset="-78"/>
              </a:rPr>
              <a:t>Aten</a:t>
            </a:r>
            <a:r>
              <a:rPr lang="en-US" sz="1800" b="0" dirty="0" smtClean="0">
                <a:latin typeface="Andalus" pitchFamily="18" charset="-78"/>
                <a:cs typeface="Andalus" pitchFamily="18" charset="-78"/>
              </a:rPr>
              <a:t>, 1955)</a:t>
            </a:r>
            <a:endParaRPr lang="en-US" sz="1800" b="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32286567"/>
              </p:ext>
            </p:extLst>
          </p:nvPr>
        </p:nvGraphicFramePr>
        <p:xfrm>
          <a:off x="4645025" y="2174875"/>
          <a:ext cx="4041776" cy="4454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75"/>
                <a:gridCol w="2438401"/>
              </a:tblGrid>
              <a:tr h="383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Grades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Specification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9466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First Grade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Shape/Pattern Regular and Symmetrical with minor scores/gouges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12306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Second Grade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Good Shape and Pattern, 1/16 of area show concentrated scores/gouges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9466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Third Grade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Irregular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 shape and Pattern; ½ of the area damaged by knife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9466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Reject Grade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Irregular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 shape and Pattern;  Extensive damage on back or butt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Defects in Hide/Skin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Ante-mortem Defects</a:t>
            </a:r>
            <a:endParaRPr lang="en-US" sz="2800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Poor substance-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Genetic Factor/ Species variation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Defects due to Disease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-Pox, Mange, Dermatitis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Grain Damage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Thorns or wire fence scratches, branding, abscess abrasion, tick damage, bacterial action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Post -mortem Defects</a:t>
            </a:r>
            <a:endParaRPr lang="en-US" sz="28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Bad Shape/ Pattern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Ground drying, Fallen hides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Bad Flaying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Knife Cut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Curing Defect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Salt burns, improper application of salt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Smoke damage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Excessive exposure to smoke.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2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Dr. A K Singh\Desktop\thank yo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02955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ndalus" pitchFamily="18" charset="-78"/>
                <a:cs typeface="Andalus" pitchFamily="18" charset="-78"/>
              </a:rPr>
              <a:t>Hide vs. Skin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(one of the most important by-products)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Hide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Skin of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Large Animal</a:t>
            </a:r>
          </a:p>
          <a:p>
            <a:pPr marL="0" indent="0" algn="just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Large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Thick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Heavy</a:t>
            </a:r>
          </a:p>
          <a:p>
            <a:pPr algn="just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Wt. &gt; 30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lbs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/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13.62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kg</a:t>
            </a:r>
          </a:p>
          <a:p>
            <a:pPr algn="just"/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Av. yield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7.0%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of live wt.</a:t>
            </a:r>
          </a:p>
          <a:p>
            <a:pPr algn="just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4958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Skin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Skin of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Small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Animal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or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very young calf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Small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Thinner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Tighter</a:t>
            </a:r>
          </a:p>
          <a:p>
            <a:pPr algn="just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Wt. &lt; 20lbs/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9.1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kg</a:t>
            </a:r>
          </a:p>
          <a:p>
            <a:pPr algn="just"/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Av. Yield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11.0%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of live wt.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8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Source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Hide</a:t>
            </a:r>
          </a:p>
          <a:p>
            <a:pPr marL="0" indent="0"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Slaughtered animals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20-25 %</a:t>
            </a:r>
          </a:p>
          <a:p>
            <a:pPr marL="0" indent="0" algn="ctr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Fallen Animals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75-80%</a:t>
            </a:r>
            <a:endParaRPr lang="en-US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* Fallen animals: Death due to natural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Skin</a:t>
            </a:r>
          </a:p>
          <a:p>
            <a:pPr marL="0" indent="0" algn="ctr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Slaughtered animals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80 </a:t>
            </a:r>
            <a:r>
              <a:rPr lang="en-US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%</a:t>
            </a:r>
          </a:p>
          <a:p>
            <a:pPr marL="0" indent="0" algn="ctr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Fallen Animals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0</a:t>
            </a:r>
            <a:r>
              <a:rPr lang="en-US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%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cause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Destination of Hide/ Skin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Hide/Skin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Drying/ Curing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Conditioning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Tanning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Post-Tanning Operations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Leather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(End Product)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1942531"/>
            <a:ext cx="0" cy="3434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558352" y="2687595"/>
            <a:ext cx="1291" cy="360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558352" y="3424881"/>
            <a:ext cx="1291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58352" y="4300151"/>
            <a:ext cx="13648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483767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4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Leather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Excellent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tensile strength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and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flexibility</a:t>
            </a: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High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resistance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to puncture and tear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Insulation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from weather</a:t>
            </a: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Good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molding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tendency hence versatile usage.</a:t>
            </a: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18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633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Cross-section of Hide/Skin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Epidermis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- Outer pigmented zone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Dermis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a.k.a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Corium, (elastin fibres+ reticular fibres+ collagen fibres)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Subcutis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- Loose membrane network of fatty deposits.</a:t>
            </a: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*Inner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portion of corium is interwoven with 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bundles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of collagen which makes up into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leather.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" name="Picture 2" descr="C:\Users\Dr. A K Singh\Desktop\skin 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4038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Flaying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Process of </a:t>
            </a:r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skin removal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from </a:t>
            </a:r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dead animal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Performed by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skilled workers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Sharp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flaying knives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used.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Practiced on </a:t>
            </a:r>
            <a:r>
              <a:rPr lang="en-US" sz="28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ritch Plates :-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Steel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plates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120cms long, 60cms wide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and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20 </a:t>
            </a:r>
            <a:r>
              <a:rPr lang="en-US" sz="28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cms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thick.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Animal secured on pritch plates by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Pritch Bars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A metal rod.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Sometimes practiced on </a:t>
            </a:r>
            <a:r>
              <a:rPr lang="en-US" sz="28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skining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cradles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made from round steel/timber tublings.</a:t>
            </a:r>
          </a:p>
          <a:p>
            <a:pPr marL="0" indent="0"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https://www.youtube.com/watch?v=9y03R9WVnGY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9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Flaying of Large Animals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Hide opened from neck (ventral side)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Incision continued from middle of dewlap to belly up to the middle of tail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Cut created at knee joint and hock joint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Fore leg incision continued to breast bone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Hind leg incision continued to scrotum/udder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Hide separated from carcass from breast to neck and from breast to navel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76383" y="1828800"/>
            <a:ext cx="9098" cy="3480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76383" y="2938462"/>
            <a:ext cx="0" cy="338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80932" y="3657600"/>
            <a:ext cx="4549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385482" y="4889310"/>
            <a:ext cx="1" cy="3684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82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Andalus" pitchFamily="18" charset="-78"/>
                <a:cs typeface="Andalus" pitchFamily="18" charset="-78"/>
              </a:rPr>
              <a:t>Contd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…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Incisions are moved towards the medial end of the carcass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The carcass is hung by hooks on its hind legs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The hide is removed from the tail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Carcass is raised high, the hide is pulled back to the hump, then to the shoulders and finally to the neck, separating the thick subcutaneous tissues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Hide is severed from the carcass by giving a cut behind the horns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358187" y="1776057"/>
            <a:ext cx="0" cy="32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349088" y="2615252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53637" y="3597677"/>
            <a:ext cx="9100" cy="371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67287" y="5029200"/>
            <a:ext cx="4550" cy="547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1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5600679</TotalTime>
  <Words>906</Words>
  <Application>Microsoft Office PowerPoint</Application>
  <PresentationFormat>On-screen Show (4:3)</PresentationFormat>
  <Paragraphs>227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Skin and Hides</vt:lpstr>
      <vt:lpstr>Hide vs. Skin  (one of the most important by-products)</vt:lpstr>
      <vt:lpstr>Source</vt:lpstr>
      <vt:lpstr>Destination of Hide/ Skin</vt:lpstr>
      <vt:lpstr>Leather</vt:lpstr>
      <vt:lpstr>Cross-section of Hide/Skin</vt:lpstr>
      <vt:lpstr>Flaying</vt:lpstr>
      <vt:lpstr>Flaying of Large Animals</vt:lpstr>
      <vt:lpstr>Contd…</vt:lpstr>
      <vt:lpstr>Flaying of Fallen Animals</vt:lpstr>
      <vt:lpstr>Flaying of Small Animals</vt:lpstr>
      <vt:lpstr>Contd…</vt:lpstr>
      <vt:lpstr>Classification of Hides and Skin</vt:lpstr>
      <vt:lpstr>Goat Skin Classification</vt:lpstr>
      <vt:lpstr>Defects in Hide/Skin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 K Singh</dc:creator>
  <cp:lastModifiedBy>Dr. A K Singh</cp:lastModifiedBy>
  <cp:revision>84</cp:revision>
  <dcterms:created xsi:type="dcterms:W3CDTF">2006-08-16T00:00:00Z</dcterms:created>
  <dcterms:modified xsi:type="dcterms:W3CDTF">2020-04-21T19:10:50Z</dcterms:modified>
</cp:coreProperties>
</file>