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51" r:id="rId3"/>
    <p:sldId id="352" r:id="rId4"/>
    <p:sldId id="365" r:id="rId5"/>
    <p:sldId id="354" r:id="rId6"/>
    <p:sldId id="358" r:id="rId7"/>
    <p:sldId id="359" r:id="rId8"/>
    <p:sldId id="360" r:id="rId9"/>
    <p:sldId id="361" r:id="rId10"/>
    <p:sldId id="362" r:id="rId11"/>
    <p:sldId id="363" r:id="rId12"/>
    <p:sldId id="364" r:id="rId13"/>
    <p:sldId id="355" r:id="rId14"/>
    <p:sldId id="356" r:id="rId15"/>
    <p:sldId id="357" r:id="rId16"/>
    <p:sldId id="303" r:id="rId17"/>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BDE7B-B888-46F4-844E-DC2E322AF47C}" type="datetimeFigureOut">
              <a:rPr lang="en-US" smtClean="0"/>
              <a:pPr/>
              <a:t>24/04/2020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697613-4797-4716-B539-7A297444DF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nvestopedia.com/terms/e/economicorderquantity.as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381000"/>
            <a:ext cx="7315200" cy="22098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838200" y="533400"/>
            <a:ext cx="7391400" cy="1828800"/>
          </a:xfrm>
        </p:spPr>
        <p:txBody>
          <a:bodyPr/>
          <a:lstStyle/>
          <a:p>
            <a:pPr eaLnBrk="1" hangingPunct="1">
              <a:defRPr/>
            </a:pPr>
            <a:r>
              <a:rPr lang="en-US" b="1" dirty="0" smtClean="0">
                <a:solidFill>
                  <a:srgbClr val="FF0000"/>
                </a:solidFill>
              </a:rPr>
              <a:t>Spare Parts Inventory Tools and Lubricants </a:t>
            </a:r>
            <a:endParaRPr lang="en-US" sz="40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9 Tips for Inventory Control</a:t>
            </a:r>
            <a:endParaRPr lang="en-US" sz="3200" dirty="0"/>
          </a:p>
        </p:txBody>
      </p:sp>
      <p:sp>
        <p:nvSpPr>
          <p:cNvPr id="3" name="Content Placeholder 2"/>
          <p:cNvSpPr>
            <a:spLocks noGrp="1"/>
          </p:cNvSpPr>
          <p:nvPr>
            <p:ph idx="1"/>
          </p:nvPr>
        </p:nvSpPr>
        <p:spPr>
          <a:xfrm>
            <a:off x="457200" y="914400"/>
            <a:ext cx="8229600" cy="5211763"/>
          </a:xfrm>
        </p:spPr>
        <p:txBody>
          <a:bodyPr/>
          <a:lstStyle/>
          <a:p>
            <a:pPr>
              <a:buNone/>
            </a:pPr>
            <a:r>
              <a:rPr lang="en-US" sz="2000" b="1" dirty="0" smtClean="0"/>
              <a:t>5. Develop </a:t>
            </a:r>
            <a:r>
              <a:rPr lang="en-US" sz="2000" b="1" dirty="0" smtClean="0"/>
              <a:t>a Standard Work Order </a:t>
            </a:r>
            <a:r>
              <a:rPr lang="en-US" sz="2000" b="1" dirty="0" smtClean="0"/>
              <a:t>Process</a:t>
            </a:r>
          </a:p>
          <a:p>
            <a:pPr algn="just"/>
            <a:r>
              <a:rPr lang="en-US" sz="2000" dirty="0" smtClean="0"/>
              <a:t>There </a:t>
            </a:r>
            <a:r>
              <a:rPr lang="en-US" sz="2000" dirty="0" smtClean="0"/>
              <a:t>are a few things you can do to make your work order process more efficient:</a:t>
            </a:r>
          </a:p>
          <a:p>
            <a:pPr algn="just"/>
            <a:r>
              <a:rPr lang="en-US" sz="2000" dirty="0" smtClean="0"/>
              <a:t>Hold employees accountable for following standard procedures</a:t>
            </a:r>
          </a:p>
          <a:p>
            <a:pPr algn="just"/>
            <a:r>
              <a:rPr lang="en-US" sz="2000" dirty="0" smtClean="0"/>
              <a:t>Define consequences for failure to file a formal work order</a:t>
            </a:r>
          </a:p>
          <a:p>
            <a:pPr algn="just"/>
            <a:r>
              <a:rPr lang="en-US" sz="2000" dirty="0" smtClean="0"/>
              <a:t>Introduce automated systems to reduce manual paperwork</a:t>
            </a:r>
          </a:p>
          <a:p>
            <a:pPr algn="just"/>
            <a:r>
              <a:rPr lang="en-US" sz="2000" dirty="0" smtClean="0"/>
              <a:t>Simplify your process wherever possible</a:t>
            </a:r>
          </a:p>
          <a:p>
            <a:pPr algn="just"/>
            <a:r>
              <a:rPr lang="en-US" sz="2000" dirty="0" smtClean="0"/>
              <a:t>Invest in quality employee </a:t>
            </a:r>
            <a:r>
              <a:rPr lang="en-US" sz="2000" dirty="0" smtClean="0"/>
              <a:t>training</a:t>
            </a:r>
          </a:p>
          <a:p>
            <a:pPr algn="just">
              <a:buNone/>
            </a:pPr>
            <a:endParaRPr lang="en-US" sz="2000" dirty="0" smtClean="0"/>
          </a:p>
          <a:p>
            <a:pPr algn="just">
              <a:buNone/>
            </a:pPr>
            <a:r>
              <a:rPr lang="en-US" sz="2000" b="1" dirty="0" smtClean="0"/>
              <a:t>6. Focus </a:t>
            </a:r>
            <a:r>
              <a:rPr lang="en-US" sz="2000" b="1" dirty="0" smtClean="0"/>
              <a:t>on Inventory Control During Employee </a:t>
            </a:r>
            <a:endParaRPr lang="en-US" sz="2000" b="1" dirty="0" smtClean="0"/>
          </a:p>
          <a:p>
            <a:pPr marL="287338" indent="-287338" algn="just">
              <a:buFont typeface="Arial" pitchFamily="34" charset="0"/>
              <a:buChar char="•"/>
            </a:pPr>
            <a:r>
              <a:rPr lang="en-US" sz="2000" dirty="0" smtClean="0"/>
              <a:t>Training by selecting </a:t>
            </a:r>
            <a:r>
              <a:rPr lang="en-US" sz="2000" dirty="0" smtClean="0"/>
              <a:t>one that covers both standard processes and procedures, as well as any technology your business might use to optimize spare parts inventory management.</a:t>
            </a:r>
          </a:p>
          <a:p>
            <a:pPr>
              <a:buFont typeface="Arial" pitchFamily="34" charset="0"/>
              <a:buChar char="•"/>
            </a:pPr>
            <a:endParaRPr lang="en-US" sz="2000" dirty="0" smtClean="0"/>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b="1" dirty="0" smtClean="0">
                <a:solidFill>
                  <a:srgbClr val="FF0000"/>
                </a:solidFill>
              </a:rPr>
              <a:t>9 Tips for Inventory Control</a:t>
            </a:r>
            <a:endParaRPr lang="en-US" dirty="0"/>
          </a:p>
        </p:txBody>
      </p:sp>
      <p:sp>
        <p:nvSpPr>
          <p:cNvPr id="3" name="Content Placeholder 2"/>
          <p:cNvSpPr>
            <a:spLocks noGrp="1"/>
          </p:cNvSpPr>
          <p:nvPr>
            <p:ph idx="1"/>
          </p:nvPr>
        </p:nvSpPr>
        <p:spPr>
          <a:xfrm>
            <a:off x="457200" y="838200"/>
            <a:ext cx="8229600" cy="5287963"/>
          </a:xfrm>
        </p:spPr>
        <p:txBody>
          <a:bodyPr/>
          <a:lstStyle/>
          <a:p>
            <a:pPr>
              <a:buNone/>
            </a:pPr>
            <a:r>
              <a:rPr lang="en-US" sz="2000" b="1" dirty="0" smtClean="0"/>
              <a:t>7. Perform </a:t>
            </a:r>
            <a:r>
              <a:rPr lang="en-US" sz="2000" b="1" dirty="0" smtClean="0"/>
              <a:t>Cycle Counts on a Regular Basis</a:t>
            </a:r>
          </a:p>
          <a:p>
            <a:pPr algn="just"/>
            <a:r>
              <a:rPr lang="en-US" sz="2000" dirty="0" smtClean="0"/>
              <a:t>Cycle </a:t>
            </a:r>
            <a:r>
              <a:rPr lang="en-US" sz="2000" dirty="0" smtClean="0"/>
              <a:t>counts are more convenient than total inventory counts because they don’t interfere with normal business operations, which means they can be performed on a more frequent basis.</a:t>
            </a:r>
          </a:p>
          <a:p>
            <a:pPr algn="just"/>
            <a:r>
              <a:rPr lang="en-US" sz="2000" dirty="0" smtClean="0"/>
              <a:t>In order to ensure a successful cycle count, set the following parameters:</a:t>
            </a:r>
          </a:p>
          <a:p>
            <a:pPr algn="just"/>
            <a:r>
              <a:rPr lang="en-US" sz="2000" dirty="0" smtClean="0"/>
              <a:t>Which spare parts inventory group do you need to cycle count (A, B, or C)?</a:t>
            </a:r>
          </a:p>
          <a:p>
            <a:pPr algn="just"/>
            <a:r>
              <a:rPr lang="en-US" sz="2000" dirty="0" smtClean="0"/>
              <a:t>How many SKUs do you need to cycle count?</a:t>
            </a:r>
          </a:p>
          <a:p>
            <a:pPr algn="just"/>
            <a:r>
              <a:rPr lang="en-US" sz="2000" dirty="0" smtClean="0"/>
              <a:t>Who will be responsible for the cycle count?</a:t>
            </a:r>
          </a:p>
          <a:p>
            <a:pPr algn="just"/>
            <a:r>
              <a:rPr lang="en-US" sz="2000" dirty="0" smtClean="0"/>
              <a:t>How many people will be responsible for the cycle count?</a:t>
            </a:r>
          </a:p>
          <a:p>
            <a:pPr algn="just"/>
            <a:r>
              <a:rPr lang="en-US" sz="2000" dirty="0" smtClean="0"/>
              <a:t>How frequently do you need to perform cycle counts for the inventory group in question</a:t>
            </a:r>
            <a:r>
              <a:rPr lang="en-US" sz="2000" dirty="0" smtClean="0"/>
              <a:t>?</a:t>
            </a: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lstStyle/>
          <a:p>
            <a:r>
              <a:rPr lang="en-US" sz="3200" b="1" dirty="0" smtClean="0">
                <a:solidFill>
                  <a:srgbClr val="FF0000"/>
                </a:solidFill>
              </a:rPr>
              <a:t>9 Tips for Inventory Control</a:t>
            </a:r>
            <a:endParaRPr lang="en-US" sz="3200" dirty="0"/>
          </a:p>
        </p:txBody>
      </p:sp>
      <p:sp>
        <p:nvSpPr>
          <p:cNvPr id="3" name="Content Placeholder 2"/>
          <p:cNvSpPr>
            <a:spLocks noGrp="1"/>
          </p:cNvSpPr>
          <p:nvPr>
            <p:ph idx="1"/>
          </p:nvPr>
        </p:nvSpPr>
        <p:spPr>
          <a:xfrm>
            <a:off x="457200" y="914400"/>
            <a:ext cx="8229600" cy="5211763"/>
          </a:xfrm>
        </p:spPr>
        <p:txBody>
          <a:bodyPr/>
          <a:lstStyle/>
          <a:p>
            <a:pPr>
              <a:buNone/>
            </a:pPr>
            <a:r>
              <a:rPr lang="en-US" sz="2000" b="1" dirty="0" smtClean="0"/>
              <a:t>8. Make </a:t>
            </a:r>
            <a:r>
              <a:rPr lang="en-US" sz="2000" b="1" dirty="0" smtClean="0"/>
              <a:t>Spare Parts Easily Accessible</a:t>
            </a:r>
          </a:p>
          <a:p>
            <a:pPr algn="just"/>
            <a:r>
              <a:rPr lang="en-US" sz="2000" dirty="0" smtClean="0"/>
              <a:t>Make it easy for your employees to submit work orders and pull parts from warehouse shelves by storing spare parts within a centralized inventory. With a clear idea of where everything is located within your warehouse, you can better guarantee overall inventory accuracy.</a:t>
            </a:r>
          </a:p>
          <a:p>
            <a:pPr>
              <a:buNone/>
            </a:pPr>
            <a:r>
              <a:rPr lang="en-US" sz="2000" b="1" dirty="0" smtClean="0"/>
              <a:t>9. Invest </a:t>
            </a:r>
            <a:r>
              <a:rPr lang="en-US" sz="2000" b="1" dirty="0" smtClean="0"/>
              <a:t>in a Quality CMMS</a:t>
            </a:r>
          </a:p>
          <a:p>
            <a:pPr algn="just"/>
            <a:r>
              <a:rPr lang="en-US" sz="2000" dirty="0" smtClean="0"/>
              <a:t>A computerized maintenance management system (CMMS) can make it easier to implement some of the spare parts inventory management best practices listed above, as well as to analyze spare parts, to optimize reorder points, and more. The real challenge, however, is to find a CMMS that can do it all</a:t>
            </a:r>
            <a:r>
              <a:rPr lang="en-US" sz="2000" dirty="0" smtClean="0"/>
              <a:t>.</a:t>
            </a:r>
            <a:r>
              <a:rPr lang="en-US" sz="2000" dirty="0" smtClean="0"/>
              <a:t> With Parts Forecasting, you can:</a:t>
            </a:r>
          </a:p>
          <a:p>
            <a:pPr algn="just"/>
            <a:r>
              <a:rPr lang="en-US" sz="2000" dirty="0" smtClean="0"/>
              <a:t>Improve spare parts inventory turn time</a:t>
            </a:r>
          </a:p>
          <a:p>
            <a:pPr algn="just"/>
            <a:r>
              <a:rPr lang="en-US" sz="2000" dirty="0" smtClean="0"/>
              <a:t>Reduce inventory inaccuracies and shortages</a:t>
            </a:r>
          </a:p>
          <a:p>
            <a:pPr algn="just"/>
            <a:r>
              <a:rPr lang="en-US" sz="2000" dirty="0" smtClean="0"/>
              <a:t>Eliminate service delays due to out of stock items</a:t>
            </a:r>
          </a:p>
          <a:p>
            <a:pPr algn="just"/>
            <a:r>
              <a:rPr lang="en-US" sz="2000" dirty="0" smtClean="0"/>
              <a:t>Reduce inventory costs</a:t>
            </a:r>
          </a:p>
          <a:p>
            <a:pPr algn="just"/>
            <a:r>
              <a:rPr lang="en-US" sz="2000" dirty="0" smtClean="0"/>
              <a:t>Increase service satisfaction and first-time fix rates</a:t>
            </a:r>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Lubrications of Machineries</a:t>
            </a:r>
            <a:endParaRPr lang="en-US" sz="28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r>
              <a:rPr lang="en-US" sz="2000" b="1" dirty="0" smtClean="0"/>
              <a:t>The </a:t>
            </a:r>
            <a:r>
              <a:rPr lang="en-US" sz="2000" b="1" dirty="0" smtClean="0"/>
              <a:t>principal causes of equipment </a:t>
            </a:r>
            <a:r>
              <a:rPr lang="en-US" sz="2000" b="1" dirty="0" smtClean="0"/>
              <a:t>breakdown and actions to be taken </a:t>
            </a:r>
          </a:p>
          <a:p>
            <a:pPr marL="914400" lvl="1" indent="-514350" algn="just">
              <a:buFont typeface="+mj-lt"/>
              <a:buAutoNum type="romanLcPeriod"/>
            </a:pPr>
            <a:r>
              <a:rPr lang="en-US" sz="2000" dirty="0" smtClean="0"/>
              <a:t>No lubrication or unplanned lubrication </a:t>
            </a:r>
          </a:p>
          <a:p>
            <a:pPr marL="914400" lvl="1" indent="-514350" algn="just">
              <a:buFont typeface="+mj-lt"/>
              <a:buAutoNum type="romanLcPeriod"/>
            </a:pPr>
            <a:r>
              <a:rPr lang="en-US" sz="2000" dirty="0" smtClean="0"/>
              <a:t>The </a:t>
            </a:r>
            <a:r>
              <a:rPr lang="en-US" sz="2000" dirty="0" smtClean="0"/>
              <a:t>best solution is to have a regular lubrication schedule, </a:t>
            </a:r>
            <a:endParaRPr lang="en-US" sz="2000" dirty="0" smtClean="0"/>
          </a:p>
          <a:p>
            <a:pPr marL="914400" lvl="1" indent="-514350" algn="just">
              <a:buFont typeface="+mj-lt"/>
              <a:buAutoNum type="romanLcPeriod"/>
            </a:pPr>
            <a:r>
              <a:rPr lang="en-US" sz="2000" dirty="0" smtClean="0"/>
              <a:t>A </a:t>
            </a:r>
            <a:r>
              <a:rPr lang="en-US" sz="2000" dirty="0" smtClean="0"/>
              <a:t>lubrication chart for each </a:t>
            </a:r>
            <a:r>
              <a:rPr lang="en-US" sz="2000" dirty="0" smtClean="0"/>
              <a:t>machine </a:t>
            </a:r>
          </a:p>
          <a:p>
            <a:pPr marL="914400" lvl="1" indent="-514350" algn="just">
              <a:buFont typeface="+mj-lt"/>
              <a:buAutoNum type="romanLcPeriod"/>
            </a:pPr>
            <a:r>
              <a:rPr lang="en-US" sz="2000" dirty="0" smtClean="0"/>
              <a:t>Setting </a:t>
            </a:r>
            <a:r>
              <a:rPr lang="en-US" sz="2000" dirty="0" smtClean="0"/>
              <a:t>the frequency of </a:t>
            </a:r>
            <a:r>
              <a:rPr lang="en-US" sz="2000" dirty="0" smtClean="0"/>
              <a:t>lubrication</a:t>
            </a:r>
          </a:p>
          <a:p>
            <a:pPr marL="914400" lvl="1" indent="-514350" algn="just">
              <a:buFont typeface="+mj-lt"/>
              <a:buAutoNum type="romanLcPeriod"/>
            </a:pPr>
            <a:r>
              <a:rPr lang="en-US" sz="2000" dirty="0" smtClean="0"/>
              <a:t>Type </a:t>
            </a:r>
            <a:r>
              <a:rPr lang="en-US" sz="2000" dirty="0" smtClean="0"/>
              <a:t>of </a:t>
            </a:r>
            <a:r>
              <a:rPr lang="en-US" sz="2000" dirty="0" smtClean="0"/>
              <a:t>lubrication and lubricants needed and place of lubrications</a:t>
            </a:r>
          </a:p>
          <a:p>
            <a:pPr marL="914400" lvl="1" indent="-514350" algn="just">
              <a:buFont typeface="+mj-lt"/>
              <a:buAutoNum type="romanLcPeriod"/>
            </a:pPr>
            <a:r>
              <a:rPr lang="en-US" sz="2000" dirty="0" smtClean="0"/>
              <a:t>Light, high speed bearing will require a light oil, whereas a heavy duty, low speed bearing will require heavier oil.</a:t>
            </a:r>
            <a:endParaRPr lang="en-US" sz="2000" dirty="0" smtClean="0"/>
          </a:p>
          <a:p>
            <a:pPr marL="914400" lvl="1" indent="-514350" algn="just">
              <a:buFont typeface="+mj-lt"/>
              <a:buAutoNum type="romanLcPeriod"/>
            </a:pPr>
            <a:r>
              <a:rPr lang="en-US" sz="2000" dirty="0" smtClean="0"/>
              <a:t>Bearings that are operated at high temperatures must have a lubricant specially adapted for this use, just as those bearings that operate at extremely low temperatures will require zero oil.</a:t>
            </a:r>
            <a:endParaRPr lang="en-US" sz="2000" dirty="0" smtClean="0"/>
          </a:p>
          <a:p>
            <a:pPr marL="914400" lvl="1" indent="-514350" algn="just">
              <a:buFont typeface="+mj-lt"/>
              <a:buAutoNum type="romanLcPeriod"/>
            </a:pPr>
            <a:r>
              <a:rPr lang="en-US" sz="2000" dirty="0" smtClean="0"/>
              <a:t>Many dairy plants have rather high humidity and for that reason the moisture problem should be considered. Certain lubricants are available that resist rusting and corrosion due to moisture</a:t>
            </a:r>
          </a:p>
          <a:p>
            <a:r>
              <a:rPr lang="en-US" sz="2000" dirty="0" smtClean="0"/>
              <a:t/>
            </a:r>
            <a:br>
              <a:rPr lang="en-US" sz="2000" dirty="0" smtClean="0"/>
            </a:br>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FF0000"/>
                </a:solidFill>
              </a:rPr>
              <a:t>Lubrication</a:t>
            </a:r>
            <a:endParaRPr lang="en-US" sz="32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marL="400050" lvl="1" indent="-400050" algn="just">
              <a:buNone/>
            </a:pPr>
            <a:r>
              <a:rPr lang="en-US" sz="2000" dirty="0" smtClean="0"/>
              <a:t>ix. There </a:t>
            </a:r>
            <a:r>
              <a:rPr lang="en-US" sz="2000" dirty="0" smtClean="0"/>
              <a:t>are also oils that resist emulsification with water and </a:t>
            </a:r>
            <a:r>
              <a:rPr lang="en-US" sz="2000" dirty="0" smtClean="0"/>
              <a:t>are advantageous </a:t>
            </a:r>
            <a:r>
              <a:rPr lang="en-US" sz="2000" dirty="0" smtClean="0"/>
              <a:t>for flooded systems of lubrication where gears and chains run in oil.</a:t>
            </a:r>
          </a:p>
          <a:p>
            <a:pPr marL="287338" lvl="1" indent="-287338" algn="just">
              <a:buNone/>
            </a:pPr>
            <a:r>
              <a:rPr lang="en-US" sz="2000" dirty="0" smtClean="0"/>
              <a:t>x. The </a:t>
            </a:r>
            <a:r>
              <a:rPr lang="en-US" sz="2000" dirty="0" smtClean="0"/>
              <a:t>most tightly enclosed oiling system will with time allow moisture to accumulate. It is essential to occasionally check the oil in an enclosed drive to make certain it is not contaminated with water. Usually the water will collect at the bottom and may be drawn off easily</a:t>
            </a:r>
            <a:r>
              <a:rPr lang="en-US" sz="2000" dirty="0" smtClean="0"/>
              <a:t>.</a:t>
            </a:r>
          </a:p>
          <a:p>
            <a:r>
              <a:rPr lang="en-US" sz="2000" b="1" dirty="0" smtClean="0"/>
              <a:t> </a:t>
            </a:r>
            <a:r>
              <a:rPr lang="en-US" sz="2000" b="1" dirty="0" smtClean="0"/>
              <a:t>Benefits of </a:t>
            </a:r>
            <a:r>
              <a:rPr lang="en-US" sz="2000" b="1" dirty="0" smtClean="0"/>
              <a:t>Lubrication</a:t>
            </a:r>
            <a:endParaRPr lang="en-US" sz="2000" dirty="0" smtClean="0"/>
          </a:p>
          <a:p>
            <a:r>
              <a:rPr lang="en-US" sz="2000" dirty="0" smtClean="0"/>
              <a:t>Less production downtime </a:t>
            </a:r>
            <a:r>
              <a:rPr lang="en-US" sz="2000" dirty="0" smtClean="0"/>
              <a:t>with </a:t>
            </a:r>
            <a:r>
              <a:rPr lang="en-US" sz="2000" dirty="0" smtClean="0"/>
              <a:t>all its related in-plant savings and customers' benefits.</a:t>
            </a:r>
          </a:p>
          <a:p>
            <a:r>
              <a:rPr lang="en-US" sz="2000" dirty="0" smtClean="0"/>
              <a:t>Fewer major overhauls, hence less costly repair bills.</a:t>
            </a:r>
          </a:p>
          <a:p>
            <a:r>
              <a:rPr lang="en-US" sz="2000" dirty="0" smtClean="0"/>
              <a:t>Fewer repetitive repairs.</a:t>
            </a:r>
          </a:p>
          <a:p>
            <a:r>
              <a:rPr lang="en-US" sz="2000" dirty="0" smtClean="0"/>
              <a:t>Less spoilage and product waste, hence a factor in better quality control</a:t>
            </a:r>
            <a:r>
              <a:rPr lang="en-US" sz="2000" dirty="0" smtClean="0"/>
              <a:t>.</a:t>
            </a:r>
            <a:endParaRPr 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Benefits of Lubrications</a:t>
            </a:r>
            <a:endParaRPr lang="en-US" sz="32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just"/>
            <a:r>
              <a:rPr lang="en-US" sz="2000" dirty="0" smtClean="0"/>
              <a:t>Postponement or elimination of cash outlays for premature replacement of physical plant and/or equipment/ because of better conservation of assets and increased life expectancy.</a:t>
            </a:r>
          </a:p>
          <a:p>
            <a:pPr algn="just"/>
            <a:r>
              <a:rPr lang="en-US" sz="2000" dirty="0" smtClean="0"/>
              <a:t>Requirement of less standby equipment thus reducing capital investment.</a:t>
            </a:r>
          </a:p>
          <a:p>
            <a:pPr algn="just"/>
            <a:r>
              <a:rPr lang="en-US" sz="2000" dirty="0" smtClean="0"/>
              <a:t>Shift from inefficient “breakdown” maintenance to less costly scheduled maintenance/ hence better work control and saving due to</a:t>
            </a:r>
          </a:p>
          <a:p>
            <a:pPr algn="just"/>
            <a:r>
              <a:rPr lang="en-US" sz="2000" dirty="0" smtClean="0"/>
              <a:t>Less plant outage and reduced maintenance costs.</a:t>
            </a:r>
          </a:p>
          <a:p>
            <a:pPr algn="just"/>
            <a:r>
              <a:rPr lang="en-US" sz="2000" dirty="0" smtClean="0"/>
              <a:t>Better spare parts control, leading to minimum inventory yet having appropriate spares at hand when needed.</a:t>
            </a:r>
          </a:p>
          <a:p>
            <a:pPr algn="just"/>
            <a:r>
              <a:rPr lang="en-US" sz="2000" dirty="0" smtClean="0"/>
              <a:t>Greater safety for workers and improved protection for plant.</a:t>
            </a:r>
          </a:p>
          <a:p>
            <a:pPr algn="just"/>
            <a:r>
              <a:rPr lang="en-US" sz="2000" dirty="0" smtClean="0"/>
              <a:t>Reduced utility and fuel costs.</a:t>
            </a:r>
          </a:p>
          <a:p>
            <a:pPr algn="just"/>
            <a:r>
              <a:rPr lang="en-US" sz="2000" dirty="0" smtClean="0"/>
              <a:t>Lower unit costs of manufacture.</a:t>
            </a:r>
          </a:p>
          <a:p>
            <a:pPr algn="just"/>
            <a:r>
              <a:rPr lang="en-US" sz="2000" dirty="0" smtClean="0"/>
              <a:t>Greater certainty in meeting production schedules.</a:t>
            </a:r>
          </a:p>
          <a:p>
            <a:r>
              <a:rPr lang="en-US" sz="2000" dirty="0" smtClean="0"/>
              <a:t>.</a:t>
            </a:r>
            <a:endParaRPr lang="en-US" sz="2000" dirty="0" smtClean="0"/>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dirty="0" smtClean="0"/>
              <a:t/>
            </a:r>
            <a:br>
              <a:rPr lang="en-US" sz="2800" dirty="0" smtClean="0"/>
            </a:br>
            <a:r>
              <a:rPr lang="en-US" sz="2800" b="1" dirty="0" smtClean="0">
                <a:solidFill>
                  <a:srgbClr val="FF0000"/>
                </a:solidFill>
              </a:rPr>
              <a:t>Introduction to spare parts and Inventory</a:t>
            </a:r>
            <a:r>
              <a:rPr lang="en-US" sz="2800" b="1" dirty="0" smtClean="0"/>
              <a:t/>
            </a:r>
            <a:br>
              <a:rPr lang="en-US" sz="2800" b="1" dirty="0" smtClean="0"/>
            </a:br>
            <a:endParaRPr lang="en-US" sz="2800" dirty="0" smtClean="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buFont typeface="Wingdings" pitchFamily="2" charset="2"/>
              <a:buChar char="q"/>
            </a:pPr>
            <a:r>
              <a:rPr lang="en-US" sz="2000" b="1" dirty="0" smtClean="0"/>
              <a:t>Importance of spare </a:t>
            </a:r>
            <a:r>
              <a:rPr lang="en-US" sz="2000" b="1" dirty="0" smtClean="0"/>
              <a:t>part </a:t>
            </a:r>
            <a:r>
              <a:rPr lang="en-US" sz="2000" b="1" dirty="0" err="1" smtClean="0"/>
              <a:t>P</a:t>
            </a:r>
            <a:r>
              <a:rPr lang="en-US" sz="2000" b="1" dirty="0" err="1" smtClean="0"/>
              <a:t>rogrammes</a:t>
            </a:r>
            <a:r>
              <a:rPr lang="en-US" sz="2000" b="1" dirty="0" smtClean="0"/>
              <a:t> </a:t>
            </a:r>
          </a:p>
          <a:p>
            <a:pPr marL="0" indent="0">
              <a:buFont typeface="+mj-lt"/>
              <a:buAutoNum type="romanLcPeriod"/>
            </a:pPr>
            <a:r>
              <a:rPr lang="en-US" sz="2000" dirty="0" smtClean="0"/>
              <a:t>     To </a:t>
            </a:r>
            <a:r>
              <a:rPr lang="en-US" sz="2000" dirty="0" smtClean="0"/>
              <a:t>upkeep the all machineries for production. </a:t>
            </a:r>
            <a:endParaRPr lang="en-US" sz="2000" dirty="0" smtClean="0"/>
          </a:p>
          <a:p>
            <a:pPr marL="514350" indent="-514350">
              <a:buFont typeface="+mj-lt"/>
              <a:buAutoNum type="romanLcPeriod"/>
            </a:pPr>
            <a:r>
              <a:rPr lang="en-US" sz="2000" dirty="0" smtClean="0"/>
              <a:t>Practically </a:t>
            </a:r>
            <a:r>
              <a:rPr lang="en-US" sz="2000" dirty="0" smtClean="0"/>
              <a:t>no uniform standard of equipments in dairy </a:t>
            </a:r>
            <a:r>
              <a:rPr lang="en-US" sz="2000" dirty="0" smtClean="0"/>
              <a:t>plant due to </a:t>
            </a:r>
            <a:r>
              <a:rPr lang="en-US" sz="2000" dirty="0" err="1" smtClean="0"/>
              <a:t>manysuppliers</a:t>
            </a:r>
            <a:endParaRPr lang="en-US" sz="2000" dirty="0" smtClean="0"/>
          </a:p>
          <a:p>
            <a:pPr marL="514350" indent="-514350">
              <a:buFont typeface="+mj-lt"/>
              <a:buAutoNum type="romanLcPeriod"/>
            </a:pPr>
            <a:r>
              <a:rPr lang="en-US" sz="2000" dirty="0" smtClean="0"/>
              <a:t>Necessary </a:t>
            </a:r>
            <a:r>
              <a:rPr lang="en-US" sz="2000" dirty="0" smtClean="0"/>
              <a:t>to keep various types of spares </a:t>
            </a:r>
            <a:endParaRPr lang="en-US" sz="2000" dirty="0" smtClean="0"/>
          </a:p>
          <a:p>
            <a:pPr marL="514350" indent="-514350">
              <a:buFont typeface="+mj-lt"/>
              <a:buAutoNum type="romanLcPeriod"/>
            </a:pPr>
            <a:r>
              <a:rPr lang="en-US" sz="2000" dirty="0" smtClean="0"/>
              <a:t>To </a:t>
            </a:r>
            <a:r>
              <a:rPr lang="en-US" sz="2000" dirty="0" smtClean="0"/>
              <a:t>contain consumable items such as gaskets, standard lubricants and paints </a:t>
            </a:r>
            <a:endParaRPr lang="en-US" sz="2000" dirty="0" smtClean="0"/>
          </a:p>
          <a:p>
            <a:pPr marL="514350" indent="-514350">
              <a:buFont typeface="+mj-lt"/>
              <a:buAutoNum type="romanLcPeriod"/>
            </a:pPr>
            <a:r>
              <a:rPr lang="en-US" sz="2000" dirty="0" smtClean="0"/>
              <a:t>To keep </a:t>
            </a:r>
            <a:r>
              <a:rPr lang="en-US" sz="2000" dirty="0" smtClean="0"/>
              <a:t>three basic groups of engineering accessories:</a:t>
            </a:r>
            <a:br>
              <a:rPr lang="en-US" sz="2000" dirty="0" smtClean="0"/>
            </a:br>
            <a:endParaRPr lang="en-US" sz="2000" dirty="0" smtClean="0"/>
          </a:p>
          <a:p>
            <a:pPr marL="800100" lvl="1" indent="-342900">
              <a:buFont typeface="+mj-lt"/>
              <a:buAutoNum type="alphaLcPeriod"/>
            </a:pPr>
            <a:r>
              <a:rPr lang="en-US" sz="2000" dirty="0" smtClean="0"/>
              <a:t>Equipment spare parts.</a:t>
            </a:r>
          </a:p>
          <a:p>
            <a:pPr marL="800100" lvl="1" indent="-342900">
              <a:buFont typeface="+mj-lt"/>
              <a:buAutoNum type="alphaLcPeriod"/>
            </a:pPr>
            <a:r>
              <a:rPr lang="en-US" sz="2000" dirty="0" smtClean="0"/>
              <a:t>Complete components.</a:t>
            </a:r>
          </a:p>
          <a:p>
            <a:pPr marL="800100" lvl="1" indent="-342900">
              <a:buFont typeface="+mj-lt"/>
              <a:buAutoNum type="alphaLcPeriod"/>
            </a:pPr>
            <a:r>
              <a:rPr lang="en-US" sz="2000" dirty="0" smtClean="0"/>
              <a:t>Pipes and fittings, bolts, nuts and washers, bars and plates of different metals, electric components and other general types of engineering accessories.</a:t>
            </a:r>
          </a:p>
          <a:p>
            <a:r>
              <a:rPr lang="en-US" sz="2000" dirty="0" smtClean="0"/>
              <a:t/>
            </a:r>
            <a:br>
              <a:rPr lang="en-US" sz="2000" dirty="0" smtClean="0"/>
            </a:br>
            <a:r>
              <a:rPr lang="en-US" sz="2000" dirty="0" smtClean="0"/>
              <a:t/>
            </a:r>
            <a:br>
              <a:rPr lang="en-US" sz="2000" dirty="0" smtClean="0"/>
            </a:br>
            <a:endParaRPr lang="en-US" sz="2000" dirty="0" smtClean="0"/>
          </a:p>
          <a:p>
            <a:r>
              <a:rPr lang="en-US" sz="2000" dirty="0" smtClean="0"/>
              <a:t/>
            </a:r>
            <a:br>
              <a:rPr lang="en-US" sz="2000" dirty="0" smtClean="0"/>
            </a:b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fontAlgn="ctr"/>
            <a:r>
              <a:rPr lang="en-US" sz="2800" b="1" dirty="0" smtClean="0">
                <a:solidFill>
                  <a:srgbClr val="FF0000"/>
                </a:solidFill>
              </a:rPr>
              <a:t>Recommendations</a:t>
            </a:r>
            <a:r>
              <a:rPr lang="en-US" sz="2800" b="1" dirty="0" smtClean="0">
                <a:solidFill>
                  <a:srgbClr val="FF0000"/>
                </a:solidFill>
              </a:rPr>
              <a:t> of Inventory  </a:t>
            </a:r>
            <a:endParaRPr lang="en-US" sz="2800" b="1" dirty="0" smtClean="0">
              <a:solidFill>
                <a:srgbClr val="FF0000"/>
              </a:solidFill>
            </a:endParaRPr>
          </a:p>
        </p:txBody>
      </p:sp>
      <p:sp>
        <p:nvSpPr>
          <p:cNvPr id="3" name="Content Placeholder 2"/>
          <p:cNvSpPr>
            <a:spLocks noGrp="1"/>
          </p:cNvSpPr>
          <p:nvPr>
            <p:ph idx="1"/>
          </p:nvPr>
        </p:nvSpPr>
        <p:spPr>
          <a:xfrm>
            <a:off x="457200" y="1143000"/>
            <a:ext cx="8229600" cy="4983163"/>
          </a:xfrm>
        </p:spPr>
        <p:txBody>
          <a:bodyPr/>
          <a:lstStyle/>
          <a:p>
            <a:pPr algn="just">
              <a:buFont typeface="Wingdings" pitchFamily="2" charset="2"/>
              <a:buChar char="Ø"/>
            </a:pPr>
            <a:r>
              <a:rPr lang="en-US" sz="2000" dirty="0" smtClean="0"/>
              <a:t>The </a:t>
            </a:r>
            <a:r>
              <a:rPr lang="en-US" sz="2000" dirty="0" smtClean="0"/>
              <a:t>quantities to be kept should ensure regular and trouble-free plant performance without overstocking the stores</a:t>
            </a:r>
            <a:r>
              <a:rPr lang="en-US" sz="2000" dirty="0" smtClean="0"/>
              <a:t>.</a:t>
            </a:r>
            <a:r>
              <a:rPr lang="en-US" sz="2000" dirty="0" smtClean="0"/>
              <a:t> </a:t>
            </a:r>
            <a:endParaRPr lang="en-US" sz="2000" dirty="0" smtClean="0"/>
          </a:p>
          <a:p>
            <a:pPr algn="just">
              <a:buFont typeface="Wingdings" pitchFamily="2" charset="2"/>
              <a:buChar char="Ø"/>
            </a:pPr>
            <a:r>
              <a:rPr lang="en-US" sz="2000" dirty="0" smtClean="0"/>
              <a:t>The </a:t>
            </a:r>
            <a:r>
              <a:rPr lang="en-US" sz="2000" dirty="0" smtClean="0"/>
              <a:t>selection of spare parts kept in the store is based on the manufacturers' recommendations and on the plants own experience of local operating conditions. </a:t>
            </a:r>
            <a:endParaRPr lang="en-US" sz="2000" dirty="0" smtClean="0"/>
          </a:p>
          <a:p>
            <a:pPr>
              <a:buFont typeface="Wingdings" pitchFamily="2" charset="2"/>
              <a:buChar char="Ø"/>
            </a:pPr>
            <a:r>
              <a:rPr lang="en-US" sz="2000" dirty="0" smtClean="0"/>
              <a:t>Relatively </a:t>
            </a:r>
            <a:r>
              <a:rPr lang="en-US" sz="2000" dirty="0" smtClean="0"/>
              <a:t>steady </a:t>
            </a:r>
            <a:r>
              <a:rPr lang="en-US" sz="2000" dirty="0" smtClean="0"/>
              <a:t>demanded parts must be available</a:t>
            </a:r>
          </a:p>
          <a:p>
            <a:pPr marL="857250" lvl="1" indent="-400050" algn="just">
              <a:buFont typeface="+mj-lt"/>
              <a:buAutoNum type="romanLcPeriod"/>
            </a:pPr>
            <a:r>
              <a:rPr lang="en-US" sz="1800" dirty="0" smtClean="0"/>
              <a:t>Rubber </a:t>
            </a:r>
            <a:r>
              <a:rPr lang="en-US" sz="1800" dirty="0" smtClean="0"/>
              <a:t>gaskets for milk pipes, plate gaskets for heat exchangers, graphite and rubber sealing for pumps, electric relays and special bulbs, selected bearings, springs and automatic switches, etc. </a:t>
            </a:r>
            <a:endParaRPr lang="en-US" sz="1800" dirty="0" smtClean="0"/>
          </a:p>
          <a:p>
            <a:pPr marL="857250" lvl="1" indent="-400050" algn="just">
              <a:buFont typeface="+mj-lt"/>
              <a:buAutoNum type="romanLcPeriod"/>
            </a:pPr>
            <a:r>
              <a:rPr lang="en-US" sz="1800" dirty="0" smtClean="0"/>
              <a:t>Some </a:t>
            </a:r>
            <a:r>
              <a:rPr lang="en-US" sz="1800" dirty="0" smtClean="0"/>
              <a:t>consumable items such as automatic recorder charts and inks, special lubrication components and even packaging materials to which packaging machines are particularly sensitive, such as aluminum capping foils for </a:t>
            </a:r>
            <a:r>
              <a:rPr lang="en-US" sz="1800" dirty="0" smtClean="0"/>
              <a:t>bottling</a:t>
            </a:r>
            <a:r>
              <a:rPr lang="en-US" sz="16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b="1" dirty="0" smtClean="0">
                <a:solidFill>
                  <a:srgbClr val="FF0000"/>
                </a:solidFill>
              </a:rPr>
              <a:t>Recommendations of Inventory </a:t>
            </a:r>
            <a:endParaRPr lang="en-US" sz="3200" dirty="0"/>
          </a:p>
        </p:txBody>
      </p:sp>
      <p:sp>
        <p:nvSpPr>
          <p:cNvPr id="3" name="Content Placeholder 2"/>
          <p:cNvSpPr>
            <a:spLocks noGrp="1"/>
          </p:cNvSpPr>
          <p:nvPr>
            <p:ph idx="1"/>
          </p:nvPr>
        </p:nvSpPr>
        <p:spPr>
          <a:xfrm>
            <a:off x="457200" y="1143000"/>
            <a:ext cx="8229600" cy="4983163"/>
          </a:xfrm>
        </p:spPr>
        <p:txBody>
          <a:bodyPr/>
          <a:lstStyle/>
          <a:p>
            <a:pPr algn="just"/>
            <a:endParaRPr lang="en-US" sz="2000" dirty="0" smtClean="0"/>
          </a:p>
          <a:p>
            <a:pPr algn="just">
              <a:buFont typeface="Wingdings" pitchFamily="2" charset="2"/>
              <a:buChar char="Ø"/>
            </a:pPr>
            <a:r>
              <a:rPr lang="en-US" sz="2000" dirty="0" smtClean="0"/>
              <a:t>It is much more difficult to decide on items which are used sporadically. The demand for them is erratic and only experience can tell what deserves to be stored in the plant. </a:t>
            </a:r>
          </a:p>
          <a:p>
            <a:pPr algn="just">
              <a:buFont typeface="Wingdings" pitchFamily="2" charset="2"/>
              <a:buChar char="Ø"/>
            </a:pPr>
            <a:endParaRPr lang="en-US" sz="2000" dirty="0" smtClean="0"/>
          </a:p>
          <a:p>
            <a:pPr algn="just">
              <a:buFont typeface="Wingdings" pitchFamily="2" charset="2"/>
              <a:buChar char="Ø"/>
            </a:pPr>
            <a:r>
              <a:rPr lang="en-US" sz="2000" dirty="0" smtClean="0"/>
              <a:t>After </a:t>
            </a:r>
            <a:r>
              <a:rPr lang="en-US" sz="2000" dirty="0" smtClean="0"/>
              <a:t>all, poor spare parts control and planning can lead to inefficient inventory storage and a shortage of parts when you need them most, which causes unplanned downtime and unforeseen costs</a:t>
            </a:r>
            <a:r>
              <a:rPr lang="en-US" sz="2000" dirty="0" smtClean="0"/>
              <a:t>.</a:t>
            </a:r>
          </a:p>
          <a:p>
            <a:pPr algn="just">
              <a:buNone/>
            </a:pPr>
            <a:endParaRPr lang="en-US" sz="2000" dirty="0" smtClean="0"/>
          </a:p>
          <a:p>
            <a:pPr algn="just">
              <a:buFont typeface="Wingdings" pitchFamily="2" charset="2"/>
              <a:buChar char="Ø"/>
            </a:pPr>
            <a:r>
              <a:rPr lang="en-US" sz="2000" dirty="0" smtClean="0"/>
              <a:t>For the overall success of your business, it’s in your best interest to invest in optimized spare parts inventory management, starting with these nine tips.</a:t>
            </a:r>
          </a:p>
          <a:p>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9 Tips for Inventory control</a:t>
            </a:r>
            <a:endParaRPr lang="en-US" sz="3200" b="1" dirty="0">
              <a:solidFill>
                <a:srgbClr val="FF0000"/>
              </a:solidFill>
            </a:endParaRPr>
          </a:p>
        </p:txBody>
      </p:sp>
      <p:sp>
        <p:nvSpPr>
          <p:cNvPr id="3" name="Content Placeholder 2"/>
          <p:cNvSpPr>
            <a:spLocks noGrp="1"/>
          </p:cNvSpPr>
          <p:nvPr>
            <p:ph idx="1"/>
          </p:nvPr>
        </p:nvSpPr>
        <p:spPr>
          <a:xfrm>
            <a:off x="457200" y="990600"/>
            <a:ext cx="8229600" cy="5638800"/>
          </a:xfrm>
        </p:spPr>
        <p:txBody>
          <a:bodyPr/>
          <a:lstStyle/>
          <a:p>
            <a:pPr marL="457200" indent="-457200" algn="just">
              <a:buNone/>
            </a:pPr>
            <a:r>
              <a:rPr lang="en-US" sz="2000" b="1" dirty="0" smtClean="0"/>
              <a:t>1. Choose </a:t>
            </a:r>
            <a:r>
              <a:rPr lang="en-US" sz="2000" b="1" dirty="0" smtClean="0"/>
              <a:t>a Method for Labeling Critical </a:t>
            </a:r>
            <a:r>
              <a:rPr lang="en-US" sz="2000" b="1" dirty="0" smtClean="0"/>
              <a:t>Components (</a:t>
            </a:r>
            <a:r>
              <a:rPr lang="en-US" sz="2000" b="1" dirty="0" smtClean="0"/>
              <a:t>ABC analysis and XYZ </a:t>
            </a:r>
            <a:r>
              <a:rPr lang="en-US" sz="2000" b="1" dirty="0" smtClean="0"/>
              <a:t>analysis)</a:t>
            </a:r>
          </a:p>
          <a:p>
            <a:pPr marL="857250" lvl="1" indent="-400050" algn="just">
              <a:buFont typeface="+mj-lt"/>
              <a:buAutoNum type="romanLcPeriod"/>
            </a:pPr>
            <a:r>
              <a:rPr lang="en-US" sz="2000" dirty="0" smtClean="0"/>
              <a:t>ABC </a:t>
            </a:r>
            <a:r>
              <a:rPr lang="en-US" sz="2000" dirty="0" smtClean="0"/>
              <a:t>analysis “is an approach for classifying inventory based on the items’ consumption value,” wherein the consumption value is “the total value of the item consumed over a specified time period.” </a:t>
            </a:r>
          </a:p>
          <a:p>
            <a:pPr marL="857250" lvl="1" indent="-400050" algn="just">
              <a:buFont typeface="+mj-lt"/>
              <a:buAutoNum type="romanLcPeriod"/>
            </a:pPr>
            <a:r>
              <a:rPr lang="en-US" sz="2000" b="1" dirty="0" smtClean="0"/>
              <a:t>A</a:t>
            </a:r>
            <a:r>
              <a:rPr lang="en-US" sz="2000" dirty="0" smtClean="0"/>
              <a:t> </a:t>
            </a:r>
            <a:r>
              <a:rPr lang="en-US" sz="2000" b="1" dirty="0" smtClean="0"/>
              <a:t>parts</a:t>
            </a:r>
            <a:r>
              <a:rPr lang="en-US" sz="2000" dirty="0" smtClean="0"/>
              <a:t> have the highest consumption value, </a:t>
            </a:r>
            <a:r>
              <a:rPr lang="en-US" sz="2000" b="1" dirty="0" smtClean="0"/>
              <a:t>B</a:t>
            </a:r>
            <a:r>
              <a:rPr lang="en-US" sz="2000" dirty="0" smtClean="0"/>
              <a:t> </a:t>
            </a:r>
            <a:r>
              <a:rPr lang="en-US" sz="2000" b="1" dirty="0" smtClean="0"/>
              <a:t>parts</a:t>
            </a:r>
            <a:r>
              <a:rPr lang="en-US" sz="2000" dirty="0" smtClean="0"/>
              <a:t> have an intermediate consumption value, and </a:t>
            </a:r>
            <a:r>
              <a:rPr lang="en-US" sz="2000" b="1" dirty="0" smtClean="0"/>
              <a:t>C</a:t>
            </a:r>
            <a:r>
              <a:rPr lang="en-US" sz="2000" dirty="0" smtClean="0"/>
              <a:t> </a:t>
            </a:r>
            <a:r>
              <a:rPr lang="en-US" sz="2000" b="1" dirty="0" smtClean="0"/>
              <a:t>parts</a:t>
            </a:r>
            <a:r>
              <a:rPr lang="en-US" sz="2000" dirty="0" smtClean="0"/>
              <a:t> have the lowest consumption value.</a:t>
            </a:r>
            <a:r>
              <a:rPr lang="en-US" sz="1600" dirty="0" smtClean="0"/>
              <a:t> </a:t>
            </a:r>
            <a:endParaRPr lang="en-US" sz="1600" dirty="0" smtClean="0"/>
          </a:p>
          <a:p>
            <a:pPr marL="857250" lvl="1" indent="-400050" algn="just">
              <a:buFont typeface="+mj-lt"/>
              <a:buAutoNum type="romanLcPeriod"/>
            </a:pPr>
            <a:r>
              <a:rPr lang="en-US" sz="2000" b="1" dirty="0" smtClean="0"/>
              <a:t>ABC </a:t>
            </a:r>
            <a:r>
              <a:rPr lang="en-US" sz="2000" b="1" dirty="0" smtClean="0"/>
              <a:t>analysis</a:t>
            </a:r>
            <a:r>
              <a:rPr lang="en-US" sz="2000" dirty="0" smtClean="0"/>
              <a:t> involves reviewing inventory items, then labeling them with an A, B or </a:t>
            </a:r>
            <a:r>
              <a:rPr lang="en-US" sz="2000" dirty="0" smtClean="0"/>
              <a:t>C:</a:t>
            </a:r>
          </a:p>
          <a:p>
            <a:pPr marL="857250" lvl="1" indent="-400050" algn="just">
              <a:buFont typeface="+mj-lt"/>
              <a:buAutoNum type="romanLcPeriod"/>
            </a:pPr>
            <a:r>
              <a:rPr lang="en-US" sz="2000" b="1" dirty="0" smtClean="0"/>
              <a:t>A </a:t>
            </a:r>
            <a:r>
              <a:rPr lang="en-US" sz="2000" b="1" dirty="0" smtClean="0"/>
              <a:t>parts</a:t>
            </a:r>
            <a:r>
              <a:rPr lang="en-US" sz="2000" dirty="0" smtClean="0"/>
              <a:t> make up about 80 percent of all parts used, but account for 20 percent or less of inventory </a:t>
            </a:r>
            <a:r>
              <a:rPr lang="en-US" sz="2000" dirty="0" smtClean="0"/>
              <a:t>stock.</a:t>
            </a:r>
          </a:p>
          <a:p>
            <a:pPr marL="857250" lvl="1" indent="-400050" algn="just">
              <a:buFont typeface="+mj-lt"/>
              <a:buAutoNum type="romanLcPeriod"/>
            </a:pPr>
            <a:r>
              <a:rPr lang="en-US" sz="2000" b="1" dirty="0" smtClean="0"/>
              <a:t>B </a:t>
            </a:r>
            <a:r>
              <a:rPr lang="en-US" sz="2000" b="1" dirty="0" smtClean="0"/>
              <a:t>parts</a:t>
            </a:r>
            <a:r>
              <a:rPr lang="en-US" sz="2000" dirty="0" smtClean="0"/>
              <a:t> make up about 25 percent of usage, but account for about 30 percent of inventory </a:t>
            </a:r>
            <a:r>
              <a:rPr lang="en-US" sz="2000" dirty="0" smtClean="0"/>
              <a:t>stock.</a:t>
            </a:r>
          </a:p>
          <a:p>
            <a:pPr marL="857250" lvl="1" indent="-400050" algn="just">
              <a:buFont typeface="+mj-lt"/>
              <a:buAutoNum type="romanLcPeriod"/>
            </a:pPr>
            <a:r>
              <a:rPr lang="en-US" sz="2000" b="1" dirty="0" smtClean="0"/>
              <a:t>C </a:t>
            </a:r>
            <a:r>
              <a:rPr lang="en-US" sz="2000" b="1" dirty="0" smtClean="0"/>
              <a:t>parts</a:t>
            </a:r>
            <a:r>
              <a:rPr lang="en-US" sz="2000" dirty="0" smtClean="0"/>
              <a:t> make up about 5 percent of usage, but account for about half of the inventory stock.</a:t>
            </a:r>
          </a:p>
          <a:p>
            <a:pPr marL="857250" lvl="1" indent="-400050" algn="just">
              <a:buFont typeface="+mj-lt"/>
              <a:buAutoNum type="romanLcPeriod"/>
            </a:pPr>
            <a:endParaRPr 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3200" b="1" dirty="0" smtClean="0">
                <a:solidFill>
                  <a:srgbClr val="FF0000"/>
                </a:solidFill>
              </a:rPr>
              <a:t>9 </a:t>
            </a:r>
            <a:r>
              <a:rPr lang="en-US" sz="3200" b="1" dirty="0" smtClean="0">
                <a:solidFill>
                  <a:srgbClr val="FF0000"/>
                </a:solidFill>
              </a:rPr>
              <a:t>Tips for Inventory C</a:t>
            </a:r>
            <a:r>
              <a:rPr lang="en-US" sz="3200" b="1" dirty="0" smtClean="0">
                <a:solidFill>
                  <a:srgbClr val="FF0000"/>
                </a:solidFill>
              </a:rPr>
              <a:t>ontrol</a:t>
            </a:r>
            <a:endParaRPr lang="en-US" sz="3200" dirty="0">
              <a:solidFill>
                <a:srgbClr val="FF0000"/>
              </a:solidFill>
            </a:endParaRPr>
          </a:p>
        </p:txBody>
      </p:sp>
      <p:sp>
        <p:nvSpPr>
          <p:cNvPr id="3" name="Content Placeholder 2"/>
          <p:cNvSpPr>
            <a:spLocks noGrp="1"/>
          </p:cNvSpPr>
          <p:nvPr>
            <p:ph idx="1"/>
          </p:nvPr>
        </p:nvSpPr>
        <p:spPr>
          <a:xfrm>
            <a:off x="457200" y="1066800"/>
            <a:ext cx="8229600" cy="5059363"/>
          </a:xfrm>
        </p:spPr>
        <p:txBody>
          <a:bodyPr/>
          <a:lstStyle/>
          <a:p>
            <a:pPr>
              <a:buNone/>
            </a:pPr>
            <a:r>
              <a:rPr lang="en-US" sz="2000" b="1" dirty="0" smtClean="0"/>
              <a:t> 2. Balance </a:t>
            </a:r>
            <a:r>
              <a:rPr lang="en-US" sz="2000" b="1" dirty="0" smtClean="0"/>
              <a:t>Inventory Volume With </a:t>
            </a:r>
            <a:r>
              <a:rPr lang="en-US" sz="2000" b="1" dirty="0" err="1" smtClean="0"/>
              <a:t>Sawtooth</a:t>
            </a:r>
            <a:r>
              <a:rPr lang="en-US" sz="2000" b="1" dirty="0" smtClean="0"/>
              <a:t> </a:t>
            </a:r>
            <a:r>
              <a:rPr lang="en-US" sz="2000" b="1" dirty="0" smtClean="0"/>
              <a:t>Diagrams</a:t>
            </a:r>
          </a:p>
          <a:p>
            <a:pPr algn="just">
              <a:buFont typeface="Wingdings" pitchFamily="2" charset="2"/>
              <a:buChar char="q"/>
            </a:pPr>
            <a:r>
              <a:rPr lang="en-US" sz="2000" dirty="0" smtClean="0"/>
              <a:t>It </a:t>
            </a:r>
            <a:r>
              <a:rPr lang="en-US" sz="2000" dirty="0" smtClean="0"/>
              <a:t>can help you contextualize how your inventory stock is depleted and replenished over time. </a:t>
            </a:r>
            <a:endParaRPr lang="en-US" sz="2000" dirty="0" smtClean="0"/>
          </a:p>
          <a:p>
            <a:pPr algn="just">
              <a:buFont typeface="Wingdings" pitchFamily="2" charset="2"/>
              <a:buChar char="q"/>
            </a:pPr>
            <a:r>
              <a:rPr lang="en-US" sz="2000" dirty="0" smtClean="0"/>
              <a:t>The</a:t>
            </a:r>
            <a:r>
              <a:rPr lang="en-US" sz="2000" dirty="0" smtClean="0"/>
              <a:t> </a:t>
            </a:r>
            <a:r>
              <a:rPr lang="en-US" sz="2000" i="1" dirty="0" smtClean="0"/>
              <a:t>y </a:t>
            </a:r>
            <a:r>
              <a:rPr lang="en-US" sz="2000" dirty="0" smtClean="0"/>
              <a:t>axis of the diagram should represent the inventory level, while the </a:t>
            </a:r>
            <a:r>
              <a:rPr lang="en-US" sz="2000" i="1" dirty="0" smtClean="0"/>
              <a:t>x </a:t>
            </a:r>
            <a:r>
              <a:rPr lang="en-US" sz="2000" dirty="0" smtClean="0"/>
              <a:t>axis should represent time. The lines that make up the “saw teeth” should represent the steady decrease of inventory over </a:t>
            </a:r>
            <a:r>
              <a:rPr lang="en-US" sz="2000" dirty="0" smtClean="0"/>
              <a:t>time.</a:t>
            </a:r>
          </a:p>
          <a:p>
            <a:pPr algn="just">
              <a:buFont typeface="Wingdings" pitchFamily="2" charset="2"/>
              <a:buChar char="q"/>
            </a:pPr>
            <a:r>
              <a:rPr lang="en-US" sz="2000" dirty="0" smtClean="0"/>
              <a:t>Each </a:t>
            </a:r>
            <a:r>
              <a:rPr lang="en-US" sz="2000" dirty="0" smtClean="0"/>
              <a:t>peak represents the maximum inventory level, and the distance between each peak represents the amount of time between shipments, otherwise known as the cycle </a:t>
            </a:r>
            <a:r>
              <a:rPr lang="en-US" sz="2000" dirty="0" smtClean="0"/>
              <a:t>time.</a:t>
            </a:r>
          </a:p>
          <a:p>
            <a:pPr algn="just">
              <a:buFont typeface="Wingdings" pitchFamily="2" charset="2"/>
              <a:buChar char="q"/>
            </a:pPr>
            <a:r>
              <a:rPr lang="en-US" sz="2000" dirty="0" smtClean="0"/>
              <a:t>Additional </a:t>
            </a:r>
            <a:r>
              <a:rPr lang="en-US" sz="2000" dirty="0" smtClean="0"/>
              <a:t>markers within your </a:t>
            </a:r>
            <a:r>
              <a:rPr lang="en-US" sz="2000" dirty="0" err="1" smtClean="0"/>
              <a:t>sawtooth</a:t>
            </a:r>
            <a:r>
              <a:rPr lang="en-US" sz="2000" dirty="0" smtClean="0"/>
              <a:t> diagram should represent the reorder point and lead time. </a:t>
            </a:r>
            <a:endParaRPr lang="en-US" sz="2000" dirty="0" smtClean="0"/>
          </a:p>
          <a:p>
            <a:pPr algn="just">
              <a:buFont typeface="Wingdings" pitchFamily="2" charset="2"/>
              <a:buChar char="q"/>
            </a:pPr>
            <a:r>
              <a:rPr lang="en-US" sz="2000" dirty="0" smtClean="0"/>
              <a:t>In </a:t>
            </a:r>
            <a:r>
              <a:rPr lang="en-US" sz="2000" dirty="0" smtClean="0"/>
              <a:t>order for your </a:t>
            </a:r>
            <a:r>
              <a:rPr lang="en-US" sz="2000" dirty="0" err="1" smtClean="0"/>
              <a:t>sawtooth</a:t>
            </a:r>
            <a:r>
              <a:rPr lang="en-US" sz="2000" dirty="0" smtClean="0"/>
              <a:t> diagram to be an accurate reflection of your spare parts inventory volume, you must first establish minimum and maximum inventory levels for each spare part.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dirty="0" err="1" smtClean="0"/>
              <a:t>Sawtooth</a:t>
            </a:r>
            <a:r>
              <a:rPr lang="en-US" sz="3200" dirty="0" smtClean="0"/>
              <a:t> Diagram for Inventory</a:t>
            </a:r>
            <a:endParaRPr lang="en-US" sz="3200" dirty="0"/>
          </a:p>
        </p:txBody>
      </p:sp>
      <p:pic>
        <p:nvPicPr>
          <p:cNvPr id="1026" name="Picture 2" descr="C:\Users\jhangir\Desktop\Sawtooth-100.jpg"/>
          <p:cNvPicPr>
            <a:picLocks noGrp="1" noChangeAspect="1" noChangeArrowheads="1"/>
          </p:cNvPicPr>
          <p:nvPr>
            <p:ph idx="1"/>
          </p:nvPr>
        </p:nvPicPr>
        <p:blipFill>
          <a:blip r:embed="rId2"/>
          <a:srcRect/>
          <a:stretch>
            <a:fillRect/>
          </a:stretch>
        </p:blipFill>
        <p:spPr bwMode="auto">
          <a:xfrm>
            <a:off x="1312423" y="990600"/>
            <a:ext cx="6519154" cy="513556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FF0000"/>
                </a:solidFill>
              </a:rPr>
              <a:t>9 Tips for Inventory Control</a:t>
            </a:r>
            <a:endParaRPr lang="en-US" sz="2800" dirty="0"/>
          </a:p>
        </p:txBody>
      </p:sp>
      <p:sp>
        <p:nvSpPr>
          <p:cNvPr id="3" name="Content Placeholder 2"/>
          <p:cNvSpPr>
            <a:spLocks noGrp="1"/>
          </p:cNvSpPr>
          <p:nvPr>
            <p:ph idx="1"/>
          </p:nvPr>
        </p:nvSpPr>
        <p:spPr>
          <a:xfrm>
            <a:off x="457200" y="838200"/>
            <a:ext cx="8229600" cy="5287963"/>
          </a:xfrm>
        </p:spPr>
        <p:txBody>
          <a:bodyPr/>
          <a:lstStyle/>
          <a:p>
            <a:pPr>
              <a:buNone/>
            </a:pPr>
            <a:r>
              <a:rPr lang="en-US" sz="2000" b="1" dirty="0" smtClean="0"/>
              <a:t>3. Keep </a:t>
            </a:r>
            <a:r>
              <a:rPr lang="en-US" sz="2000" b="1" dirty="0" smtClean="0"/>
              <a:t>Your Bill of Materials up to Date</a:t>
            </a:r>
          </a:p>
          <a:p>
            <a:r>
              <a:rPr lang="en-US" sz="2000" dirty="0" smtClean="0"/>
              <a:t>Your bill of materials (BOM) is the winning formula for manufacturing an end product that’s light-years ahead of its competition. As a result, it’s vital that you keep your BOM up to date in order to prevent inventory inaccuracies and spare parts shortages and to better plan for preventative maintenance or servicing. Take time to review your BOM on a regular or semi-regular basis to add or remove parts from it as needed</a:t>
            </a:r>
            <a:r>
              <a:rPr lang="en-US" sz="2000" dirty="0" smtClean="0"/>
              <a:t>.</a:t>
            </a:r>
          </a:p>
          <a:p>
            <a:pPr>
              <a:buNone/>
            </a:pPr>
            <a:r>
              <a:rPr lang="en-US" sz="2000" b="1" dirty="0" smtClean="0"/>
              <a:t>4. Calculate </a:t>
            </a:r>
            <a:r>
              <a:rPr lang="en-US" sz="2000" b="1" dirty="0" smtClean="0"/>
              <a:t>Optimal Economic Order Quantity</a:t>
            </a:r>
          </a:p>
          <a:p>
            <a:r>
              <a:rPr lang="en-US" sz="2000" dirty="0" smtClean="0"/>
              <a:t>According to </a:t>
            </a:r>
            <a:r>
              <a:rPr lang="en-US" sz="2000" dirty="0" err="1" smtClean="0">
                <a:hlinkClick r:id="rId2"/>
              </a:rPr>
              <a:t>Investopedia</a:t>
            </a:r>
            <a:r>
              <a:rPr lang="en-US" sz="2000" dirty="0" smtClean="0"/>
              <a:t>, economic order quantity (EOQ) “is the ideal order quantity a company should purchase for its inventory given a set cost of production, a certain demand rate, and other variables,” and “is done to minimize inventory holding costs and order-related costs.”</a:t>
            </a:r>
          </a:p>
          <a:p>
            <a:r>
              <a:rPr lang="en-US" sz="2000" dirty="0" smtClean="0"/>
              <a:t>You can use EOQ to determine the quantity of spare parts you need to order based on annual demand by using the following formula:</a:t>
            </a:r>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b="1" dirty="0" smtClean="0">
                <a:solidFill>
                  <a:srgbClr val="FF0000"/>
                </a:solidFill>
              </a:rPr>
              <a:t>Economic Order Quantity (EOQ)</a:t>
            </a:r>
            <a:endParaRPr lang="en-US" sz="3200" b="1" dirty="0">
              <a:solidFill>
                <a:srgbClr val="FF0000"/>
              </a:solidFill>
            </a:endParaRPr>
          </a:p>
        </p:txBody>
      </p:sp>
      <p:pic>
        <p:nvPicPr>
          <p:cNvPr id="2050" name="Picture 2" descr="C:\Users\jhangir\Desktop\EOQ-100.jpg"/>
          <p:cNvPicPr>
            <a:picLocks noGrp="1" noChangeAspect="1" noChangeArrowheads="1"/>
          </p:cNvPicPr>
          <p:nvPr>
            <p:ph idx="1"/>
          </p:nvPr>
        </p:nvPicPr>
        <p:blipFill>
          <a:blip r:embed="rId2"/>
          <a:srcRect/>
          <a:stretch>
            <a:fillRect/>
          </a:stretch>
        </p:blipFill>
        <p:spPr bwMode="auto">
          <a:xfrm>
            <a:off x="304800" y="2465853"/>
            <a:ext cx="8382000" cy="226125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15152334</TotalTime>
  <Words>1285</Words>
  <Application>Microsoft Office PowerPoint</Application>
  <PresentationFormat>On-screen Show (4:3)</PresentationFormat>
  <Paragraphs>116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Spare Parts Inventory Tools and Lubricants </vt:lpstr>
      <vt:lpstr> Introduction to spare parts and Inventory </vt:lpstr>
      <vt:lpstr>Recommendations of Inventory  </vt:lpstr>
      <vt:lpstr>Recommendations of Inventory </vt:lpstr>
      <vt:lpstr>9 Tips for Inventory control</vt:lpstr>
      <vt:lpstr>9 Tips for Inventory Control</vt:lpstr>
      <vt:lpstr>Sawtooth Diagram for Inventory</vt:lpstr>
      <vt:lpstr>9 Tips for Inventory Control</vt:lpstr>
      <vt:lpstr>Economic Order Quantity (EOQ)</vt:lpstr>
      <vt:lpstr>9 Tips for Inventory Control</vt:lpstr>
      <vt:lpstr>9 Tips for Inventory Control</vt:lpstr>
      <vt:lpstr>9 Tips for Inventory Control</vt:lpstr>
      <vt:lpstr>Lubrications of Machineries</vt:lpstr>
      <vt:lpstr>Lubrication</vt:lpstr>
      <vt:lpstr>Benefits of Lubrications</vt:lpstr>
      <vt:lpstr>Slide 16</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210</cp:revision>
  <dcterms:created xsi:type="dcterms:W3CDTF">2007-11-06T10:48:03Z</dcterms:created>
  <dcterms:modified xsi:type="dcterms:W3CDTF">2020-04-24T08:11:49Z</dcterms:modified>
</cp:coreProperties>
</file>