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B}" styleName="Medium Style 2 - Accent 1">
    <a:wholeTbl>
      <a:tcTxStyle>
        <a:fontRef idx="minor">
          <a:srgbClr val="000000"/>
        </a:fontRef>
        <a:srgbClr val="000000"/>
      </a:tcTxStyle>
      <a:tcStyle>
        <a:tcBdr>
          <a:left>
            <a:ln w="12700" cmpd="sng">
              <a:solidFill>
                <a:srgbClr val="FFFFFF"/>
              </a:solidFill>
            </a:ln>
          </a:left>
          <a:right>
            <a:ln w="12700" cmpd="sng">
              <a:solidFill>
                <a:srgbClr val="FFFFFF"/>
              </a:solidFill>
            </a:ln>
          </a:right>
          <a:top>
            <a:ln w="12700" cmpd="sng">
              <a:solidFill>
                <a:srgbClr val="FFFFFF"/>
              </a:solidFill>
            </a:ln>
          </a:top>
          <a:bottom>
            <a:ln w="12700" cmpd="sng">
              <a:solidFill>
                <a:srgbClr val="FFFFFF"/>
              </a:solidFill>
            </a:ln>
          </a:bottom>
          <a:insideH>
            <a:ln w="12700" cmpd="sng">
              <a:solidFill>
                <a:srgbClr val="FFFFFF"/>
              </a:solidFill>
            </a:ln>
          </a:insideH>
          <a:insideV>
            <a:ln w="12700" cmpd="sng">
              <a:solidFill>
                <a:srgbClr val="FFFFFF"/>
              </a:solidFill>
            </a:ln>
          </a:insideV>
        </a:tcBdr>
        <a:fill>
          <a:solidFill>
            <a:srgbClr val="5B9BD5">
              <a:tint val="20000"/>
            </a:srgbClr>
          </a:solidFill>
        </a:fill>
      </a:tcStyle>
    </a:wholeTbl>
    <a:band1H>
      <a:tcStyle>
        <a:tcBdr/>
        <a:fill>
          <a:solidFill>
            <a:srgbClr val="5B9BD5">
              <a:tint val="40000"/>
            </a:srgbClr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5B9BD5">
              <a:tint val="40000"/>
            </a:srgb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rgbClr val="000000"/>
      </a:tcTxStyle>
      <a:tcStyle>
        <a:tcBdr/>
        <a:fill>
          <a:solidFill>
            <a:srgbClr val="5B9BD5"/>
          </a:solidFill>
        </a:fill>
      </a:tcStyle>
    </a:lastCol>
    <a:firstCol>
      <a:tcTxStyle b="on">
        <a:fontRef idx="minor">
          <a:srgbClr val="000000"/>
        </a:fontRef>
        <a:srgbClr val="000000"/>
      </a:tcTxStyle>
      <a:tcStyle>
        <a:tcBdr/>
        <a:fill>
          <a:solidFill>
            <a:srgbClr val="5B9BD5"/>
          </a:solidFill>
        </a:fill>
      </a:tcStyle>
    </a:firstCol>
    <a:lastRow>
      <a:tcTxStyle b="on">
        <a:fontRef idx="minor">
          <a:srgbClr val="000000"/>
        </a:fontRef>
        <a:srgbClr val="000000"/>
      </a:tcTxStyle>
      <a:tcStyle>
        <a:tcBdr>
          <a:top>
            <a:ln w="38100" cmpd="sng">
              <a:solidFill>
                <a:srgbClr val="FFFFFF"/>
              </a:solidFill>
            </a:ln>
          </a:top>
        </a:tcBdr>
        <a:fill>
          <a:solidFill>
            <a:srgbClr val="5B9BD5"/>
          </a:solidFill>
        </a:fill>
      </a:tcStyle>
    </a:lastRow>
    <a:firstRow>
      <a:tcTxStyle b="on">
        <a:fontRef idx="minor">
          <a:srgbClr val="000000"/>
        </a:fontRef>
        <a:srgbClr val="000000"/>
      </a:tcTxStyle>
      <a:tcStyle>
        <a:tcBdr>
          <a:top>
            <a:ln w="38100" cmpd="sng">
              <a:solidFill>
                <a:srgbClr val="FFFFFF"/>
              </a:solidFill>
            </a:ln>
          </a:top>
        </a:tcBdr>
        <a:fill>
          <a:solidFill>
            <a:srgbClr val="5B9BD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4753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595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4859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0A5-6CCD-4036-81B5-55721349FAC7}" type="datetimeFigureOut">
              <a:rPr lang="en-US" smtClean="0"/>
              <a:t>4/3/2020</a:t>
            </a:fld>
            <a:endParaRPr lang="en-IN"/>
          </a:p>
        </p:txBody>
      </p:sp>
      <p:sp>
        <p:nvSpPr>
          <p:cNvPr id="104859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9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4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0A5-6CCD-4036-81B5-55721349FAC7}" type="datetimeFigureOut">
              <a:rPr lang="en-US" smtClean="0"/>
              <a:t>4/3/2020</a:t>
            </a:fld>
            <a:endParaRPr lang="en-IN"/>
          </a:p>
        </p:txBody>
      </p:sp>
      <p:sp>
        <p:nvSpPr>
          <p:cNvPr id="10486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2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0A5-6CCD-4036-81B5-55721349FAC7}" type="datetimeFigureOut">
              <a:rPr lang="en-US" smtClean="0"/>
              <a:t>4/3/2020</a:t>
            </a:fld>
            <a:endParaRPr lang="en-IN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3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3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0A5-6CCD-4036-81B5-55721349FAC7}" type="datetimeFigureOut">
              <a:rPr lang="en-US" smtClean="0"/>
              <a:t>4/3/2020</a:t>
            </a:fld>
            <a:endParaRPr lang="en-IN"/>
          </a:p>
        </p:txBody>
      </p:sp>
      <p:sp>
        <p:nvSpPr>
          <p:cNvPr id="10486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1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0A5-6CCD-4036-81B5-55721349FAC7}" type="datetimeFigureOut">
              <a:rPr lang="en-US" smtClean="0"/>
              <a:t>4/3/2020</a:t>
            </a:fld>
            <a:endParaRPr lang="en-IN"/>
          </a:p>
        </p:txBody>
      </p:sp>
      <p:sp>
        <p:nvSpPr>
          <p:cNvPr id="10486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5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5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5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0A5-6CCD-4036-81B5-55721349FAC7}" type="datetimeFigureOut">
              <a:rPr lang="en-US" smtClean="0"/>
              <a:t>4/3/2020</a:t>
            </a:fld>
            <a:endParaRPr lang="en-IN"/>
          </a:p>
        </p:txBody>
      </p:sp>
      <p:sp>
        <p:nvSpPr>
          <p:cNvPr id="104865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5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65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60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>
            <a:normAutofit fontScale="95833" lnSpcReduction="20000"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61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6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6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0A5-6CCD-4036-81B5-55721349FAC7}" type="datetimeFigureOut">
              <a:rPr lang="en-US" smtClean="0"/>
              <a:t>4/3/2020</a:t>
            </a:fld>
            <a:endParaRPr lang="en-IN"/>
          </a:p>
        </p:txBody>
      </p:sp>
      <p:sp>
        <p:nvSpPr>
          <p:cNvPr id="104866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6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58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0A5-6CCD-4036-81B5-55721349FAC7}" type="datetimeFigureOut">
              <a:rPr lang="en-US" smtClean="0"/>
              <a:t>4/3/2020</a:t>
            </a:fld>
            <a:endParaRPr lang="en-IN"/>
          </a:p>
        </p:txBody>
      </p:sp>
      <p:sp>
        <p:nvSpPr>
          <p:cNvPr id="104858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8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0A5-6CCD-4036-81B5-55721349FAC7}" type="datetimeFigureOut">
              <a:rPr lang="en-US" smtClean="0"/>
              <a:t>4/3/2020</a:t>
            </a:fld>
            <a:endParaRPr lang="en-IN"/>
          </a:p>
        </p:txBody>
      </p:sp>
      <p:sp>
        <p:nvSpPr>
          <p:cNvPr id="104859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59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67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68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66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0A5-6CCD-4036-81B5-55721349FAC7}" type="datetimeFigureOut">
              <a:rPr lang="en-US" smtClean="0"/>
              <a:t>4/3/2020</a:t>
            </a:fld>
            <a:endParaRPr lang="en-IN"/>
          </a:p>
        </p:txBody>
      </p:sp>
      <p:sp>
        <p:nvSpPr>
          <p:cNvPr id="104867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7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38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640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6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00A5-6CCD-4036-81B5-55721349FAC7}" type="datetimeFigureOut">
              <a:rPr lang="en-US" smtClean="0"/>
              <a:t>4/3/2020</a:t>
            </a:fld>
            <a:endParaRPr lang="en-IN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  <p:sp>
        <p:nvSpPr>
          <p:cNvPr id="1048644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48645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46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579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4858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5500A5-6CCD-4036-81B5-55721349FAC7}" type="datetimeFigureOut">
              <a:rPr lang="en-US" smtClean="0"/>
              <a:t>4/3/2020</a:t>
            </a:fld>
            <a:endParaRPr lang="en-IN"/>
          </a:p>
        </p:txBody>
      </p:sp>
      <p:sp>
        <p:nvSpPr>
          <p:cNvPr id="1048581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04858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617B4D-168B-446B-BD9A-1851F32DF49F}" type="slidenum">
              <a:rPr lang="en-IN" smtClean="0"/>
              <a:t>‹#›</a:t>
            </a:fld>
            <a:endParaRPr lang="en-IN"/>
          </a:p>
        </p:txBody>
      </p:sp>
      <p:grpSp>
        <p:nvGrpSpPr>
          <p:cNvPr id="13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84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Rectangle 2"/>
          <p:cNvSpPr/>
          <p:nvPr/>
        </p:nvSpPr>
        <p:spPr>
          <a:xfrm>
            <a:off x="533925" y="772822"/>
            <a:ext cx="807614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400" cap="all" spc="0" dirty="0"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status &amp; scope of cheese in </a:t>
            </a:r>
            <a:r>
              <a:rPr lang="en-US" sz="2400" cap="all" spc="0" dirty="0" err="1"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india</a:t>
            </a:r>
            <a:r>
              <a:rPr lang="en-US" sz="2400" cap="all" spc="0" dirty="0"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&amp; abroad</a:t>
            </a:r>
          </a:p>
        </p:txBody>
      </p:sp>
      <p:pic>
        <p:nvPicPr>
          <p:cNvPr id="2097155" name="Picture 209715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40641"/>
            <a:ext cx="9144000" cy="674793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048618"/>
          <p:cNvSpPr>
            <a:spLocks noGrp="1"/>
          </p:cNvSpPr>
          <p:nvPr>
            <p:ph type="title"/>
          </p:nvPr>
        </p:nvSpPr>
        <p:spPr>
          <a:xfrm>
            <a:off x="530352" y="137331"/>
            <a:ext cx="7772400" cy="1588902"/>
          </a:xfrm>
        </p:spPr>
        <p:txBody>
          <a:bodyPr/>
          <a:lstStyle/>
          <a:p>
            <a:pPr algn="r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Conti---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620" name="Text Placeholder 1048619"/>
          <p:cNvSpPr>
            <a:spLocks noGrp="1"/>
          </p:cNvSpPr>
          <p:nvPr>
            <p:ph type="body" idx="1"/>
          </p:nvPr>
        </p:nvSpPr>
        <p:spPr>
          <a:xfrm>
            <a:off x="266271" y="1696851"/>
            <a:ext cx="8611797" cy="5161149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/>
              <a:t> 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AMUL introduced a low calorie cheese called 'SLIM CHEESE'.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Processed cheese market which contributes about 2,000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tonnes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 year is dominated by AMUL with a 75% share 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The market for cheese in India is worth RS 1250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crores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currently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Organized cheese market ~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RS. 4.5 billion in which Processed cheese at 60% of the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overall market --- worth RS. 2.7 Billion</a:t>
            </a:r>
            <a:r>
              <a:rPr lang="en-US" sz="2800" dirty="0"/>
              <a:t>.</a:t>
            </a:r>
            <a:endParaRPr lang="en-US" sz="3200" dirty="0"/>
          </a:p>
          <a:p>
            <a:pPr marL="457200" indent="-457200">
              <a:buFont typeface="Wingdings" charset="2"/>
              <a:buChar char="l"/>
            </a:pPr>
            <a:endParaRPr lang="en-US" sz="3000" dirty="0"/>
          </a:p>
          <a:p>
            <a:pPr marL="457200" indent="-457200">
              <a:buFont typeface="Wingdings" charset="2"/>
              <a:buChar char="l"/>
            </a:pPr>
            <a:r>
              <a:rPr lang="en-US" sz="3000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048622"/>
          <p:cNvSpPr>
            <a:spLocks noGrp="1"/>
          </p:cNvSpPr>
          <p:nvPr>
            <p:ph type="title"/>
          </p:nvPr>
        </p:nvSpPr>
        <p:spPr>
          <a:xfrm>
            <a:off x="530352" y="673774"/>
            <a:ext cx="7772400" cy="1433832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tx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Cheese brands of India</a:t>
            </a:r>
          </a:p>
        </p:txBody>
      </p:sp>
      <p:sp>
        <p:nvSpPr>
          <p:cNvPr id="1048624" name="Text Placeholder 1048623"/>
          <p:cNvSpPr>
            <a:spLocks noGrp="1"/>
          </p:cNvSpPr>
          <p:nvPr>
            <p:ph type="body" idx="1"/>
          </p:nvPr>
        </p:nvSpPr>
        <p:spPr>
          <a:xfrm>
            <a:off x="530352" y="3010304"/>
            <a:ext cx="7677783" cy="384769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500" dirty="0"/>
              <a:t> </a:t>
            </a:r>
            <a:r>
              <a:rPr lang="en-US" sz="4000" dirty="0"/>
              <a:t>AMUL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  Britannia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 Mother dairy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sz="4000" dirty="0"/>
              <a:t> Go cheese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048624"/>
          <p:cNvSpPr>
            <a:spLocks noGrp="1"/>
          </p:cNvSpPr>
          <p:nvPr>
            <p:ph type="title"/>
          </p:nvPr>
        </p:nvSpPr>
        <p:spPr>
          <a:xfrm>
            <a:off x="685799" y="322856"/>
            <a:ext cx="7772400" cy="1362456"/>
          </a:xfrm>
        </p:spPr>
        <p:txBody>
          <a:bodyPr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scope of cheese </a:t>
            </a:r>
          </a:p>
        </p:txBody>
      </p:sp>
      <p:sp>
        <p:nvSpPr>
          <p:cNvPr id="1048626" name="Text Placeholder 1048625"/>
          <p:cNvSpPr>
            <a:spLocks noGrp="1"/>
          </p:cNvSpPr>
          <p:nvPr>
            <p:ph type="body" idx="1"/>
          </p:nvPr>
        </p:nvSpPr>
        <p:spPr>
          <a:xfrm>
            <a:off x="312732" y="2173013"/>
            <a:ext cx="8652336" cy="4019654"/>
          </a:xfrm>
        </p:spPr>
        <p:txBody>
          <a:bodyPr/>
          <a:lstStyle/>
          <a:p>
            <a:pPr marL="342900" indent="-342900">
              <a:buFont typeface="Wingdings" charset="2"/>
              <a:buChar char="u"/>
            </a:pPr>
            <a:r>
              <a:rPr lang="en-US" sz="3400" dirty="0"/>
              <a:t> </a:t>
            </a:r>
            <a:r>
              <a:rPr lang="en-US" sz="3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Market expected to grow nearly 18% by 2020.</a:t>
            </a:r>
          </a:p>
          <a:p>
            <a:pPr marL="342900" indent="-342900">
              <a:buFont typeface="Wingdings" charset="2"/>
              <a:buChar char="u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Total cheese production of world----20380 ( 1000 Metric ton) 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(2019)</a:t>
            </a:r>
          </a:p>
          <a:p>
            <a:pPr marL="342900" indent="-342900">
              <a:buFont typeface="Wingdings" charset="2"/>
              <a:buChar char="u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Research ---- continuing to reduce the rate of addition of both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well as the emulsifying salts in Processed cheese manufacture.</a:t>
            </a:r>
          </a:p>
          <a:p>
            <a:pPr marL="342900" indent="-342900">
              <a:buFont typeface="Wingdings" charset="2"/>
              <a:buChar char="u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More focus on buffalo milk cheese, low sodium cheese, CLA enriched cheese.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charset="2"/>
              <a:buChar char="u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i="1" u="sng" dirty="0"/>
              <a:t>Introduction</a:t>
            </a:r>
            <a:br>
              <a:rPr lang="en-US" sz="2400" i="1" u="sng" dirty="0"/>
            </a:br>
            <a:br>
              <a:rPr lang="en-US" sz="2400" i="1" u="sng" dirty="0"/>
            </a:br>
            <a:br>
              <a:rPr lang="en-US" sz="2400" i="1" u="sng" dirty="0"/>
            </a:br>
            <a:br>
              <a:rPr lang="en-US" sz="2400" i="1" u="sng" dirty="0"/>
            </a:br>
            <a:br>
              <a:rPr lang="en-US" sz="2400" i="1" u="sng" dirty="0"/>
            </a:br>
            <a:br>
              <a:rPr lang="en-US" sz="2400" i="1" u="sng" dirty="0"/>
            </a:br>
            <a:br>
              <a:rPr lang="en-US" sz="2400" i="1" u="sng" dirty="0"/>
            </a:br>
            <a:br>
              <a:rPr lang="en-US" sz="2400" i="1" u="sng" dirty="0"/>
            </a:br>
            <a:br>
              <a:rPr lang="en-US" sz="2400" i="1" u="sng" dirty="0"/>
            </a:br>
            <a:br>
              <a:rPr lang="en-US" sz="2400" i="1" u="sng" dirty="0"/>
            </a:br>
            <a:br>
              <a:rPr lang="en-US" sz="2400" i="1" u="sng" dirty="0"/>
            </a:br>
            <a:br>
              <a:rPr lang="en-US" sz="2400" i="1" u="sng" dirty="0"/>
            </a:br>
            <a:br>
              <a:rPr lang="en-US" sz="2400" i="1" u="sng" dirty="0"/>
            </a:br>
            <a:br>
              <a:rPr lang="en-US" sz="2400" i="1" u="sng" dirty="0"/>
            </a:br>
            <a:endParaRPr lang="en-IN" sz="2400" i="1" u="sng" dirty="0"/>
          </a:p>
        </p:txBody>
      </p:sp>
      <p:sp>
        <p:nvSpPr>
          <p:cNvPr id="1048600" name="Subtitle 7"/>
          <p:cNvSpPr>
            <a:spLocks noGrp="1"/>
          </p:cNvSpPr>
          <p:nvPr>
            <p:ph type="subTitle" idx="1"/>
          </p:nvPr>
        </p:nvSpPr>
        <p:spPr>
          <a:xfrm>
            <a:off x="533400" y="1142984"/>
            <a:ext cx="8610600" cy="3981028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/>
              <a:t>Introduction</a:t>
            </a:r>
            <a:endParaRPr lang="en-US" b="1" dirty="0"/>
          </a:p>
          <a:p>
            <a:pPr algn="l">
              <a:buFont typeface="Wingdings" pitchFamily="2" charset="2"/>
              <a:buChar char="Ø"/>
            </a:pPr>
            <a:r>
              <a:rPr lang="en-US" b="1" dirty="0"/>
              <a:t> Cheese is an </a:t>
            </a:r>
            <a:r>
              <a:rPr lang="en-US" dirty="0"/>
              <a:t>ancient food. 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/>
              <a:t> Derived from milk by coagulation of the milk protein.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/>
              <a:t> Highly diversified product.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/>
              <a:t> Rich source of fat, calcium and phosphorus.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/>
              <a:t> Protein is </a:t>
            </a:r>
            <a:r>
              <a:rPr lang="en-US" dirty="0" err="1"/>
              <a:t>persent</a:t>
            </a:r>
            <a:r>
              <a:rPr lang="en-US" dirty="0"/>
              <a:t> in pre digested form.</a:t>
            </a:r>
          </a:p>
          <a:p>
            <a:pPr algn="l"/>
            <a:r>
              <a:rPr lang="en-US" dirty="0"/>
              <a:t>   </a:t>
            </a:r>
            <a:endParaRPr lang="en-IN" dirty="0"/>
          </a:p>
        </p:txBody>
      </p:sp>
      <p:pic>
        <p:nvPicPr>
          <p:cNvPr id="2097153" name="Picture 9" descr="IMG-20190430-WA00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43446"/>
            <a:ext cx="9144000" cy="22145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3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851648" cy="1071570"/>
          </a:xfrm>
        </p:spPr>
        <p:txBody>
          <a:bodyPr>
            <a:normAutofit/>
          </a:bodyPr>
          <a:lstStyle/>
          <a:p>
            <a:pPr algn="l"/>
            <a:r>
              <a:rPr lang="en-US" sz="3600" i="1" u="sng" dirty="0"/>
              <a:t>Introduction of  dairy  industry</a:t>
            </a:r>
            <a:endParaRPr lang="en-IN" sz="3600" i="1" u="sng" dirty="0"/>
          </a:p>
        </p:txBody>
      </p:sp>
      <p:sp>
        <p:nvSpPr>
          <p:cNvPr id="1048602" name="Subtitle 4"/>
          <p:cNvSpPr>
            <a:spLocks noGrp="1"/>
          </p:cNvSpPr>
          <p:nvPr>
            <p:ph type="subTitle" idx="1"/>
          </p:nvPr>
        </p:nvSpPr>
        <p:spPr>
          <a:xfrm>
            <a:off x="428596" y="2428868"/>
            <a:ext cx="7959500" cy="3857652"/>
          </a:xfrm>
        </p:spPr>
        <p:txBody>
          <a:bodyPr>
            <a:normAutofit fontScale="85000" lnSpcReduction="20000"/>
          </a:bodyPr>
          <a:lstStyle/>
          <a:p>
            <a:pPr algn="l">
              <a:buFont typeface="Wingdings" pitchFamily="2" charset="2"/>
              <a:buChar char="v"/>
            </a:pPr>
            <a:r>
              <a:rPr lang="en-US" dirty="0"/>
              <a:t>  Top five milk processing country in the world </a:t>
            </a:r>
          </a:p>
          <a:p>
            <a:pPr marL="514350" indent="-514350"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1)USA </a:t>
            </a:r>
          </a:p>
          <a:p>
            <a:pPr marL="514350" indent="-514350"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2) Germany </a:t>
            </a:r>
            <a:r>
              <a:rPr lang="en-US" dirty="0"/>
              <a:t>3) China 4) France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5)</a:t>
            </a:r>
            <a:r>
              <a:rPr lang="en-US" dirty="0"/>
              <a:t> India</a:t>
            </a:r>
          </a:p>
          <a:p>
            <a:pPr marL="514350" indent="-514350" algn="l"/>
            <a:endParaRPr lang="en-US" dirty="0"/>
          </a:p>
          <a:p>
            <a:pPr marL="514350" indent="-514350" algn="l">
              <a:buFont typeface="Wingdings" pitchFamily="2" charset="2"/>
              <a:buChar char="v"/>
            </a:pPr>
            <a:r>
              <a:rPr lang="en-IN" dirty="0"/>
              <a:t>India about 4</a:t>
            </a: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6%  of the total milk produced ---- </a:t>
            </a:r>
          </a:p>
          <a:p>
            <a:pPr algn="l"/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consumed  in liquid form and </a:t>
            </a:r>
          </a:p>
          <a:p>
            <a:pPr marL="514350" indent="-514350" algn="l">
              <a:buFont typeface="Wingdings" pitchFamily="2" charset="2"/>
              <a:buChar char="v"/>
            </a:pP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47% is converted in to traditional products like cottage butter, ghee , </a:t>
            </a:r>
            <a:r>
              <a:rPr lang="en-IN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Paneer</a:t>
            </a: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Khoa, </a:t>
            </a:r>
            <a:r>
              <a:rPr lang="en-IN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malai</a:t>
            </a: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,etc. </a:t>
            </a:r>
          </a:p>
          <a:p>
            <a:pPr marL="514350" indent="-514350" algn="l">
              <a:buFont typeface="Wingdings" pitchFamily="2" charset="2"/>
              <a:buChar char="v"/>
            </a:pP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7% of  the </a:t>
            </a:r>
            <a:r>
              <a:rPr lang="en-IN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mik</a:t>
            </a: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goes into the production of western products like powders, processed butter, </a:t>
            </a:r>
            <a:r>
              <a:rPr lang="en-IN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Mozzerala</a:t>
            </a: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cheese, Cheddar cheese and processed cheese.</a:t>
            </a:r>
          </a:p>
          <a:p>
            <a:pPr marL="514350" indent="-514350" algn="l">
              <a:buFont typeface="Wingdings" pitchFamily="2" charset="2"/>
              <a:buChar char="v"/>
            </a:pP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ctrTitle"/>
          </p:nvPr>
        </p:nvSpPr>
        <p:spPr>
          <a:xfrm>
            <a:off x="357158" y="857232"/>
            <a:ext cx="8286808" cy="1143008"/>
          </a:xfrm>
        </p:spPr>
        <p:txBody>
          <a:bodyPr>
            <a:normAutofit/>
          </a:bodyPr>
          <a:lstStyle/>
          <a:p>
            <a:pPr algn="l"/>
            <a:r>
              <a:rPr lang="en-US" sz="28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STATUS OF CHEESE IN ABROAD</a:t>
            </a:r>
            <a:endParaRPr lang="en-IN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8605" name="Subtitle 2"/>
          <p:cNvSpPr>
            <a:spLocks noGrp="1"/>
          </p:cNvSpPr>
          <p:nvPr>
            <p:ph type="subTitle" idx="1"/>
          </p:nvPr>
        </p:nvSpPr>
        <p:spPr>
          <a:xfrm>
            <a:off x="533400" y="2357430"/>
            <a:ext cx="8182004" cy="414340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q"/>
            </a:pPr>
            <a:r>
              <a:rPr lang="en-US" dirty="0"/>
              <a:t>  About 40% of total world milk production converted into cheese. But European Union united state accounted for more than 50.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2019 , world production of cheese ----20380 (1000 Metric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tonnes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algn="l">
              <a:buFont typeface="Wingdings" pitchFamily="2" charset="2"/>
              <a:buChar char="q"/>
            </a:pPr>
            <a:r>
              <a:rPr lang="en-US" dirty="0"/>
              <a:t> Per capita consumption even among the cheese – consuming household is a poor 2.4 kg. in USA.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3"/>
          <p:cNvSpPr>
            <a:spLocks noGrp="1"/>
          </p:cNvSpPr>
          <p:nvPr>
            <p:ph type="title"/>
          </p:nvPr>
        </p:nvSpPr>
        <p:spPr>
          <a:xfrm>
            <a:off x="642910" y="1071546"/>
            <a:ext cx="8120090" cy="1000132"/>
          </a:xfrm>
        </p:spPr>
        <p:txBody>
          <a:bodyPr>
            <a:normAutofit/>
          </a:bodyPr>
          <a:lstStyle/>
          <a:p>
            <a:r>
              <a:rPr lang="en-US" sz="3600" i="1" u="sng" dirty="0">
                <a:solidFill>
                  <a:srgbClr val="002060"/>
                </a:solidFill>
              </a:rPr>
              <a:t>Top five cheese producing country </a:t>
            </a:r>
            <a:endParaRPr lang="en-IN" sz="3600" i="1" u="sng" dirty="0">
              <a:solidFill>
                <a:srgbClr val="002060"/>
              </a:solidFill>
            </a:endParaRPr>
          </a:p>
        </p:txBody>
      </p:sp>
      <p:graphicFrame>
        <p:nvGraphicFramePr>
          <p:cNvPr id="419430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365150"/>
              </p:ext>
            </p:extLst>
          </p:nvPr>
        </p:nvGraphicFramePr>
        <p:xfrm>
          <a:off x="1142975" y="2500306"/>
          <a:ext cx="7239009" cy="3053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6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5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1972"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Country name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 (metric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tonne)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972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United State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5,163,564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682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Germany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2047453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972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France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1942375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972"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Italy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1133756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972">
                <a:tc>
                  <a:txBody>
                    <a:bodyPr/>
                    <a:lstStyle/>
                    <a:p>
                      <a:r>
                        <a:rPr lang="en-US" dirty="0"/>
                        <a:t>5.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Netherland</a:t>
                      </a:r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746263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048606"/>
          <p:cNvSpPr>
            <a:spLocks noGrp="1"/>
          </p:cNvSpPr>
          <p:nvPr>
            <p:ph type="title"/>
          </p:nvPr>
        </p:nvSpPr>
        <p:spPr>
          <a:xfrm>
            <a:off x="284178" y="461759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Top five cheese exporter country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194305" name="Table 419430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8130082"/>
              </p:ext>
            </p:extLst>
          </p:nvPr>
        </p:nvGraphicFramePr>
        <p:xfrm>
          <a:off x="1008077" y="1604759"/>
          <a:ext cx="7020307" cy="5191760"/>
        </p:xfrm>
        <a:graphic>
          <a:graphicData uri="http://schemas.openxmlformats.org/drawingml/2006/table">
            <a:tbl>
              <a:tblPr firstRow="1" bandRow="1">
                <a:tableStyleId>{5C22544A-7EE6-4342-B048-85BDC9FD1C3B}</a:tableStyleId>
              </a:tblPr>
              <a:tblGrid>
                <a:gridCol w="683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5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6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r>
                        <a:rPr lang="en-US" altLang="en-US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S.No</a:t>
                      </a:r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Cheese exports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%World 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en-US" altLang="en-US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Germany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 $ 3.8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en-US" altLang="en-US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$ 3.3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en-US" altLang="en-US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Netherland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$ 3.1 billion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en-US" altLang="en-US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Italy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$ 2.5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en-US" altLang="en-US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United States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$ 1.5 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en-GB" altLang="en-US" dirty="0"/>
                        <a:t>6.</a:t>
                      </a:r>
                      <a:endParaRPr lang="en-US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$ 18.5 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04860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Top five best cheese in the world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8609" name="TextBox 1048608"/>
          <p:cNvSpPr txBox="1"/>
          <p:nvPr/>
        </p:nvSpPr>
        <p:spPr>
          <a:xfrm>
            <a:off x="2572000" y="3219450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US" sz="2800">
              <a:solidFill>
                <a:srgbClr val="000000"/>
              </a:solidFill>
            </a:endParaRPr>
          </a:p>
        </p:txBody>
      </p:sp>
      <p:graphicFrame>
        <p:nvGraphicFramePr>
          <p:cNvPr id="4194306" name="Table 419430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5727941"/>
              </p:ext>
            </p:extLst>
          </p:nvPr>
        </p:nvGraphicFramePr>
        <p:xfrm>
          <a:off x="457199" y="1847088"/>
          <a:ext cx="8475124" cy="4714240"/>
        </p:xfrm>
        <a:graphic>
          <a:graphicData uri="http://schemas.openxmlformats.org/drawingml/2006/table">
            <a:tbl>
              <a:tblPr firstRow="1" bandRow="1">
                <a:tableStyleId>{5C22544A-7EE6-4342-B048-85BDC9FD1C3B}</a:tableStyleId>
              </a:tblPr>
              <a:tblGrid>
                <a:gridCol w="10904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7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8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8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r>
                        <a:rPr lang="en-US" altLang="en-US" sz="2900"/>
                        <a:t>S.No.</a:t>
                      </a:r>
                      <a:endParaRPr lang="en-US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3000"/>
                        <a:t>Name of the cheese</a:t>
                      </a:r>
                      <a:endParaRPr lang="en-US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2900"/>
                        <a:t>Country</a:t>
                      </a:r>
                      <a:endParaRPr lang="en-US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3000"/>
                        <a:t>Type of cheese</a:t>
                      </a:r>
                      <a:endParaRPr lang="en-US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en-US" altLang="en-US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Halloumin 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Cyprus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Semi- soft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en-US" altLang="en-US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Emmental  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Switzerland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Hard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en-US" altLang="en-US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Danablu  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Denmark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Semi- soft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en-US" altLang="en-US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Stilton 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England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Semi - soft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en-US" altLang="en-US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Nettle cheese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/>
                        <a:t>England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048609"/>
          <p:cNvSpPr>
            <a:spLocks noGrp="1"/>
          </p:cNvSpPr>
          <p:nvPr>
            <p:ph type="ctrTitle"/>
          </p:nvPr>
        </p:nvSpPr>
        <p:spPr>
          <a:xfrm>
            <a:off x="533400" y="188640"/>
            <a:ext cx="7851648" cy="1776872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Current status of cheese in INDIA</a:t>
            </a:r>
          </a:p>
        </p:txBody>
      </p:sp>
      <p:sp>
        <p:nvSpPr>
          <p:cNvPr id="1048611" name="Subtitle 1048610"/>
          <p:cNvSpPr>
            <a:spLocks noGrp="1"/>
          </p:cNvSpPr>
          <p:nvPr>
            <p:ph type="subTitle" idx="1"/>
          </p:nvPr>
        </p:nvSpPr>
        <p:spPr>
          <a:xfrm>
            <a:off x="530351" y="2164021"/>
            <a:ext cx="8096926" cy="4384920"/>
          </a:xfrm>
        </p:spPr>
        <p:txBody>
          <a:bodyPr>
            <a:normAutofit fontScale="96154" lnSpcReduction="10000"/>
          </a:bodyPr>
          <a:lstStyle/>
          <a:p>
            <a:pPr marL="457200" indent="-457200" algn="l">
              <a:buFont typeface="Wingdings" charset="2"/>
              <a:buChar char="l"/>
            </a:pPr>
            <a:r>
              <a:rPr lang="en-US" dirty="0"/>
              <a:t>Mostly used cheese in India :-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 Cheddar cheese 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err="1"/>
              <a:t>Emmental</a:t>
            </a:r>
            <a:r>
              <a:rPr lang="en-US" dirty="0"/>
              <a:t> cheese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 Processed cheese &amp; cheese spread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 Mozzarella cheese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  <a:p>
            <a:pPr marL="457200" indent="-457200" algn="l">
              <a:buFont typeface="Wingdings" charset="2"/>
              <a:buChar char="l"/>
            </a:pPr>
            <a:r>
              <a:rPr lang="en-US" dirty="0"/>
              <a:t> Less than 1% of total dairy products production .</a:t>
            </a:r>
          </a:p>
          <a:p>
            <a:pPr marL="457200" indent="-457200" algn="l">
              <a:buFont typeface="Wingdings" charset="2"/>
              <a:buChar char="l"/>
            </a:pPr>
            <a:endParaRPr lang="en-US" dirty="0"/>
          </a:p>
          <a:p>
            <a:pPr marL="457200" indent="-457200" algn="l">
              <a:buFont typeface="Wingdings" charset="2"/>
              <a:buChar char="l"/>
            </a:pPr>
            <a:r>
              <a:rPr lang="en-US" dirty="0"/>
              <a:t> Cheese --- first marketed under the brand name 'AMUL'  in the late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1970s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048616"/>
          <p:cNvSpPr>
            <a:spLocks noGrp="1"/>
          </p:cNvSpPr>
          <p:nvPr>
            <p:ph type="title"/>
          </p:nvPr>
        </p:nvSpPr>
        <p:spPr>
          <a:xfrm>
            <a:off x="530352" y="620688"/>
            <a:ext cx="7772400" cy="1181027"/>
          </a:xfrm>
        </p:spPr>
        <p:txBody>
          <a:bodyPr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Current status of cheese in India... </a:t>
            </a:r>
          </a:p>
        </p:txBody>
      </p:sp>
      <p:sp>
        <p:nvSpPr>
          <p:cNvPr id="1048618" name="Text Placeholder 1048617"/>
          <p:cNvSpPr>
            <a:spLocks noGrp="1"/>
          </p:cNvSpPr>
          <p:nvPr>
            <p:ph type="body" idx="1"/>
          </p:nvPr>
        </p:nvSpPr>
        <p:spPr>
          <a:xfrm>
            <a:off x="425998" y="1666786"/>
            <a:ext cx="8461503" cy="5368724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  <a:p>
            <a:pPr marL="342900" indent="-342900">
              <a:buFont typeface="Wingdings" charset="2"/>
              <a:buChar char="l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Growth rate --- estimated at about 10-12% per year in terms of volume and 16-17%  per year in value terms.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charset="2"/>
              <a:buChar char="l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charset="2"/>
              <a:buChar char="l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60% of the market is dominated by processed cheese.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charset="2"/>
              <a:buChar char="l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charset="2"/>
              <a:buChar char="l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AMUL owns about 65% of the cheese market 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charset="2"/>
              <a:buChar char="l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charset="2"/>
              <a:buChar char="l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BRITANNIA has ~ 25% share.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655</Words>
  <Application>Microsoft Office PowerPoint</Application>
  <PresentationFormat>On-screen Show (4:3)</PresentationFormat>
  <Paragraphs>136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Wingdings</vt:lpstr>
      <vt:lpstr>Wingdings 2</vt:lpstr>
      <vt:lpstr>Flow</vt:lpstr>
      <vt:lpstr>PowerPoint Presentation</vt:lpstr>
      <vt:lpstr>Introduction              </vt:lpstr>
      <vt:lpstr>Introduction of  dairy  industry</vt:lpstr>
      <vt:lpstr>CURRENT STATUS OF CHEESE IN ABROAD</vt:lpstr>
      <vt:lpstr>Top five cheese producing country </vt:lpstr>
      <vt:lpstr>Top five cheese exporter country</vt:lpstr>
      <vt:lpstr>Top five best cheese in the world</vt:lpstr>
      <vt:lpstr>Current status of cheese in INDIA</vt:lpstr>
      <vt:lpstr>Current status of cheese in India... </vt:lpstr>
      <vt:lpstr>Conti---</vt:lpstr>
      <vt:lpstr>Cheese brands of India</vt:lpstr>
      <vt:lpstr>Future scope of cheese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</dc:creator>
  <cp:lastModifiedBy>Nirbhay Kumar Mishra</cp:lastModifiedBy>
  <cp:revision>28</cp:revision>
  <dcterms:created xsi:type="dcterms:W3CDTF">2019-04-28T10:43:54Z</dcterms:created>
  <dcterms:modified xsi:type="dcterms:W3CDTF">2020-04-03T10:19:41Z</dcterms:modified>
</cp:coreProperties>
</file>