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78" r:id="rId3"/>
    <p:sldId id="261" r:id="rId4"/>
    <p:sldId id="262" r:id="rId5"/>
    <p:sldId id="263" r:id="rId6"/>
    <p:sldId id="264" r:id="rId7"/>
    <p:sldId id="258" r:id="rId8"/>
    <p:sldId id="266" r:id="rId9"/>
    <p:sldId id="269" r:id="rId10"/>
    <p:sldId id="270" r:id="rId11"/>
    <p:sldId id="27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F77027-E827-4F2B-8938-E9DE1B906D0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IN"/>
        </a:p>
      </dgm:t>
    </dgm:pt>
    <dgm:pt modelId="{DC611580-2383-433D-B5D6-D54E54A661EC}">
      <dgm:prSet phldrT="[Text]" custT="1"/>
      <dgm:spPr>
        <a:solidFill>
          <a:srgbClr val="92D050"/>
        </a:solidFill>
      </dgm:spPr>
      <dgm:t>
        <a:bodyPr/>
        <a:lstStyle/>
        <a:p>
          <a:r>
            <a:rPr lang="en-IN" sz="2400" dirty="0" err="1" smtClean="0">
              <a:solidFill>
                <a:schemeClr val="tx1"/>
              </a:solidFill>
              <a:latin typeface="Arial" panose="020B0604020202020204" pitchFamily="34" charset="0"/>
              <a:cs typeface="Arial" panose="020B0604020202020204" pitchFamily="34" charset="0"/>
            </a:rPr>
            <a:t>Etiology</a:t>
          </a:r>
          <a:endParaRPr lang="en-IN" sz="2400" dirty="0">
            <a:solidFill>
              <a:schemeClr val="tx1"/>
            </a:solidFill>
            <a:latin typeface="Arial" panose="020B0604020202020204" pitchFamily="34" charset="0"/>
            <a:cs typeface="Arial" panose="020B0604020202020204" pitchFamily="34" charset="0"/>
          </a:endParaRPr>
        </a:p>
      </dgm:t>
    </dgm:pt>
    <dgm:pt modelId="{7ABD48E4-5ECE-4214-B466-2136D822B65C}" type="parTrans" cxnId="{CDDF6A83-52CA-498A-94D4-B61ED59DC36D}">
      <dgm:prSet/>
      <dgm:spPr/>
      <dgm:t>
        <a:bodyPr/>
        <a:lstStyle/>
        <a:p>
          <a:endParaRPr lang="en-IN">
            <a:latin typeface="Arial" panose="020B0604020202020204" pitchFamily="34" charset="0"/>
            <a:cs typeface="Arial" panose="020B0604020202020204" pitchFamily="34" charset="0"/>
          </a:endParaRPr>
        </a:p>
      </dgm:t>
    </dgm:pt>
    <dgm:pt modelId="{5D3C2B4A-48DC-4283-B863-B3E56E593A82}" type="sibTrans" cxnId="{CDDF6A83-52CA-498A-94D4-B61ED59DC36D}">
      <dgm:prSet/>
      <dgm:spPr/>
      <dgm:t>
        <a:bodyPr/>
        <a:lstStyle/>
        <a:p>
          <a:endParaRPr lang="en-IN">
            <a:latin typeface="Arial" panose="020B0604020202020204" pitchFamily="34" charset="0"/>
            <a:cs typeface="Arial" panose="020B0604020202020204" pitchFamily="34" charset="0"/>
          </a:endParaRPr>
        </a:p>
      </dgm:t>
    </dgm:pt>
    <dgm:pt modelId="{19819FE4-10DC-4884-A4AF-92CBD8A424C8}">
      <dgm:prSet phldrT="[Text]" custT="1"/>
      <dgm:spPr/>
      <dgm:t>
        <a:bodyPr/>
        <a:lstStyle/>
        <a:p>
          <a:r>
            <a:rPr lang="en-IN" sz="1800" b="1" i="1" dirty="0" smtClean="0">
              <a:solidFill>
                <a:schemeClr val="tx1"/>
              </a:solidFill>
              <a:latin typeface="Arial" panose="020B0604020202020204" pitchFamily="34" charset="0"/>
              <a:cs typeface="Arial" panose="020B0604020202020204" pitchFamily="34" charset="0"/>
            </a:rPr>
            <a:t>Streptococcus </a:t>
          </a:r>
          <a:r>
            <a:rPr lang="en-IN" sz="1800" b="1" i="1" dirty="0" err="1" smtClean="0">
              <a:solidFill>
                <a:schemeClr val="tx1"/>
              </a:solidFill>
              <a:latin typeface="Arial" panose="020B0604020202020204" pitchFamily="34" charset="0"/>
              <a:cs typeface="Arial" panose="020B0604020202020204" pitchFamily="34" charset="0"/>
            </a:rPr>
            <a:t>equi</a:t>
          </a:r>
          <a:r>
            <a:rPr lang="en-IN" sz="1800" b="1" dirty="0" smtClean="0">
              <a:solidFill>
                <a:schemeClr val="tx1"/>
              </a:solidFill>
              <a:latin typeface="Arial" panose="020B0604020202020204" pitchFamily="34" charset="0"/>
              <a:cs typeface="Arial" panose="020B0604020202020204" pitchFamily="34" charset="0"/>
            </a:rPr>
            <a:t>, </a:t>
          </a:r>
          <a:r>
            <a:rPr lang="en-IN" sz="1800" b="1" dirty="0" err="1" smtClean="0">
              <a:solidFill>
                <a:schemeClr val="tx1"/>
              </a:solidFill>
              <a:latin typeface="Arial" panose="020B0604020202020204" pitchFamily="34" charset="0"/>
              <a:cs typeface="Arial" panose="020B0604020202020204" pitchFamily="34" charset="0"/>
            </a:rPr>
            <a:t>G+ve</a:t>
          </a:r>
          <a:endParaRPr lang="en-IN" sz="1800" b="1" dirty="0">
            <a:solidFill>
              <a:schemeClr val="tx1"/>
            </a:solidFill>
            <a:latin typeface="Arial" panose="020B0604020202020204" pitchFamily="34" charset="0"/>
            <a:cs typeface="Arial" panose="020B0604020202020204" pitchFamily="34" charset="0"/>
          </a:endParaRPr>
        </a:p>
      </dgm:t>
    </dgm:pt>
    <dgm:pt modelId="{E1BD399E-E646-42CA-855D-ECEC9B4627C7}" type="parTrans" cxnId="{FFF53A85-30BF-45A9-BE40-4EE25BCFC256}">
      <dgm:prSet/>
      <dgm:spPr/>
      <dgm:t>
        <a:bodyPr/>
        <a:lstStyle/>
        <a:p>
          <a:endParaRPr lang="en-IN">
            <a:latin typeface="Arial" panose="020B0604020202020204" pitchFamily="34" charset="0"/>
            <a:cs typeface="Arial" panose="020B0604020202020204" pitchFamily="34" charset="0"/>
          </a:endParaRPr>
        </a:p>
      </dgm:t>
    </dgm:pt>
    <dgm:pt modelId="{21DC1B52-3FCC-4FDE-86AC-B1D38DFEC421}" type="sibTrans" cxnId="{FFF53A85-30BF-45A9-BE40-4EE25BCFC256}">
      <dgm:prSet/>
      <dgm:spPr/>
      <dgm:t>
        <a:bodyPr/>
        <a:lstStyle/>
        <a:p>
          <a:endParaRPr lang="en-IN">
            <a:latin typeface="Arial" panose="020B0604020202020204" pitchFamily="34" charset="0"/>
            <a:cs typeface="Arial" panose="020B0604020202020204" pitchFamily="34" charset="0"/>
          </a:endParaRPr>
        </a:p>
      </dgm:t>
    </dgm:pt>
    <dgm:pt modelId="{82DDE6F3-CB06-48DA-AAF4-DD32A6A097B8}">
      <dgm:prSet phldrT="[Text]" custT="1"/>
      <dgm:spPr>
        <a:solidFill>
          <a:srgbClr val="92D050"/>
        </a:solidFill>
      </dgm:spPr>
      <dgm:t>
        <a:bodyPr/>
        <a:lstStyle/>
        <a:p>
          <a:r>
            <a:rPr lang="en-IN" sz="2400" dirty="0" smtClean="0">
              <a:solidFill>
                <a:schemeClr val="tx1"/>
              </a:solidFill>
              <a:latin typeface="Arial" panose="020B0604020202020204" pitchFamily="34" charset="0"/>
              <a:cs typeface="Arial" panose="020B0604020202020204" pitchFamily="34" charset="0"/>
            </a:rPr>
            <a:t>Epidemiology</a:t>
          </a:r>
          <a:endParaRPr lang="en-IN" sz="2400" dirty="0">
            <a:solidFill>
              <a:schemeClr val="tx1"/>
            </a:solidFill>
            <a:latin typeface="Arial" panose="020B0604020202020204" pitchFamily="34" charset="0"/>
            <a:cs typeface="Arial" panose="020B0604020202020204" pitchFamily="34" charset="0"/>
          </a:endParaRPr>
        </a:p>
      </dgm:t>
    </dgm:pt>
    <dgm:pt modelId="{9399F970-B6BB-4619-9394-1EA75FF95282}" type="parTrans" cxnId="{E9A95C03-1AB0-410E-9029-D91617B9E107}">
      <dgm:prSet/>
      <dgm:spPr/>
      <dgm:t>
        <a:bodyPr/>
        <a:lstStyle/>
        <a:p>
          <a:endParaRPr lang="en-IN">
            <a:latin typeface="Arial" panose="020B0604020202020204" pitchFamily="34" charset="0"/>
            <a:cs typeface="Arial" panose="020B0604020202020204" pitchFamily="34" charset="0"/>
          </a:endParaRPr>
        </a:p>
      </dgm:t>
    </dgm:pt>
    <dgm:pt modelId="{0D0F57D6-DC2D-4347-A6B0-BDD9FDECA5DF}" type="sibTrans" cxnId="{E9A95C03-1AB0-410E-9029-D91617B9E107}">
      <dgm:prSet/>
      <dgm:spPr/>
      <dgm:t>
        <a:bodyPr/>
        <a:lstStyle/>
        <a:p>
          <a:endParaRPr lang="en-IN">
            <a:latin typeface="Arial" panose="020B0604020202020204" pitchFamily="34" charset="0"/>
            <a:cs typeface="Arial" panose="020B0604020202020204" pitchFamily="34" charset="0"/>
          </a:endParaRPr>
        </a:p>
      </dgm:t>
    </dgm:pt>
    <dgm:pt modelId="{34EB6DB4-870F-416C-AF67-DD2E712934DB}">
      <dgm:prSet phldrT="[Text]" custT="1"/>
      <dgm:spPr>
        <a:solidFill>
          <a:srgbClr val="92D050"/>
        </a:solidFill>
      </dgm:spPr>
      <dgm:t>
        <a:bodyPr/>
        <a:lstStyle/>
        <a:p>
          <a:r>
            <a:rPr lang="en-IN" sz="2400" dirty="0" smtClean="0">
              <a:solidFill>
                <a:schemeClr val="tx1"/>
              </a:solidFill>
              <a:latin typeface="Arial" panose="020B0604020202020204" pitchFamily="34" charset="0"/>
              <a:cs typeface="Arial" panose="020B0604020202020204" pitchFamily="34" charset="0"/>
            </a:rPr>
            <a:t>Transmission</a:t>
          </a:r>
          <a:endParaRPr lang="en-IN" sz="2400" dirty="0">
            <a:solidFill>
              <a:schemeClr val="tx1"/>
            </a:solidFill>
            <a:latin typeface="Arial" panose="020B0604020202020204" pitchFamily="34" charset="0"/>
            <a:cs typeface="Arial" panose="020B0604020202020204" pitchFamily="34" charset="0"/>
          </a:endParaRPr>
        </a:p>
      </dgm:t>
    </dgm:pt>
    <dgm:pt modelId="{2218A6D1-26A7-44CA-BC3A-C61E32D145E8}" type="parTrans" cxnId="{9D7D04AC-CF1C-40A4-BC95-528B9EB17E28}">
      <dgm:prSet/>
      <dgm:spPr/>
      <dgm:t>
        <a:bodyPr/>
        <a:lstStyle/>
        <a:p>
          <a:endParaRPr lang="en-IN">
            <a:latin typeface="Arial" panose="020B0604020202020204" pitchFamily="34" charset="0"/>
            <a:cs typeface="Arial" panose="020B0604020202020204" pitchFamily="34" charset="0"/>
          </a:endParaRPr>
        </a:p>
      </dgm:t>
    </dgm:pt>
    <dgm:pt modelId="{4E7FF9EF-9648-41D5-8F46-C95D3C85DBFE}" type="sibTrans" cxnId="{9D7D04AC-CF1C-40A4-BC95-528B9EB17E28}">
      <dgm:prSet/>
      <dgm:spPr/>
      <dgm:t>
        <a:bodyPr/>
        <a:lstStyle/>
        <a:p>
          <a:endParaRPr lang="en-IN">
            <a:latin typeface="Arial" panose="020B0604020202020204" pitchFamily="34" charset="0"/>
            <a:cs typeface="Arial" panose="020B0604020202020204" pitchFamily="34" charset="0"/>
          </a:endParaRPr>
        </a:p>
      </dgm:t>
    </dgm:pt>
    <dgm:pt modelId="{E498377D-18F6-4A3B-81E4-B60D5BC4B103}">
      <dgm:prSet phldrT="[Text]" custT="1"/>
      <dgm:spPr/>
      <dgm:t>
        <a:bodyPr/>
        <a:lstStyle/>
        <a:p>
          <a:pPr algn="l"/>
          <a:r>
            <a:rPr lang="en-IN" sz="2000" b="1" dirty="0" smtClean="0">
              <a:latin typeface="Arial" panose="020B0604020202020204" pitchFamily="34" charset="0"/>
              <a:cs typeface="Arial" panose="020B0604020202020204" pitchFamily="34" charset="0"/>
            </a:rPr>
            <a:t>Direct or indirect contact.</a:t>
          </a:r>
          <a:endParaRPr lang="en-IN" sz="2000" b="1" dirty="0">
            <a:latin typeface="Arial" panose="020B0604020202020204" pitchFamily="34" charset="0"/>
            <a:cs typeface="Arial" panose="020B0604020202020204" pitchFamily="34" charset="0"/>
          </a:endParaRPr>
        </a:p>
      </dgm:t>
    </dgm:pt>
    <dgm:pt modelId="{1D73A200-61C5-490D-85B9-6A28C9A10921}" type="parTrans" cxnId="{B8815BAD-2998-4AC0-B95D-321893161FB6}">
      <dgm:prSet/>
      <dgm:spPr/>
      <dgm:t>
        <a:bodyPr/>
        <a:lstStyle/>
        <a:p>
          <a:endParaRPr lang="en-IN">
            <a:latin typeface="Arial" panose="020B0604020202020204" pitchFamily="34" charset="0"/>
            <a:cs typeface="Arial" panose="020B0604020202020204" pitchFamily="34" charset="0"/>
          </a:endParaRPr>
        </a:p>
      </dgm:t>
    </dgm:pt>
    <dgm:pt modelId="{DDFFC239-98C4-4479-9AAD-243320D41B64}" type="sibTrans" cxnId="{B8815BAD-2998-4AC0-B95D-321893161FB6}">
      <dgm:prSet/>
      <dgm:spPr/>
      <dgm:t>
        <a:bodyPr/>
        <a:lstStyle/>
        <a:p>
          <a:endParaRPr lang="en-IN">
            <a:latin typeface="Arial" panose="020B0604020202020204" pitchFamily="34" charset="0"/>
            <a:cs typeface="Arial" panose="020B0604020202020204" pitchFamily="34" charset="0"/>
          </a:endParaRPr>
        </a:p>
      </dgm:t>
    </dgm:pt>
    <dgm:pt modelId="{110488E4-398A-43F1-82BB-3A79F3168F13}">
      <dgm:prSet phldrT="[Text]" custT="1"/>
      <dgm:spPr/>
      <dgm:t>
        <a:bodyPr/>
        <a:lstStyle/>
        <a:p>
          <a:pPr algn="l"/>
          <a:endParaRPr lang="en-IN" sz="2000" b="1" dirty="0">
            <a:latin typeface="Arial" panose="020B0604020202020204" pitchFamily="34" charset="0"/>
            <a:cs typeface="Arial" panose="020B0604020202020204" pitchFamily="34" charset="0"/>
          </a:endParaRPr>
        </a:p>
      </dgm:t>
    </dgm:pt>
    <dgm:pt modelId="{211F8880-1435-489D-8CD4-8DBE7359CC1B}" type="parTrans" cxnId="{F1CDF952-6EAD-48EC-AD8E-2316FBC0BA23}">
      <dgm:prSet/>
      <dgm:spPr/>
      <dgm:t>
        <a:bodyPr/>
        <a:lstStyle/>
        <a:p>
          <a:endParaRPr lang="en-IN">
            <a:latin typeface="Arial" panose="020B0604020202020204" pitchFamily="34" charset="0"/>
            <a:cs typeface="Arial" panose="020B0604020202020204" pitchFamily="34" charset="0"/>
          </a:endParaRPr>
        </a:p>
      </dgm:t>
    </dgm:pt>
    <dgm:pt modelId="{7DF54639-2105-4DCF-965B-BA10BAFCCAF2}" type="sibTrans" cxnId="{F1CDF952-6EAD-48EC-AD8E-2316FBC0BA23}">
      <dgm:prSet/>
      <dgm:spPr/>
      <dgm:t>
        <a:bodyPr/>
        <a:lstStyle/>
        <a:p>
          <a:endParaRPr lang="en-IN">
            <a:latin typeface="Arial" panose="020B0604020202020204" pitchFamily="34" charset="0"/>
            <a:cs typeface="Arial" panose="020B0604020202020204" pitchFamily="34" charset="0"/>
          </a:endParaRPr>
        </a:p>
      </dgm:t>
    </dgm:pt>
    <dgm:pt modelId="{A2BEA5CD-53B6-45EF-BB76-843AAE5344E3}">
      <dgm:prSet phldrT="[Text]" custT="1"/>
      <dgm:spPr/>
      <dgm:t>
        <a:bodyPr/>
        <a:lstStyle/>
        <a:p>
          <a:pPr algn="just"/>
          <a:r>
            <a:rPr lang="en-IN" sz="2000" b="1" dirty="0" smtClean="0">
              <a:latin typeface="Arial" panose="020B0604020202020204" pitchFamily="34" charset="0"/>
              <a:cs typeface="Arial" panose="020B0604020202020204" pitchFamily="34" charset="0"/>
            </a:rPr>
            <a:t>As a </a:t>
          </a:r>
          <a:r>
            <a:rPr lang="en-IN" sz="2000" b="1" dirty="0" err="1" smtClean="0">
              <a:latin typeface="Arial" panose="020B0604020202020204" pitchFamily="34" charset="0"/>
              <a:cs typeface="Arial" panose="020B0604020202020204" pitchFamily="34" charset="0"/>
            </a:rPr>
            <a:t>sequelae</a:t>
          </a:r>
          <a:r>
            <a:rPr lang="en-IN" sz="2000" b="1" dirty="0" smtClean="0">
              <a:latin typeface="Arial" panose="020B0604020202020204" pitchFamily="34" charset="0"/>
              <a:cs typeface="Arial" panose="020B0604020202020204" pitchFamily="34" charset="0"/>
            </a:rPr>
            <a:t> of strangles, </a:t>
          </a:r>
          <a:r>
            <a:rPr lang="en-IN" sz="2000" b="1" dirty="0" err="1" smtClean="0">
              <a:latin typeface="Arial" panose="020B0604020202020204" pitchFamily="34" charset="0"/>
              <a:cs typeface="Arial" panose="020B0604020202020204" pitchFamily="34" charset="0"/>
            </a:rPr>
            <a:t>purpura</a:t>
          </a:r>
          <a:r>
            <a:rPr lang="en-IN" sz="2000" b="1" dirty="0" smtClean="0">
              <a:latin typeface="Arial" panose="020B0604020202020204" pitchFamily="34" charset="0"/>
              <a:cs typeface="Arial" panose="020B0604020202020204" pitchFamily="34" charset="0"/>
            </a:rPr>
            <a:t> </a:t>
          </a:r>
          <a:r>
            <a:rPr lang="en-IN" sz="2000" b="1" dirty="0" err="1" smtClean="0">
              <a:latin typeface="Arial" panose="020B0604020202020204" pitchFamily="34" charset="0"/>
              <a:cs typeface="Arial" panose="020B0604020202020204" pitchFamily="34" charset="0"/>
            </a:rPr>
            <a:t>haemorrhagica</a:t>
          </a:r>
          <a:r>
            <a:rPr lang="en-IN" sz="2000" b="1" dirty="0" smtClean="0">
              <a:latin typeface="Arial" panose="020B0604020202020204" pitchFamily="34" charset="0"/>
              <a:cs typeface="Arial" panose="020B0604020202020204" pitchFamily="34" charset="0"/>
            </a:rPr>
            <a:t> (allergic reaction to streptococcal antigen) or empyema of guttural pouches may occur</a:t>
          </a:r>
          <a:endParaRPr lang="en-IN" sz="2000" b="1" dirty="0">
            <a:latin typeface="Arial" panose="020B0604020202020204" pitchFamily="34" charset="0"/>
            <a:cs typeface="Arial" panose="020B0604020202020204" pitchFamily="34" charset="0"/>
          </a:endParaRPr>
        </a:p>
      </dgm:t>
    </dgm:pt>
    <dgm:pt modelId="{67022EC5-4BBC-4056-BB96-3478E2073C08}" type="parTrans" cxnId="{D160ED2F-BF24-42FA-A284-F756A7ACD46A}">
      <dgm:prSet/>
      <dgm:spPr/>
      <dgm:t>
        <a:bodyPr/>
        <a:lstStyle/>
        <a:p>
          <a:endParaRPr lang="en-IN">
            <a:latin typeface="Arial" panose="020B0604020202020204" pitchFamily="34" charset="0"/>
            <a:cs typeface="Arial" panose="020B0604020202020204" pitchFamily="34" charset="0"/>
          </a:endParaRPr>
        </a:p>
      </dgm:t>
    </dgm:pt>
    <dgm:pt modelId="{90E3FD59-E4E1-4F66-82D7-6A2720CE6355}" type="sibTrans" cxnId="{D160ED2F-BF24-42FA-A284-F756A7ACD46A}">
      <dgm:prSet/>
      <dgm:spPr/>
      <dgm:t>
        <a:bodyPr/>
        <a:lstStyle/>
        <a:p>
          <a:endParaRPr lang="en-IN">
            <a:latin typeface="Arial" panose="020B0604020202020204" pitchFamily="34" charset="0"/>
            <a:cs typeface="Arial" panose="020B0604020202020204" pitchFamily="34" charset="0"/>
          </a:endParaRPr>
        </a:p>
      </dgm:t>
    </dgm:pt>
    <dgm:pt modelId="{80CB7129-BECD-4262-94C8-6CA27F5D664E}">
      <dgm:prSet phldrT="[Text]" custT="1"/>
      <dgm:spPr/>
      <dgm:t>
        <a:bodyPr/>
        <a:lstStyle/>
        <a:p>
          <a:pPr algn="l"/>
          <a:endParaRPr lang="en-IN" sz="2000" b="1" dirty="0">
            <a:latin typeface="Arial" panose="020B0604020202020204" pitchFamily="34" charset="0"/>
            <a:cs typeface="Arial" panose="020B0604020202020204" pitchFamily="34" charset="0"/>
          </a:endParaRPr>
        </a:p>
      </dgm:t>
    </dgm:pt>
    <dgm:pt modelId="{1FA24E09-E33E-4346-8B32-B016D84670ED}" type="parTrans" cxnId="{2F92EDBD-AF5A-4AE4-BB32-4738D307FE25}">
      <dgm:prSet/>
      <dgm:spPr/>
      <dgm:t>
        <a:bodyPr/>
        <a:lstStyle/>
        <a:p>
          <a:endParaRPr lang="en-IN">
            <a:latin typeface="Arial" panose="020B0604020202020204" pitchFamily="34" charset="0"/>
            <a:cs typeface="Arial" panose="020B0604020202020204" pitchFamily="34" charset="0"/>
          </a:endParaRPr>
        </a:p>
      </dgm:t>
    </dgm:pt>
    <dgm:pt modelId="{2208B3FD-E557-4195-9926-26D9E40BD6D4}" type="sibTrans" cxnId="{2F92EDBD-AF5A-4AE4-BB32-4738D307FE25}">
      <dgm:prSet/>
      <dgm:spPr/>
      <dgm:t>
        <a:bodyPr/>
        <a:lstStyle/>
        <a:p>
          <a:endParaRPr lang="en-IN">
            <a:latin typeface="Arial" panose="020B0604020202020204" pitchFamily="34" charset="0"/>
            <a:cs typeface="Arial" panose="020B0604020202020204" pitchFamily="34" charset="0"/>
          </a:endParaRPr>
        </a:p>
      </dgm:t>
    </dgm:pt>
    <dgm:pt modelId="{2656A635-0F5E-498F-9803-C7645A5AA220}">
      <dgm:prSet phldrT="[Text]" custT="1"/>
      <dgm:spPr/>
      <dgm:t>
        <a:bodyPr/>
        <a:lstStyle/>
        <a:p>
          <a:pPr algn="just"/>
          <a:r>
            <a:rPr lang="en-IN" sz="2000" b="1" dirty="0" smtClean="0">
              <a:latin typeface="Arial" panose="020B0604020202020204" pitchFamily="34" charset="0"/>
              <a:cs typeface="Arial" panose="020B0604020202020204" pitchFamily="34" charset="0"/>
            </a:rPr>
            <a:t>World wide and can affect any age group (Mostly 1-5 years of age)</a:t>
          </a:r>
          <a:endParaRPr lang="en-IN" sz="2000" b="1" dirty="0">
            <a:latin typeface="Arial" panose="020B0604020202020204" pitchFamily="34" charset="0"/>
            <a:cs typeface="Arial" panose="020B0604020202020204" pitchFamily="34" charset="0"/>
          </a:endParaRPr>
        </a:p>
      </dgm:t>
    </dgm:pt>
    <dgm:pt modelId="{F1A47F6A-4720-4AFC-8AEE-32DEE8D2F6F3}" type="parTrans" cxnId="{5AEDECFD-5DC8-440D-A862-2A686DE940B0}">
      <dgm:prSet/>
      <dgm:spPr/>
      <dgm:t>
        <a:bodyPr/>
        <a:lstStyle/>
        <a:p>
          <a:endParaRPr lang="en-IN">
            <a:latin typeface="Arial" panose="020B0604020202020204" pitchFamily="34" charset="0"/>
            <a:cs typeface="Arial" panose="020B0604020202020204" pitchFamily="34" charset="0"/>
          </a:endParaRPr>
        </a:p>
      </dgm:t>
    </dgm:pt>
    <dgm:pt modelId="{67004DA9-82B2-444B-A8A8-C85E8178B842}" type="sibTrans" cxnId="{5AEDECFD-5DC8-440D-A862-2A686DE940B0}">
      <dgm:prSet/>
      <dgm:spPr/>
      <dgm:t>
        <a:bodyPr/>
        <a:lstStyle/>
        <a:p>
          <a:endParaRPr lang="en-IN">
            <a:latin typeface="Arial" panose="020B0604020202020204" pitchFamily="34" charset="0"/>
            <a:cs typeface="Arial" panose="020B0604020202020204" pitchFamily="34" charset="0"/>
          </a:endParaRPr>
        </a:p>
      </dgm:t>
    </dgm:pt>
    <dgm:pt modelId="{096AC8A9-93C6-46CF-AC21-3D3E68A7BC87}">
      <dgm:prSet phldrT="[Text]" custT="1"/>
      <dgm:spPr/>
      <dgm:t>
        <a:bodyPr/>
        <a:lstStyle/>
        <a:p>
          <a:pPr algn="l"/>
          <a:endParaRPr lang="en-IN" sz="2000" dirty="0">
            <a:latin typeface="Arial" panose="020B0604020202020204" pitchFamily="34" charset="0"/>
            <a:cs typeface="Arial" panose="020B0604020202020204" pitchFamily="34" charset="0"/>
          </a:endParaRPr>
        </a:p>
      </dgm:t>
    </dgm:pt>
    <dgm:pt modelId="{D0E31FD1-30E1-4770-80EA-F24087AC4662}" type="parTrans" cxnId="{344B66C4-8CB9-4EAE-9604-F82080493D74}">
      <dgm:prSet/>
      <dgm:spPr/>
      <dgm:t>
        <a:bodyPr/>
        <a:lstStyle/>
        <a:p>
          <a:endParaRPr lang="en-IN">
            <a:latin typeface="Arial" panose="020B0604020202020204" pitchFamily="34" charset="0"/>
            <a:cs typeface="Arial" panose="020B0604020202020204" pitchFamily="34" charset="0"/>
          </a:endParaRPr>
        </a:p>
      </dgm:t>
    </dgm:pt>
    <dgm:pt modelId="{F542F441-1BEF-42C0-965D-203D0C87FF6B}" type="sibTrans" cxnId="{344B66C4-8CB9-4EAE-9604-F82080493D74}">
      <dgm:prSet/>
      <dgm:spPr/>
      <dgm:t>
        <a:bodyPr/>
        <a:lstStyle/>
        <a:p>
          <a:endParaRPr lang="en-IN">
            <a:latin typeface="Arial" panose="020B0604020202020204" pitchFamily="34" charset="0"/>
            <a:cs typeface="Arial" panose="020B0604020202020204" pitchFamily="34" charset="0"/>
          </a:endParaRPr>
        </a:p>
      </dgm:t>
    </dgm:pt>
    <dgm:pt modelId="{79BF7665-573E-4EEE-AB15-CAE9DD6A9751}">
      <dgm:prSet phldrT="[Text]" custT="1"/>
      <dgm:spPr/>
      <dgm:t>
        <a:bodyPr/>
        <a:lstStyle/>
        <a:p>
          <a:pPr algn="just"/>
          <a:r>
            <a:rPr lang="en-IN" sz="2000" b="1" dirty="0" smtClean="0">
              <a:latin typeface="Arial" panose="020B0604020202020204" pitchFamily="34" charset="0"/>
              <a:cs typeface="Arial" panose="020B0604020202020204" pitchFamily="34" charset="0"/>
            </a:rPr>
            <a:t>Direct contact (Incubating strangles/just recovered animals/carriers)</a:t>
          </a:r>
          <a:endParaRPr lang="en-IN" sz="2000" b="1" dirty="0">
            <a:latin typeface="Arial" panose="020B0604020202020204" pitchFamily="34" charset="0"/>
            <a:cs typeface="Arial" panose="020B0604020202020204" pitchFamily="34" charset="0"/>
          </a:endParaRPr>
        </a:p>
      </dgm:t>
    </dgm:pt>
    <dgm:pt modelId="{461E03F6-6052-4998-B547-4DCC5A61644F}" type="parTrans" cxnId="{FFD0E005-2E52-4D35-9770-4D1D739D3FA1}">
      <dgm:prSet/>
      <dgm:spPr/>
      <dgm:t>
        <a:bodyPr/>
        <a:lstStyle/>
        <a:p>
          <a:endParaRPr lang="en-IN">
            <a:latin typeface="Arial" panose="020B0604020202020204" pitchFamily="34" charset="0"/>
            <a:cs typeface="Arial" panose="020B0604020202020204" pitchFamily="34" charset="0"/>
          </a:endParaRPr>
        </a:p>
      </dgm:t>
    </dgm:pt>
    <dgm:pt modelId="{AB71AF7B-0467-4129-9F0E-1FC961CE76F0}" type="sibTrans" cxnId="{FFD0E005-2E52-4D35-9770-4D1D739D3FA1}">
      <dgm:prSet/>
      <dgm:spPr/>
      <dgm:t>
        <a:bodyPr/>
        <a:lstStyle/>
        <a:p>
          <a:endParaRPr lang="en-IN">
            <a:latin typeface="Arial" panose="020B0604020202020204" pitchFamily="34" charset="0"/>
            <a:cs typeface="Arial" panose="020B0604020202020204" pitchFamily="34" charset="0"/>
          </a:endParaRPr>
        </a:p>
      </dgm:t>
    </dgm:pt>
    <dgm:pt modelId="{F5DC5CBC-B4E1-4A0A-8AD1-64E67DEC935B}">
      <dgm:prSet phldrT="[Text]" custT="1"/>
      <dgm:spPr/>
      <dgm:t>
        <a:bodyPr/>
        <a:lstStyle/>
        <a:p>
          <a:pPr algn="just"/>
          <a:endParaRPr lang="en-IN" sz="2000" b="1" dirty="0">
            <a:latin typeface="Arial" panose="020B0604020202020204" pitchFamily="34" charset="0"/>
            <a:cs typeface="Arial" panose="020B0604020202020204" pitchFamily="34" charset="0"/>
          </a:endParaRPr>
        </a:p>
      </dgm:t>
    </dgm:pt>
    <dgm:pt modelId="{DC2B7A40-DD20-4084-BE8F-584932E7239C}" type="parTrans" cxnId="{605570A7-131D-41CD-9BB8-D384B81862C8}">
      <dgm:prSet/>
      <dgm:spPr/>
      <dgm:t>
        <a:bodyPr/>
        <a:lstStyle/>
        <a:p>
          <a:endParaRPr lang="en-IN">
            <a:latin typeface="Arial" panose="020B0604020202020204" pitchFamily="34" charset="0"/>
            <a:cs typeface="Arial" panose="020B0604020202020204" pitchFamily="34" charset="0"/>
          </a:endParaRPr>
        </a:p>
      </dgm:t>
    </dgm:pt>
    <dgm:pt modelId="{CAD605F1-420D-4021-B20C-D2AD9B394963}" type="sibTrans" cxnId="{605570A7-131D-41CD-9BB8-D384B81862C8}">
      <dgm:prSet/>
      <dgm:spPr/>
      <dgm:t>
        <a:bodyPr/>
        <a:lstStyle/>
        <a:p>
          <a:endParaRPr lang="en-IN">
            <a:latin typeface="Arial" panose="020B0604020202020204" pitchFamily="34" charset="0"/>
            <a:cs typeface="Arial" panose="020B0604020202020204" pitchFamily="34" charset="0"/>
          </a:endParaRPr>
        </a:p>
      </dgm:t>
    </dgm:pt>
    <dgm:pt modelId="{BEF38736-D79B-4E8F-8BCE-448CFA478E22}">
      <dgm:prSet phldrT="[Text]" custT="1"/>
      <dgm:spPr/>
      <dgm:t>
        <a:bodyPr/>
        <a:lstStyle/>
        <a:p>
          <a:pPr algn="just"/>
          <a:r>
            <a:rPr lang="en-IN" sz="2000" b="1" dirty="0" smtClean="0">
              <a:latin typeface="Arial" panose="020B0604020202020204" pitchFamily="34" charset="0"/>
              <a:cs typeface="Arial" panose="020B0604020202020204" pitchFamily="34" charset="0"/>
            </a:rPr>
            <a:t>Indirect contact (contaminated stable (buckets, feed, walls, doors) or pasture environment (grass, fences, but almost always the water troughs), or through flies.</a:t>
          </a:r>
          <a:endParaRPr lang="en-IN" sz="2000" b="1" dirty="0">
            <a:latin typeface="Arial" panose="020B0604020202020204" pitchFamily="34" charset="0"/>
            <a:cs typeface="Arial" panose="020B0604020202020204" pitchFamily="34" charset="0"/>
          </a:endParaRPr>
        </a:p>
      </dgm:t>
    </dgm:pt>
    <dgm:pt modelId="{E0690D6C-CFF3-41E1-920B-993A4634309F}" type="parTrans" cxnId="{8351D5E3-67DB-4F32-BB8B-037611C1E8D1}">
      <dgm:prSet/>
      <dgm:spPr/>
      <dgm:t>
        <a:bodyPr/>
        <a:lstStyle/>
        <a:p>
          <a:endParaRPr lang="en-IN"/>
        </a:p>
      </dgm:t>
    </dgm:pt>
    <dgm:pt modelId="{A990920C-7A6E-4A6A-AEC1-62E61EC1077C}" type="sibTrans" cxnId="{8351D5E3-67DB-4F32-BB8B-037611C1E8D1}">
      <dgm:prSet/>
      <dgm:spPr/>
      <dgm:t>
        <a:bodyPr/>
        <a:lstStyle/>
        <a:p>
          <a:endParaRPr lang="en-IN"/>
        </a:p>
      </dgm:t>
    </dgm:pt>
    <dgm:pt modelId="{0D909D26-CA8B-490B-8B90-26C1F360F174}">
      <dgm:prSet phldrT="[Text]" custT="1"/>
      <dgm:spPr/>
      <dgm:t>
        <a:bodyPr/>
        <a:lstStyle/>
        <a:p>
          <a:pPr algn="l"/>
          <a:endParaRPr lang="en-IN" sz="2000" b="1" dirty="0">
            <a:latin typeface="Arial" panose="020B0604020202020204" pitchFamily="34" charset="0"/>
            <a:cs typeface="Arial" panose="020B0604020202020204" pitchFamily="34" charset="0"/>
          </a:endParaRPr>
        </a:p>
      </dgm:t>
    </dgm:pt>
    <dgm:pt modelId="{44ACC10B-C0B2-457E-ACA4-5909E31A26EE}" type="parTrans" cxnId="{D0471722-D76B-43E1-9C0D-0BAC6FED9B80}">
      <dgm:prSet/>
      <dgm:spPr/>
      <dgm:t>
        <a:bodyPr/>
        <a:lstStyle/>
        <a:p>
          <a:endParaRPr lang="en-IN"/>
        </a:p>
      </dgm:t>
    </dgm:pt>
    <dgm:pt modelId="{090B37A9-F12D-43FB-94F7-36755A633542}" type="sibTrans" cxnId="{D0471722-D76B-43E1-9C0D-0BAC6FED9B80}">
      <dgm:prSet/>
      <dgm:spPr/>
      <dgm:t>
        <a:bodyPr/>
        <a:lstStyle/>
        <a:p>
          <a:endParaRPr lang="en-IN"/>
        </a:p>
      </dgm:t>
    </dgm:pt>
    <dgm:pt modelId="{11D3D738-B43D-4845-8B24-ED6533E81BD7}">
      <dgm:prSet phldrT="[Text]" custT="1"/>
      <dgm:spPr/>
      <dgm:t>
        <a:bodyPr/>
        <a:lstStyle/>
        <a:p>
          <a:pPr algn="l"/>
          <a:endParaRPr lang="en-IN" sz="2000" b="1" dirty="0">
            <a:latin typeface="Arial" panose="020B0604020202020204" pitchFamily="34" charset="0"/>
            <a:cs typeface="Arial" panose="020B0604020202020204" pitchFamily="34" charset="0"/>
          </a:endParaRPr>
        </a:p>
      </dgm:t>
    </dgm:pt>
    <dgm:pt modelId="{E40317F7-0497-4534-BB34-5D6187517514}" type="parTrans" cxnId="{46594A0B-E87D-4DE4-99EF-B8B73FB31B72}">
      <dgm:prSet/>
      <dgm:spPr/>
      <dgm:t>
        <a:bodyPr/>
        <a:lstStyle/>
        <a:p>
          <a:endParaRPr lang="en-IN"/>
        </a:p>
      </dgm:t>
    </dgm:pt>
    <dgm:pt modelId="{9E355F1F-4F59-4B05-8A3F-62BBB3C47D3F}" type="sibTrans" cxnId="{46594A0B-E87D-4DE4-99EF-B8B73FB31B72}">
      <dgm:prSet/>
      <dgm:spPr/>
      <dgm:t>
        <a:bodyPr/>
        <a:lstStyle/>
        <a:p>
          <a:endParaRPr lang="en-IN"/>
        </a:p>
      </dgm:t>
    </dgm:pt>
    <dgm:pt modelId="{969E2947-20DB-4182-97B1-AB6164D69F91}" type="pres">
      <dgm:prSet presAssocID="{63F77027-E827-4F2B-8938-E9DE1B906D01}" presName="Name0" presStyleCnt="0">
        <dgm:presLayoutVars>
          <dgm:dir/>
          <dgm:animLvl val="lvl"/>
          <dgm:resizeHandles val="exact"/>
        </dgm:presLayoutVars>
      </dgm:prSet>
      <dgm:spPr/>
      <dgm:t>
        <a:bodyPr/>
        <a:lstStyle/>
        <a:p>
          <a:endParaRPr lang="en-IN"/>
        </a:p>
      </dgm:t>
    </dgm:pt>
    <dgm:pt modelId="{502B2DEF-9D63-4C18-B4AE-51426376B994}" type="pres">
      <dgm:prSet presAssocID="{DC611580-2383-433D-B5D6-D54E54A661EC}" presName="linNode" presStyleCnt="0"/>
      <dgm:spPr/>
    </dgm:pt>
    <dgm:pt modelId="{6ACC73DF-36F7-47C1-B1EA-5CD462A392C3}" type="pres">
      <dgm:prSet presAssocID="{DC611580-2383-433D-B5D6-D54E54A661EC}" presName="parentText" presStyleLbl="node1" presStyleIdx="0" presStyleCnt="3" custScaleX="73860" custScaleY="28726" custLinFactNeighborX="-372" custLinFactNeighborY="-8399">
        <dgm:presLayoutVars>
          <dgm:chMax val="1"/>
          <dgm:bulletEnabled val="1"/>
        </dgm:presLayoutVars>
      </dgm:prSet>
      <dgm:spPr/>
      <dgm:t>
        <a:bodyPr/>
        <a:lstStyle/>
        <a:p>
          <a:endParaRPr lang="en-IN"/>
        </a:p>
      </dgm:t>
    </dgm:pt>
    <dgm:pt modelId="{1E9223A9-76AB-4DC0-A494-832D7A2243A2}" type="pres">
      <dgm:prSet presAssocID="{DC611580-2383-433D-B5D6-D54E54A661EC}" presName="descendantText" presStyleLbl="alignAccFollowNode1" presStyleIdx="0" presStyleCnt="3" custScaleX="131393" custScaleY="31633" custLinFactNeighborX="-992" custLinFactNeighborY="-527">
        <dgm:presLayoutVars>
          <dgm:bulletEnabled val="1"/>
        </dgm:presLayoutVars>
      </dgm:prSet>
      <dgm:spPr/>
      <dgm:t>
        <a:bodyPr/>
        <a:lstStyle/>
        <a:p>
          <a:endParaRPr lang="en-IN"/>
        </a:p>
      </dgm:t>
    </dgm:pt>
    <dgm:pt modelId="{7BCDAD20-7BB9-4A9D-961D-54D4EAECB542}" type="pres">
      <dgm:prSet presAssocID="{5D3C2B4A-48DC-4283-B863-B3E56E593A82}" presName="sp" presStyleCnt="0"/>
      <dgm:spPr/>
    </dgm:pt>
    <dgm:pt modelId="{AB18CAEC-CA88-4A1D-AD0D-20EE61B933B4}" type="pres">
      <dgm:prSet presAssocID="{82DDE6F3-CB06-48DA-AAF4-DD32A6A097B8}" presName="linNode" presStyleCnt="0"/>
      <dgm:spPr/>
    </dgm:pt>
    <dgm:pt modelId="{1AA3BC14-C5A8-4A0A-8FCB-0057CF284D44}" type="pres">
      <dgm:prSet presAssocID="{82DDE6F3-CB06-48DA-AAF4-DD32A6A097B8}" presName="parentText" presStyleLbl="node1" presStyleIdx="1" presStyleCnt="3" custScaleX="100000" custScaleY="76854" custLinFactNeighborX="-1936" custLinFactNeighborY="-1897">
        <dgm:presLayoutVars>
          <dgm:chMax val="1"/>
          <dgm:bulletEnabled val="1"/>
        </dgm:presLayoutVars>
      </dgm:prSet>
      <dgm:spPr/>
      <dgm:t>
        <a:bodyPr/>
        <a:lstStyle/>
        <a:p>
          <a:endParaRPr lang="en-IN"/>
        </a:p>
      </dgm:t>
    </dgm:pt>
    <dgm:pt modelId="{4043C27E-F401-4B82-BAE6-82D6AACB1980}" type="pres">
      <dgm:prSet presAssocID="{82DDE6F3-CB06-48DA-AAF4-DD32A6A097B8}" presName="descendantText" presStyleLbl="alignAccFollowNode1" presStyleIdx="1" presStyleCnt="3" custScaleX="174910" custScaleY="93875" custLinFactNeighborX="-1388" custLinFactNeighborY="959">
        <dgm:presLayoutVars>
          <dgm:bulletEnabled val="1"/>
        </dgm:presLayoutVars>
      </dgm:prSet>
      <dgm:spPr/>
      <dgm:t>
        <a:bodyPr/>
        <a:lstStyle/>
        <a:p>
          <a:endParaRPr lang="en-IN"/>
        </a:p>
      </dgm:t>
    </dgm:pt>
    <dgm:pt modelId="{133C0A5C-0DB7-4293-8F35-DFBE4A7F97F4}" type="pres">
      <dgm:prSet presAssocID="{0D0F57D6-DC2D-4347-A6B0-BDD9FDECA5DF}" presName="sp" presStyleCnt="0"/>
      <dgm:spPr/>
    </dgm:pt>
    <dgm:pt modelId="{EB2A8F93-85B7-41E3-871A-B557F3B40487}" type="pres">
      <dgm:prSet presAssocID="{34EB6DB4-870F-416C-AF67-DD2E712934DB}" presName="linNode" presStyleCnt="0"/>
      <dgm:spPr/>
    </dgm:pt>
    <dgm:pt modelId="{990034C4-7F87-4533-9ECF-0FEC22A483F2}" type="pres">
      <dgm:prSet presAssocID="{34EB6DB4-870F-416C-AF67-DD2E712934DB}" presName="parentText" presStyleLbl="node1" presStyleIdx="2" presStyleCnt="3" custScaleX="71296" custLinFactNeighborX="-6" custLinFactNeighborY="-785">
        <dgm:presLayoutVars>
          <dgm:chMax val="1"/>
          <dgm:bulletEnabled val="1"/>
        </dgm:presLayoutVars>
      </dgm:prSet>
      <dgm:spPr/>
      <dgm:t>
        <a:bodyPr/>
        <a:lstStyle/>
        <a:p>
          <a:endParaRPr lang="en-IN"/>
        </a:p>
      </dgm:t>
    </dgm:pt>
    <dgm:pt modelId="{452DA65F-1603-45CD-AE27-2A5432C2FCFC}" type="pres">
      <dgm:prSet presAssocID="{34EB6DB4-870F-416C-AF67-DD2E712934DB}" presName="descendantText" presStyleLbl="alignAccFollowNode1" presStyleIdx="2" presStyleCnt="3" custScaleX="122155" custScaleY="125455">
        <dgm:presLayoutVars>
          <dgm:bulletEnabled val="1"/>
        </dgm:presLayoutVars>
      </dgm:prSet>
      <dgm:spPr/>
      <dgm:t>
        <a:bodyPr/>
        <a:lstStyle/>
        <a:p>
          <a:endParaRPr lang="en-IN"/>
        </a:p>
      </dgm:t>
    </dgm:pt>
  </dgm:ptLst>
  <dgm:cxnLst>
    <dgm:cxn modelId="{5AEDECFD-5DC8-440D-A862-2A686DE940B0}" srcId="{82DDE6F3-CB06-48DA-AAF4-DD32A6A097B8}" destId="{2656A635-0F5E-498F-9803-C7645A5AA220}" srcOrd="1" destOrd="0" parTransId="{F1A47F6A-4720-4AFC-8AEE-32DEE8D2F6F3}" sibTransId="{67004DA9-82B2-444B-A8A8-C85E8178B842}"/>
    <dgm:cxn modelId="{7F924E44-FAB5-4147-B8ED-CBD4F8972490}" type="presOf" srcId="{80CB7129-BECD-4262-94C8-6CA27F5D664E}" destId="{4043C27E-F401-4B82-BAE6-82D6AACB1980}" srcOrd="0" destOrd="0" presId="urn:microsoft.com/office/officeart/2005/8/layout/vList5"/>
    <dgm:cxn modelId="{344B66C4-8CB9-4EAE-9604-F82080493D74}" srcId="{34EB6DB4-870F-416C-AF67-DD2E712934DB}" destId="{096AC8A9-93C6-46CF-AC21-3D3E68A7BC87}" srcOrd="6" destOrd="0" parTransId="{D0E31FD1-30E1-4770-80EA-F24087AC4662}" sibTransId="{F542F441-1BEF-42C0-965D-203D0C87FF6B}"/>
    <dgm:cxn modelId="{605570A7-131D-41CD-9BB8-D384B81862C8}" srcId="{34EB6DB4-870F-416C-AF67-DD2E712934DB}" destId="{F5DC5CBC-B4E1-4A0A-8AD1-64E67DEC935B}" srcOrd="5" destOrd="0" parTransId="{DC2B7A40-DD20-4084-BE8F-584932E7239C}" sibTransId="{CAD605F1-420D-4021-B20C-D2AD9B394963}"/>
    <dgm:cxn modelId="{EDE2DA02-7BA7-4711-9478-66886DE96848}" type="presOf" srcId="{DC611580-2383-433D-B5D6-D54E54A661EC}" destId="{6ACC73DF-36F7-47C1-B1EA-5CD462A392C3}" srcOrd="0" destOrd="0" presId="urn:microsoft.com/office/officeart/2005/8/layout/vList5"/>
    <dgm:cxn modelId="{F1D5AE8C-7BC4-4370-B8BE-F5C87438CF44}" type="presOf" srcId="{63F77027-E827-4F2B-8938-E9DE1B906D01}" destId="{969E2947-20DB-4182-97B1-AB6164D69F91}" srcOrd="0" destOrd="0" presId="urn:microsoft.com/office/officeart/2005/8/layout/vList5"/>
    <dgm:cxn modelId="{E9A95C03-1AB0-410E-9029-D91617B9E107}" srcId="{63F77027-E827-4F2B-8938-E9DE1B906D01}" destId="{82DDE6F3-CB06-48DA-AAF4-DD32A6A097B8}" srcOrd="1" destOrd="0" parTransId="{9399F970-B6BB-4619-9394-1EA75FF95282}" sibTransId="{0D0F57D6-DC2D-4347-A6B0-BDD9FDECA5DF}"/>
    <dgm:cxn modelId="{B8815BAD-2998-4AC0-B95D-321893161FB6}" srcId="{34EB6DB4-870F-416C-AF67-DD2E712934DB}" destId="{E498377D-18F6-4A3B-81E4-B60D5BC4B103}" srcOrd="2" destOrd="0" parTransId="{1D73A200-61C5-490D-85B9-6A28C9A10921}" sibTransId="{DDFFC239-98C4-4479-9AAD-243320D41B64}"/>
    <dgm:cxn modelId="{D0471722-D76B-43E1-9C0D-0BAC6FED9B80}" srcId="{34EB6DB4-870F-416C-AF67-DD2E712934DB}" destId="{0D909D26-CA8B-490B-8B90-26C1F360F174}" srcOrd="0" destOrd="0" parTransId="{44ACC10B-C0B2-457E-ACA4-5909E31A26EE}" sibTransId="{090B37A9-F12D-43FB-94F7-36755A633542}"/>
    <dgm:cxn modelId="{1C8D05B2-A279-4C97-9DCA-A047310A11F4}" type="presOf" srcId="{BEF38736-D79B-4E8F-8BCE-448CFA478E22}" destId="{452DA65F-1603-45CD-AE27-2A5432C2FCFC}" srcOrd="0" destOrd="4" presId="urn:microsoft.com/office/officeart/2005/8/layout/vList5"/>
    <dgm:cxn modelId="{9D7D04AC-CF1C-40A4-BC95-528B9EB17E28}" srcId="{63F77027-E827-4F2B-8938-E9DE1B906D01}" destId="{34EB6DB4-870F-416C-AF67-DD2E712934DB}" srcOrd="2" destOrd="0" parTransId="{2218A6D1-26A7-44CA-BC3A-C61E32D145E8}" sibTransId="{4E7FF9EF-9648-41D5-8F46-C95D3C85DBFE}"/>
    <dgm:cxn modelId="{EFD9941B-9E91-439F-9AB0-D394FEF5B0A1}" type="presOf" srcId="{79BF7665-573E-4EEE-AB15-CAE9DD6A9751}" destId="{452DA65F-1603-45CD-AE27-2A5432C2FCFC}" srcOrd="0" destOrd="3" presId="urn:microsoft.com/office/officeart/2005/8/layout/vList5"/>
    <dgm:cxn modelId="{91B21227-808D-4CAF-89D2-5BB70780A746}" type="presOf" srcId="{34EB6DB4-870F-416C-AF67-DD2E712934DB}" destId="{990034C4-7F87-4533-9ECF-0FEC22A483F2}" srcOrd="0" destOrd="0" presId="urn:microsoft.com/office/officeart/2005/8/layout/vList5"/>
    <dgm:cxn modelId="{CB18A958-3446-4650-8CBE-1751E51CD33C}" type="presOf" srcId="{F5DC5CBC-B4E1-4A0A-8AD1-64E67DEC935B}" destId="{452DA65F-1603-45CD-AE27-2A5432C2FCFC}" srcOrd="0" destOrd="5" presId="urn:microsoft.com/office/officeart/2005/8/layout/vList5"/>
    <dgm:cxn modelId="{F1CDF952-6EAD-48EC-AD8E-2316FBC0BA23}" srcId="{82DDE6F3-CB06-48DA-AAF4-DD32A6A097B8}" destId="{110488E4-398A-43F1-82BB-3A79F3168F13}" srcOrd="3" destOrd="0" parTransId="{211F8880-1435-489D-8CD4-8DBE7359CC1B}" sibTransId="{7DF54639-2105-4DCF-965B-BA10BAFCCAF2}"/>
    <dgm:cxn modelId="{6BF10A88-115A-4F4A-9317-3CEB69BB1BFB}" type="presOf" srcId="{82DDE6F3-CB06-48DA-AAF4-DD32A6A097B8}" destId="{1AA3BC14-C5A8-4A0A-8FCB-0057CF284D44}" srcOrd="0" destOrd="0" presId="urn:microsoft.com/office/officeart/2005/8/layout/vList5"/>
    <dgm:cxn modelId="{82E680DE-171B-482E-A9A6-769BF603F29C}" type="presOf" srcId="{096AC8A9-93C6-46CF-AC21-3D3E68A7BC87}" destId="{452DA65F-1603-45CD-AE27-2A5432C2FCFC}" srcOrd="0" destOrd="6" presId="urn:microsoft.com/office/officeart/2005/8/layout/vList5"/>
    <dgm:cxn modelId="{FE904865-21C2-4933-A70C-85C6A7BB306F}" type="presOf" srcId="{A2BEA5CD-53B6-45EF-BB76-843AAE5344E3}" destId="{4043C27E-F401-4B82-BAE6-82D6AACB1980}" srcOrd="0" destOrd="2" presId="urn:microsoft.com/office/officeart/2005/8/layout/vList5"/>
    <dgm:cxn modelId="{8351D5E3-67DB-4F32-BB8B-037611C1E8D1}" srcId="{34EB6DB4-870F-416C-AF67-DD2E712934DB}" destId="{BEF38736-D79B-4E8F-8BCE-448CFA478E22}" srcOrd="4" destOrd="0" parTransId="{E0690D6C-CFF3-41E1-920B-993A4634309F}" sibTransId="{A990920C-7A6E-4A6A-AEC1-62E61EC1077C}"/>
    <dgm:cxn modelId="{2D7AA22C-5098-4963-A6DB-88E3BD2A7DBF}" type="presOf" srcId="{0D909D26-CA8B-490B-8B90-26C1F360F174}" destId="{452DA65F-1603-45CD-AE27-2A5432C2FCFC}" srcOrd="0" destOrd="0" presId="urn:microsoft.com/office/officeart/2005/8/layout/vList5"/>
    <dgm:cxn modelId="{FFF53A85-30BF-45A9-BE40-4EE25BCFC256}" srcId="{DC611580-2383-433D-B5D6-D54E54A661EC}" destId="{19819FE4-10DC-4884-A4AF-92CBD8A424C8}" srcOrd="0" destOrd="0" parTransId="{E1BD399E-E646-42CA-855D-ECEC9B4627C7}" sibTransId="{21DC1B52-3FCC-4FDE-86AC-B1D38DFEC421}"/>
    <dgm:cxn modelId="{C2E34307-7AAF-41AA-8482-C9AAEDBFA942}" type="presOf" srcId="{110488E4-398A-43F1-82BB-3A79F3168F13}" destId="{4043C27E-F401-4B82-BAE6-82D6AACB1980}" srcOrd="0" destOrd="3" presId="urn:microsoft.com/office/officeart/2005/8/layout/vList5"/>
    <dgm:cxn modelId="{2F92EDBD-AF5A-4AE4-BB32-4738D307FE25}" srcId="{82DDE6F3-CB06-48DA-AAF4-DD32A6A097B8}" destId="{80CB7129-BECD-4262-94C8-6CA27F5D664E}" srcOrd="0" destOrd="0" parTransId="{1FA24E09-E33E-4346-8B32-B016D84670ED}" sibTransId="{2208B3FD-E557-4195-9926-26D9E40BD6D4}"/>
    <dgm:cxn modelId="{B233604C-D3D2-45B9-A89C-07DA935304E7}" type="presOf" srcId="{2656A635-0F5E-498F-9803-C7645A5AA220}" destId="{4043C27E-F401-4B82-BAE6-82D6AACB1980}" srcOrd="0" destOrd="1" presId="urn:microsoft.com/office/officeart/2005/8/layout/vList5"/>
    <dgm:cxn modelId="{0719D92C-F616-444A-B737-30D7D2B9514C}" type="presOf" srcId="{E498377D-18F6-4A3B-81E4-B60D5BC4B103}" destId="{452DA65F-1603-45CD-AE27-2A5432C2FCFC}" srcOrd="0" destOrd="2" presId="urn:microsoft.com/office/officeart/2005/8/layout/vList5"/>
    <dgm:cxn modelId="{FFD0E005-2E52-4D35-9770-4D1D739D3FA1}" srcId="{34EB6DB4-870F-416C-AF67-DD2E712934DB}" destId="{79BF7665-573E-4EEE-AB15-CAE9DD6A9751}" srcOrd="3" destOrd="0" parTransId="{461E03F6-6052-4998-B547-4DCC5A61644F}" sibTransId="{AB71AF7B-0467-4129-9F0E-1FC961CE76F0}"/>
    <dgm:cxn modelId="{1804AE31-BC4E-4E07-B2F9-C96CC0DA3CCF}" type="presOf" srcId="{11D3D738-B43D-4845-8B24-ED6533E81BD7}" destId="{452DA65F-1603-45CD-AE27-2A5432C2FCFC}" srcOrd="0" destOrd="1" presId="urn:microsoft.com/office/officeart/2005/8/layout/vList5"/>
    <dgm:cxn modelId="{46594A0B-E87D-4DE4-99EF-B8B73FB31B72}" srcId="{34EB6DB4-870F-416C-AF67-DD2E712934DB}" destId="{11D3D738-B43D-4845-8B24-ED6533E81BD7}" srcOrd="1" destOrd="0" parTransId="{E40317F7-0497-4534-BB34-5D6187517514}" sibTransId="{9E355F1F-4F59-4B05-8A3F-62BBB3C47D3F}"/>
    <dgm:cxn modelId="{CDDF6A83-52CA-498A-94D4-B61ED59DC36D}" srcId="{63F77027-E827-4F2B-8938-E9DE1B906D01}" destId="{DC611580-2383-433D-B5D6-D54E54A661EC}" srcOrd="0" destOrd="0" parTransId="{7ABD48E4-5ECE-4214-B466-2136D822B65C}" sibTransId="{5D3C2B4A-48DC-4283-B863-B3E56E593A82}"/>
    <dgm:cxn modelId="{DB43A325-0095-4547-A3EE-E0D69BCF8498}" type="presOf" srcId="{19819FE4-10DC-4884-A4AF-92CBD8A424C8}" destId="{1E9223A9-76AB-4DC0-A494-832D7A2243A2}" srcOrd="0" destOrd="0" presId="urn:microsoft.com/office/officeart/2005/8/layout/vList5"/>
    <dgm:cxn modelId="{D160ED2F-BF24-42FA-A284-F756A7ACD46A}" srcId="{82DDE6F3-CB06-48DA-AAF4-DD32A6A097B8}" destId="{A2BEA5CD-53B6-45EF-BB76-843AAE5344E3}" srcOrd="2" destOrd="0" parTransId="{67022EC5-4BBC-4056-BB96-3478E2073C08}" sibTransId="{90E3FD59-E4E1-4F66-82D7-6A2720CE6355}"/>
    <dgm:cxn modelId="{F1E6147E-667F-446A-9581-466CBA9CE5DC}" type="presParOf" srcId="{969E2947-20DB-4182-97B1-AB6164D69F91}" destId="{502B2DEF-9D63-4C18-B4AE-51426376B994}" srcOrd="0" destOrd="0" presId="urn:microsoft.com/office/officeart/2005/8/layout/vList5"/>
    <dgm:cxn modelId="{E5BCCF8D-5FA3-4BF6-803E-A1F43DC8A09B}" type="presParOf" srcId="{502B2DEF-9D63-4C18-B4AE-51426376B994}" destId="{6ACC73DF-36F7-47C1-B1EA-5CD462A392C3}" srcOrd="0" destOrd="0" presId="urn:microsoft.com/office/officeart/2005/8/layout/vList5"/>
    <dgm:cxn modelId="{BC7823B2-5D88-4F07-8F9F-B627C75A9066}" type="presParOf" srcId="{502B2DEF-9D63-4C18-B4AE-51426376B994}" destId="{1E9223A9-76AB-4DC0-A494-832D7A2243A2}" srcOrd="1" destOrd="0" presId="urn:microsoft.com/office/officeart/2005/8/layout/vList5"/>
    <dgm:cxn modelId="{7EF7D2DD-C6B4-41C3-A60F-A2E1D438CE95}" type="presParOf" srcId="{969E2947-20DB-4182-97B1-AB6164D69F91}" destId="{7BCDAD20-7BB9-4A9D-961D-54D4EAECB542}" srcOrd="1" destOrd="0" presId="urn:microsoft.com/office/officeart/2005/8/layout/vList5"/>
    <dgm:cxn modelId="{29063E28-730F-4188-8452-96E777EE8F1C}" type="presParOf" srcId="{969E2947-20DB-4182-97B1-AB6164D69F91}" destId="{AB18CAEC-CA88-4A1D-AD0D-20EE61B933B4}" srcOrd="2" destOrd="0" presId="urn:microsoft.com/office/officeart/2005/8/layout/vList5"/>
    <dgm:cxn modelId="{0769D029-2835-4C47-B5F9-8746C9A7C6F7}" type="presParOf" srcId="{AB18CAEC-CA88-4A1D-AD0D-20EE61B933B4}" destId="{1AA3BC14-C5A8-4A0A-8FCB-0057CF284D44}" srcOrd="0" destOrd="0" presId="urn:microsoft.com/office/officeart/2005/8/layout/vList5"/>
    <dgm:cxn modelId="{AB09C848-4B76-4AA5-8B2B-50A8D149220D}" type="presParOf" srcId="{AB18CAEC-CA88-4A1D-AD0D-20EE61B933B4}" destId="{4043C27E-F401-4B82-BAE6-82D6AACB1980}" srcOrd="1" destOrd="0" presId="urn:microsoft.com/office/officeart/2005/8/layout/vList5"/>
    <dgm:cxn modelId="{D85A2744-3A5A-4D88-821E-3F8941F9B6FD}" type="presParOf" srcId="{969E2947-20DB-4182-97B1-AB6164D69F91}" destId="{133C0A5C-0DB7-4293-8F35-DFBE4A7F97F4}" srcOrd="3" destOrd="0" presId="urn:microsoft.com/office/officeart/2005/8/layout/vList5"/>
    <dgm:cxn modelId="{CFB6ADF2-5929-4BB2-AA3A-CDC43A4BABDD}" type="presParOf" srcId="{969E2947-20DB-4182-97B1-AB6164D69F91}" destId="{EB2A8F93-85B7-41E3-871A-B557F3B40487}" srcOrd="4" destOrd="0" presId="urn:microsoft.com/office/officeart/2005/8/layout/vList5"/>
    <dgm:cxn modelId="{A8654BBE-85AC-4923-BF3D-DBBCD494BACB}" type="presParOf" srcId="{EB2A8F93-85B7-41E3-871A-B557F3B40487}" destId="{990034C4-7F87-4533-9ECF-0FEC22A483F2}" srcOrd="0" destOrd="0" presId="urn:microsoft.com/office/officeart/2005/8/layout/vList5"/>
    <dgm:cxn modelId="{ABDEBF2A-9B9A-41BD-9F44-7653A2CA3322}" type="presParOf" srcId="{EB2A8F93-85B7-41E3-871A-B557F3B40487}" destId="{452DA65F-1603-45CD-AE27-2A5432C2FCFC}"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9223A9-76AB-4DC0-A494-832D7A2243A2}">
      <dsp:nvSpPr>
        <dsp:cNvPr id="0" name=""/>
        <dsp:cNvSpPr/>
      </dsp:nvSpPr>
      <dsp:spPr>
        <a:xfrm rot="5400000">
          <a:off x="5350017" y="-3152300"/>
          <a:ext cx="580199" cy="694592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IN" sz="1800" b="1" i="1" kern="1200" dirty="0" smtClean="0">
              <a:solidFill>
                <a:schemeClr val="tx1"/>
              </a:solidFill>
              <a:latin typeface="Arial" panose="020B0604020202020204" pitchFamily="34" charset="0"/>
              <a:cs typeface="Arial" panose="020B0604020202020204" pitchFamily="34" charset="0"/>
            </a:rPr>
            <a:t>Streptococcus </a:t>
          </a:r>
          <a:r>
            <a:rPr lang="en-IN" sz="1800" b="1" i="1" kern="1200" dirty="0" err="1" smtClean="0">
              <a:solidFill>
                <a:schemeClr val="tx1"/>
              </a:solidFill>
              <a:latin typeface="Arial" panose="020B0604020202020204" pitchFamily="34" charset="0"/>
              <a:cs typeface="Arial" panose="020B0604020202020204" pitchFamily="34" charset="0"/>
            </a:rPr>
            <a:t>equi</a:t>
          </a:r>
          <a:r>
            <a:rPr lang="en-IN" sz="1800" b="1" kern="1200" dirty="0" smtClean="0">
              <a:solidFill>
                <a:schemeClr val="tx1"/>
              </a:solidFill>
              <a:latin typeface="Arial" panose="020B0604020202020204" pitchFamily="34" charset="0"/>
              <a:cs typeface="Arial" panose="020B0604020202020204" pitchFamily="34" charset="0"/>
            </a:rPr>
            <a:t>, </a:t>
          </a:r>
          <a:r>
            <a:rPr lang="en-IN" sz="1800" b="1" kern="1200" dirty="0" err="1" smtClean="0">
              <a:solidFill>
                <a:schemeClr val="tx1"/>
              </a:solidFill>
              <a:latin typeface="Arial" panose="020B0604020202020204" pitchFamily="34" charset="0"/>
              <a:cs typeface="Arial" panose="020B0604020202020204" pitchFamily="34" charset="0"/>
            </a:rPr>
            <a:t>G+ve</a:t>
          </a:r>
          <a:endParaRPr lang="en-IN" sz="1800" b="1" kern="1200" dirty="0">
            <a:solidFill>
              <a:schemeClr val="tx1"/>
            </a:solidFill>
            <a:latin typeface="Arial" panose="020B0604020202020204" pitchFamily="34" charset="0"/>
            <a:cs typeface="Arial" panose="020B0604020202020204" pitchFamily="34" charset="0"/>
          </a:endParaRPr>
        </a:p>
      </dsp:txBody>
      <dsp:txXfrm rot="-5400000">
        <a:off x="2167154" y="58886"/>
        <a:ext cx="6917603" cy="523553"/>
      </dsp:txXfrm>
    </dsp:sp>
    <dsp:sp modelId="{6ACC73DF-36F7-47C1-B1EA-5CD462A392C3}">
      <dsp:nvSpPr>
        <dsp:cNvPr id="0" name=""/>
        <dsp:cNvSpPr/>
      </dsp:nvSpPr>
      <dsp:spPr>
        <a:xfrm>
          <a:off x="0" y="0"/>
          <a:ext cx="2196290" cy="658600"/>
        </a:xfrm>
        <a:prstGeom prst="round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IN" sz="2400" kern="1200" dirty="0" err="1" smtClean="0">
              <a:solidFill>
                <a:schemeClr val="tx1"/>
              </a:solidFill>
              <a:latin typeface="Arial" panose="020B0604020202020204" pitchFamily="34" charset="0"/>
              <a:cs typeface="Arial" panose="020B0604020202020204" pitchFamily="34" charset="0"/>
            </a:rPr>
            <a:t>Etiology</a:t>
          </a:r>
          <a:endParaRPr lang="en-IN" sz="2400" kern="1200" dirty="0">
            <a:solidFill>
              <a:schemeClr val="tx1"/>
            </a:solidFill>
            <a:latin typeface="Arial" panose="020B0604020202020204" pitchFamily="34" charset="0"/>
            <a:cs typeface="Arial" panose="020B0604020202020204" pitchFamily="34" charset="0"/>
          </a:endParaRPr>
        </a:p>
      </dsp:txBody>
      <dsp:txXfrm>
        <a:off x="32150" y="32150"/>
        <a:ext cx="2131990" cy="594300"/>
      </dsp:txXfrm>
    </dsp:sp>
    <dsp:sp modelId="{4043C27E-F401-4B82-BAE6-82D6AACB1980}">
      <dsp:nvSpPr>
        <dsp:cNvPr id="0" name=""/>
        <dsp:cNvSpPr/>
      </dsp:nvSpPr>
      <dsp:spPr>
        <a:xfrm rot="5400000">
          <a:off x="4791792" y="-1785784"/>
          <a:ext cx="1721815" cy="6917305"/>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endParaRPr lang="en-IN" sz="2000" b="1" kern="1200" dirty="0">
            <a:latin typeface="Arial" panose="020B0604020202020204" pitchFamily="34" charset="0"/>
            <a:cs typeface="Arial" panose="020B0604020202020204" pitchFamily="34" charset="0"/>
          </a:endParaRPr>
        </a:p>
        <a:p>
          <a:pPr marL="228600" lvl="1" indent="-228600" algn="just" defTabSz="889000">
            <a:lnSpc>
              <a:spcPct val="90000"/>
            </a:lnSpc>
            <a:spcBef>
              <a:spcPct val="0"/>
            </a:spcBef>
            <a:spcAft>
              <a:spcPct val="15000"/>
            </a:spcAft>
            <a:buChar char="••"/>
          </a:pPr>
          <a:r>
            <a:rPr lang="en-IN" sz="2000" b="1" kern="1200" dirty="0" smtClean="0">
              <a:latin typeface="Arial" panose="020B0604020202020204" pitchFamily="34" charset="0"/>
              <a:cs typeface="Arial" panose="020B0604020202020204" pitchFamily="34" charset="0"/>
            </a:rPr>
            <a:t>World wide and can affect any age group (Mostly 1-5 years of age)</a:t>
          </a:r>
          <a:endParaRPr lang="en-IN" sz="2000" b="1" kern="1200" dirty="0">
            <a:latin typeface="Arial" panose="020B0604020202020204" pitchFamily="34" charset="0"/>
            <a:cs typeface="Arial" panose="020B0604020202020204" pitchFamily="34" charset="0"/>
          </a:endParaRPr>
        </a:p>
        <a:p>
          <a:pPr marL="228600" lvl="1" indent="-228600" algn="just" defTabSz="889000">
            <a:lnSpc>
              <a:spcPct val="90000"/>
            </a:lnSpc>
            <a:spcBef>
              <a:spcPct val="0"/>
            </a:spcBef>
            <a:spcAft>
              <a:spcPct val="15000"/>
            </a:spcAft>
            <a:buChar char="••"/>
          </a:pPr>
          <a:r>
            <a:rPr lang="en-IN" sz="2000" b="1" kern="1200" dirty="0" smtClean="0">
              <a:latin typeface="Arial" panose="020B0604020202020204" pitchFamily="34" charset="0"/>
              <a:cs typeface="Arial" panose="020B0604020202020204" pitchFamily="34" charset="0"/>
            </a:rPr>
            <a:t>As a </a:t>
          </a:r>
          <a:r>
            <a:rPr lang="en-IN" sz="2000" b="1" kern="1200" dirty="0" err="1" smtClean="0">
              <a:latin typeface="Arial" panose="020B0604020202020204" pitchFamily="34" charset="0"/>
              <a:cs typeface="Arial" panose="020B0604020202020204" pitchFamily="34" charset="0"/>
            </a:rPr>
            <a:t>sequelae</a:t>
          </a:r>
          <a:r>
            <a:rPr lang="en-IN" sz="2000" b="1" kern="1200" dirty="0" smtClean="0">
              <a:latin typeface="Arial" panose="020B0604020202020204" pitchFamily="34" charset="0"/>
              <a:cs typeface="Arial" panose="020B0604020202020204" pitchFamily="34" charset="0"/>
            </a:rPr>
            <a:t> of strangles, </a:t>
          </a:r>
          <a:r>
            <a:rPr lang="en-IN" sz="2000" b="1" kern="1200" dirty="0" err="1" smtClean="0">
              <a:latin typeface="Arial" panose="020B0604020202020204" pitchFamily="34" charset="0"/>
              <a:cs typeface="Arial" panose="020B0604020202020204" pitchFamily="34" charset="0"/>
            </a:rPr>
            <a:t>purpura</a:t>
          </a:r>
          <a:r>
            <a:rPr lang="en-IN" sz="2000" b="1" kern="1200" dirty="0" smtClean="0">
              <a:latin typeface="Arial" panose="020B0604020202020204" pitchFamily="34" charset="0"/>
              <a:cs typeface="Arial" panose="020B0604020202020204" pitchFamily="34" charset="0"/>
            </a:rPr>
            <a:t> </a:t>
          </a:r>
          <a:r>
            <a:rPr lang="en-IN" sz="2000" b="1" kern="1200" dirty="0" err="1" smtClean="0">
              <a:latin typeface="Arial" panose="020B0604020202020204" pitchFamily="34" charset="0"/>
              <a:cs typeface="Arial" panose="020B0604020202020204" pitchFamily="34" charset="0"/>
            </a:rPr>
            <a:t>haemorrhagica</a:t>
          </a:r>
          <a:r>
            <a:rPr lang="en-IN" sz="2000" b="1" kern="1200" dirty="0" smtClean="0">
              <a:latin typeface="Arial" panose="020B0604020202020204" pitchFamily="34" charset="0"/>
              <a:cs typeface="Arial" panose="020B0604020202020204" pitchFamily="34" charset="0"/>
            </a:rPr>
            <a:t> (allergic reaction to streptococcal antigen) or empyema of guttural pouches may occur</a:t>
          </a:r>
          <a:endParaRPr lang="en-IN" sz="2000" b="1" kern="1200" dirty="0">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15000"/>
            </a:spcAft>
            <a:buChar char="••"/>
          </a:pPr>
          <a:endParaRPr lang="en-IN" sz="2000" b="1" kern="1200" dirty="0">
            <a:latin typeface="Arial" panose="020B0604020202020204" pitchFamily="34" charset="0"/>
            <a:cs typeface="Arial" panose="020B0604020202020204" pitchFamily="34" charset="0"/>
          </a:endParaRPr>
        </a:p>
      </dsp:txBody>
      <dsp:txXfrm rot="-5400000">
        <a:off x="2194047" y="896013"/>
        <a:ext cx="6833253" cy="1553711"/>
      </dsp:txXfrm>
    </dsp:sp>
    <dsp:sp modelId="{1AA3BC14-C5A8-4A0A-8FCB-0057CF284D44}">
      <dsp:nvSpPr>
        <dsp:cNvPr id="0" name=""/>
        <dsp:cNvSpPr/>
      </dsp:nvSpPr>
      <dsp:spPr>
        <a:xfrm>
          <a:off x="0" y="730771"/>
          <a:ext cx="2224563" cy="1762029"/>
        </a:xfrm>
        <a:prstGeom prst="round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IN" sz="2400" kern="1200" dirty="0" smtClean="0">
              <a:solidFill>
                <a:schemeClr val="tx1"/>
              </a:solidFill>
              <a:latin typeface="Arial" panose="020B0604020202020204" pitchFamily="34" charset="0"/>
              <a:cs typeface="Arial" panose="020B0604020202020204" pitchFamily="34" charset="0"/>
            </a:rPr>
            <a:t>Epidemiology</a:t>
          </a:r>
          <a:endParaRPr lang="en-IN" sz="2400" kern="1200" dirty="0">
            <a:solidFill>
              <a:schemeClr val="tx1"/>
            </a:solidFill>
            <a:latin typeface="Arial" panose="020B0604020202020204" pitchFamily="34" charset="0"/>
            <a:cs typeface="Arial" panose="020B0604020202020204" pitchFamily="34" charset="0"/>
          </a:endParaRPr>
        </a:p>
      </dsp:txBody>
      <dsp:txXfrm>
        <a:off x="86015" y="816786"/>
        <a:ext cx="2052533" cy="1589999"/>
      </dsp:txXfrm>
    </dsp:sp>
    <dsp:sp modelId="{452DA65F-1603-45CD-AE27-2A5432C2FCFC}">
      <dsp:nvSpPr>
        <dsp:cNvPr id="0" name=""/>
        <dsp:cNvSpPr/>
      </dsp:nvSpPr>
      <dsp:spPr>
        <a:xfrm rot="5400000">
          <a:off x="4551406" y="359738"/>
          <a:ext cx="2301042" cy="688342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endParaRPr lang="en-IN" sz="2000" b="1" kern="1200" dirty="0">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15000"/>
            </a:spcAft>
            <a:buChar char="••"/>
          </a:pPr>
          <a:endParaRPr lang="en-IN" sz="2000" b="1" kern="1200" dirty="0">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15000"/>
            </a:spcAft>
            <a:buChar char="••"/>
          </a:pPr>
          <a:r>
            <a:rPr lang="en-IN" sz="2000" b="1" kern="1200" dirty="0" smtClean="0">
              <a:latin typeface="Arial" panose="020B0604020202020204" pitchFamily="34" charset="0"/>
              <a:cs typeface="Arial" panose="020B0604020202020204" pitchFamily="34" charset="0"/>
            </a:rPr>
            <a:t>Direct or indirect contact.</a:t>
          </a:r>
          <a:endParaRPr lang="en-IN" sz="2000" b="1" kern="1200" dirty="0">
            <a:latin typeface="Arial" panose="020B0604020202020204" pitchFamily="34" charset="0"/>
            <a:cs typeface="Arial" panose="020B0604020202020204" pitchFamily="34" charset="0"/>
          </a:endParaRPr>
        </a:p>
        <a:p>
          <a:pPr marL="228600" lvl="1" indent="-228600" algn="just" defTabSz="889000">
            <a:lnSpc>
              <a:spcPct val="90000"/>
            </a:lnSpc>
            <a:spcBef>
              <a:spcPct val="0"/>
            </a:spcBef>
            <a:spcAft>
              <a:spcPct val="15000"/>
            </a:spcAft>
            <a:buChar char="••"/>
          </a:pPr>
          <a:r>
            <a:rPr lang="en-IN" sz="2000" b="1" kern="1200" dirty="0" smtClean="0">
              <a:latin typeface="Arial" panose="020B0604020202020204" pitchFamily="34" charset="0"/>
              <a:cs typeface="Arial" panose="020B0604020202020204" pitchFamily="34" charset="0"/>
            </a:rPr>
            <a:t>Direct contact (Incubating strangles/just recovered animals/carriers)</a:t>
          </a:r>
          <a:endParaRPr lang="en-IN" sz="2000" b="1" kern="1200" dirty="0">
            <a:latin typeface="Arial" panose="020B0604020202020204" pitchFamily="34" charset="0"/>
            <a:cs typeface="Arial" panose="020B0604020202020204" pitchFamily="34" charset="0"/>
          </a:endParaRPr>
        </a:p>
        <a:p>
          <a:pPr marL="228600" lvl="1" indent="-228600" algn="just" defTabSz="889000">
            <a:lnSpc>
              <a:spcPct val="90000"/>
            </a:lnSpc>
            <a:spcBef>
              <a:spcPct val="0"/>
            </a:spcBef>
            <a:spcAft>
              <a:spcPct val="15000"/>
            </a:spcAft>
            <a:buChar char="••"/>
          </a:pPr>
          <a:r>
            <a:rPr lang="en-IN" sz="2000" b="1" kern="1200" dirty="0" smtClean="0">
              <a:latin typeface="Arial" panose="020B0604020202020204" pitchFamily="34" charset="0"/>
              <a:cs typeface="Arial" panose="020B0604020202020204" pitchFamily="34" charset="0"/>
            </a:rPr>
            <a:t>Indirect contact (contaminated stable (buckets, feed, walls, doors) or pasture environment (grass, fences, but almost always the water troughs), or through flies.</a:t>
          </a:r>
          <a:endParaRPr lang="en-IN" sz="2000" b="1" kern="1200" dirty="0">
            <a:latin typeface="Arial" panose="020B0604020202020204" pitchFamily="34" charset="0"/>
            <a:cs typeface="Arial" panose="020B0604020202020204" pitchFamily="34" charset="0"/>
          </a:endParaRPr>
        </a:p>
        <a:p>
          <a:pPr marL="228600" lvl="1" indent="-228600" algn="just" defTabSz="889000">
            <a:lnSpc>
              <a:spcPct val="90000"/>
            </a:lnSpc>
            <a:spcBef>
              <a:spcPct val="0"/>
            </a:spcBef>
            <a:spcAft>
              <a:spcPct val="15000"/>
            </a:spcAft>
            <a:buChar char="••"/>
          </a:pPr>
          <a:endParaRPr lang="en-IN" sz="2000" b="1" kern="1200" dirty="0">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15000"/>
            </a:spcAft>
            <a:buChar char="••"/>
          </a:pPr>
          <a:endParaRPr lang="en-IN" sz="2000" kern="1200" dirty="0">
            <a:latin typeface="Arial" panose="020B0604020202020204" pitchFamily="34" charset="0"/>
            <a:cs typeface="Arial" panose="020B0604020202020204" pitchFamily="34" charset="0"/>
          </a:endParaRPr>
        </a:p>
      </dsp:txBody>
      <dsp:txXfrm rot="-5400000">
        <a:off x="2260216" y="2763256"/>
        <a:ext cx="6771094" cy="2076386"/>
      </dsp:txXfrm>
    </dsp:sp>
    <dsp:sp modelId="{990034C4-7F87-4533-9ECF-0FEC22A483F2}">
      <dsp:nvSpPr>
        <dsp:cNvPr id="0" name=""/>
        <dsp:cNvSpPr/>
      </dsp:nvSpPr>
      <dsp:spPr>
        <a:xfrm>
          <a:off x="22" y="2637103"/>
          <a:ext cx="2259856" cy="2292697"/>
        </a:xfrm>
        <a:prstGeom prst="round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IN" sz="2400" kern="1200" dirty="0" smtClean="0">
              <a:solidFill>
                <a:schemeClr val="tx1"/>
              </a:solidFill>
              <a:latin typeface="Arial" panose="020B0604020202020204" pitchFamily="34" charset="0"/>
              <a:cs typeface="Arial" panose="020B0604020202020204" pitchFamily="34" charset="0"/>
            </a:rPr>
            <a:t>Transmission</a:t>
          </a:r>
          <a:endParaRPr lang="en-IN" sz="2400" kern="1200" dirty="0">
            <a:solidFill>
              <a:schemeClr val="tx1"/>
            </a:solidFill>
            <a:latin typeface="Arial" panose="020B0604020202020204" pitchFamily="34" charset="0"/>
            <a:cs typeface="Arial" panose="020B0604020202020204" pitchFamily="34" charset="0"/>
          </a:endParaRPr>
        </a:p>
      </dsp:txBody>
      <dsp:txXfrm>
        <a:off x="110339" y="2747420"/>
        <a:ext cx="2039222" cy="2072063"/>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09600" y="2438400"/>
            <a:ext cx="7924800" cy="25146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4" name="Picture 3"/>
          <p:cNvPicPr>
            <a:picLocks noChangeAspect="1"/>
          </p:cNvPicPr>
          <p:nvPr/>
        </p:nvPicPr>
        <p:blipFill>
          <a:blip r:embed="rId2"/>
          <a:stretch>
            <a:fillRect/>
          </a:stretch>
        </p:blipFill>
        <p:spPr>
          <a:xfrm>
            <a:off x="1447800" y="2895600"/>
            <a:ext cx="6172200" cy="1600200"/>
          </a:xfrm>
          <a:prstGeom prst="rect">
            <a:avLst/>
          </a:prstGeom>
        </p:spPr>
      </p:pic>
      <p:sp>
        <p:nvSpPr>
          <p:cNvPr id="5" name="TextBox 4"/>
          <p:cNvSpPr txBox="1"/>
          <p:nvPr/>
        </p:nvSpPr>
        <p:spPr>
          <a:xfrm>
            <a:off x="6248400" y="5410200"/>
            <a:ext cx="1746376" cy="1015663"/>
          </a:xfrm>
          <a:prstGeom prst="rect">
            <a:avLst/>
          </a:prstGeom>
          <a:noFill/>
        </p:spPr>
        <p:txBody>
          <a:bodyPr wrap="none" rtlCol="0">
            <a:spAutoFit/>
          </a:bodyPr>
          <a:lstStyle/>
          <a:p>
            <a:r>
              <a:rPr lang="en-IN" sz="2000" b="1" i="1" dirty="0" smtClean="0"/>
              <a:t>Anil Kumar</a:t>
            </a:r>
          </a:p>
          <a:p>
            <a:r>
              <a:rPr lang="en-IN" sz="2000" b="1" i="1" dirty="0" smtClean="0"/>
              <a:t>Asst. Professor</a:t>
            </a:r>
          </a:p>
          <a:p>
            <a:r>
              <a:rPr lang="en-IN" sz="2000" b="1" i="1" dirty="0" smtClean="0"/>
              <a:t>Dept. of VCC</a:t>
            </a:r>
            <a:endParaRPr lang="en-IN" sz="2000" b="1" i="1" dirty="0"/>
          </a:p>
        </p:txBody>
      </p:sp>
      <p:sp>
        <p:nvSpPr>
          <p:cNvPr id="6" name="TextBox 5"/>
          <p:cNvSpPr txBox="1"/>
          <p:nvPr/>
        </p:nvSpPr>
        <p:spPr>
          <a:xfrm>
            <a:off x="1447800" y="5562600"/>
            <a:ext cx="923651" cy="400110"/>
          </a:xfrm>
          <a:prstGeom prst="rect">
            <a:avLst/>
          </a:prstGeom>
          <a:noFill/>
        </p:spPr>
        <p:txBody>
          <a:bodyPr wrap="none" rtlCol="0">
            <a:spAutoFit/>
          </a:bodyPr>
          <a:lstStyle/>
          <a:p>
            <a:r>
              <a:rPr lang="en-IN" sz="2000" b="1" dirty="0" smtClean="0"/>
              <a:t>UNIT-5</a:t>
            </a:r>
            <a:endParaRPr lang="en-IN" sz="20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8991600" cy="6705600"/>
          </a:xfrm>
        </p:spPr>
        <p:txBody>
          <a:bodyPr>
            <a:normAutofit/>
          </a:bodyPr>
          <a:lstStyle/>
          <a:p>
            <a:pPr algn="just"/>
            <a:endParaRPr lang="en-IN" sz="2800" dirty="0" smtClean="0">
              <a:solidFill>
                <a:schemeClr val="tx1"/>
              </a:solidFill>
            </a:endParaRPr>
          </a:p>
          <a:p>
            <a:pPr marL="342900" indent="-342900" algn="just">
              <a:buFont typeface="Wingdings" panose="05000000000000000000" pitchFamily="2" charset="2"/>
              <a:buChar char="§"/>
            </a:pPr>
            <a:r>
              <a:rPr lang="en-IN" sz="2000" dirty="0" smtClean="0">
                <a:solidFill>
                  <a:schemeClr val="tx1"/>
                </a:solidFill>
                <a:latin typeface="Arial" panose="020B0604020202020204" pitchFamily="34" charset="0"/>
                <a:cs typeface="Arial" panose="020B0604020202020204" pitchFamily="34" charset="0"/>
              </a:rPr>
              <a:t>NSAIDs can be administered judiciously to reduce pain and fever and to improve appetite in horses with </a:t>
            </a:r>
            <a:r>
              <a:rPr lang="en-IN" sz="2000" dirty="0" err="1" smtClean="0">
                <a:solidFill>
                  <a:schemeClr val="tx1"/>
                </a:solidFill>
                <a:latin typeface="Arial" panose="020B0604020202020204" pitchFamily="34" charset="0"/>
                <a:cs typeface="Arial" panose="020B0604020202020204" pitchFamily="34" charset="0"/>
              </a:rPr>
              <a:t>fulminant</a:t>
            </a:r>
            <a:r>
              <a:rPr lang="en-IN" sz="2000" dirty="0" smtClean="0">
                <a:solidFill>
                  <a:schemeClr val="tx1"/>
                </a:solidFill>
                <a:latin typeface="Arial" panose="020B0604020202020204" pitchFamily="34" charset="0"/>
                <a:cs typeface="Arial" panose="020B0604020202020204" pitchFamily="34" charset="0"/>
              </a:rPr>
              <a:t> clinical disease. </a:t>
            </a:r>
          </a:p>
          <a:p>
            <a:pPr marL="342900" indent="-342900" algn="just">
              <a:buFont typeface="Wingdings" panose="05000000000000000000" pitchFamily="2" charset="2"/>
              <a:buChar char="§"/>
            </a:pPr>
            <a:r>
              <a:rPr lang="en-IN" sz="2000" dirty="0" smtClean="0">
                <a:solidFill>
                  <a:schemeClr val="tx1"/>
                </a:solidFill>
                <a:latin typeface="Arial" panose="020B0604020202020204" pitchFamily="34" charset="0"/>
                <a:cs typeface="Arial" panose="020B0604020202020204" pitchFamily="34" charset="0"/>
              </a:rPr>
              <a:t>Tracheotomy may be required in horses with retropharyngeal </a:t>
            </a:r>
            <a:r>
              <a:rPr lang="en-IN" sz="2000" dirty="0" err="1" smtClean="0">
                <a:solidFill>
                  <a:schemeClr val="tx1"/>
                </a:solidFill>
                <a:latin typeface="Arial" panose="020B0604020202020204" pitchFamily="34" charset="0"/>
                <a:cs typeface="Arial" panose="020B0604020202020204" pitchFamily="34" charset="0"/>
              </a:rPr>
              <a:t>abscessation</a:t>
            </a:r>
            <a:r>
              <a:rPr lang="en-IN" sz="2000" dirty="0" smtClean="0">
                <a:solidFill>
                  <a:schemeClr val="tx1"/>
                </a:solidFill>
                <a:latin typeface="Arial" panose="020B0604020202020204" pitchFamily="34" charset="0"/>
                <a:cs typeface="Arial" panose="020B0604020202020204" pitchFamily="34" charset="0"/>
              </a:rPr>
              <a:t> and pharyngeal compression.</a:t>
            </a:r>
          </a:p>
          <a:p>
            <a:pPr marL="342900" indent="-342900" algn="just">
              <a:buFont typeface="Wingdings" panose="05000000000000000000" pitchFamily="2" charset="2"/>
              <a:buChar char="§"/>
            </a:pPr>
            <a:r>
              <a:rPr lang="en-IN" sz="2000" dirty="0">
                <a:solidFill>
                  <a:schemeClr val="tx1"/>
                </a:solidFill>
                <a:latin typeface="Arial" panose="020B0604020202020204" pitchFamily="34" charset="0"/>
                <a:cs typeface="Arial" panose="020B0604020202020204" pitchFamily="34" charset="0"/>
              </a:rPr>
              <a:t>Antibiotic therapy is indicated in cases with </a:t>
            </a:r>
            <a:r>
              <a:rPr lang="en-IN" sz="2000" dirty="0" err="1">
                <a:solidFill>
                  <a:schemeClr val="tx1"/>
                </a:solidFill>
                <a:latin typeface="Arial" panose="020B0604020202020204" pitchFamily="34" charset="0"/>
                <a:cs typeface="Arial" panose="020B0604020202020204" pitchFamily="34" charset="0"/>
              </a:rPr>
              <a:t>dyspnea</a:t>
            </a:r>
            <a:r>
              <a:rPr lang="en-IN" sz="2000" dirty="0">
                <a:solidFill>
                  <a:schemeClr val="tx1"/>
                </a:solidFill>
                <a:latin typeface="Arial" panose="020B0604020202020204" pitchFamily="34" charset="0"/>
                <a:cs typeface="Arial" panose="020B0604020202020204" pitchFamily="34" charset="0"/>
              </a:rPr>
              <a:t>, dysphagia, prolonged high fever, and severe lethargy/anorexia</a:t>
            </a:r>
            <a:r>
              <a:rPr lang="en-IN" sz="2000" dirty="0" smtClean="0">
                <a:solidFill>
                  <a:schemeClr val="tx1"/>
                </a:solidFill>
                <a:latin typeface="Arial" panose="020B0604020202020204" pitchFamily="34" charset="0"/>
                <a:cs typeface="Arial" panose="020B0604020202020204" pitchFamily="34" charset="0"/>
              </a:rPr>
              <a:t>.</a:t>
            </a:r>
          </a:p>
          <a:p>
            <a:pPr marL="342900" indent="-342900" algn="just">
              <a:buFont typeface="Wingdings" panose="05000000000000000000" pitchFamily="2" charset="2"/>
              <a:buChar char="§"/>
            </a:pPr>
            <a:r>
              <a:rPr lang="en-IN" sz="2000" dirty="0">
                <a:solidFill>
                  <a:schemeClr val="tx1"/>
                </a:solidFill>
                <a:latin typeface="Arial" panose="020B0604020202020204" pitchFamily="34" charset="0"/>
                <a:cs typeface="Arial" panose="020B0604020202020204" pitchFamily="34" charset="0"/>
              </a:rPr>
              <a:t>Administration of </a:t>
            </a:r>
            <a:r>
              <a:rPr lang="en-IN" sz="2000" dirty="0" smtClean="0">
                <a:solidFill>
                  <a:schemeClr val="tx1"/>
                </a:solidFill>
                <a:latin typeface="Arial" panose="020B0604020202020204" pitchFamily="34" charset="0"/>
                <a:cs typeface="Arial" panose="020B0604020202020204" pitchFamily="34" charset="0"/>
              </a:rPr>
              <a:t>penicillin </a:t>
            </a:r>
            <a:r>
              <a:rPr lang="en-IN" sz="2000" dirty="0">
                <a:solidFill>
                  <a:schemeClr val="tx1"/>
                </a:solidFill>
                <a:latin typeface="Arial" panose="020B0604020202020204" pitchFamily="34" charset="0"/>
                <a:cs typeface="Arial" panose="020B0604020202020204" pitchFamily="34" charset="0"/>
              </a:rPr>
              <a:t>@ 22,000 IU/kg, IM, </a:t>
            </a:r>
            <a:r>
              <a:rPr lang="en-IN" sz="2000" dirty="0" smtClean="0">
                <a:solidFill>
                  <a:schemeClr val="tx1"/>
                </a:solidFill>
                <a:latin typeface="Arial" panose="020B0604020202020204" pitchFamily="34" charset="0"/>
                <a:cs typeface="Arial" panose="020B0604020202020204" pitchFamily="34" charset="0"/>
              </a:rPr>
              <a:t>bid for 3-5 days during </a:t>
            </a:r>
            <a:r>
              <a:rPr lang="en-IN" sz="2000" dirty="0">
                <a:solidFill>
                  <a:schemeClr val="tx1"/>
                </a:solidFill>
                <a:latin typeface="Arial" panose="020B0604020202020204" pitchFamily="34" charset="0"/>
                <a:cs typeface="Arial" panose="020B0604020202020204" pitchFamily="34" charset="0"/>
              </a:rPr>
              <a:t>the early stage of infection (≤24 </a:t>
            </a:r>
            <a:r>
              <a:rPr lang="en-IN" sz="2000" dirty="0" err="1">
                <a:solidFill>
                  <a:schemeClr val="tx1"/>
                </a:solidFill>
                <a:latin typeface="Arial" panose="020B0604020202020204" pitchFamily="34" charset="0"/>
                <a:cs typeface="Arial" panose="020B0604020202020204" pitchFamily="34" charset="0"/>
              </a:rPr>
              <a:t>hr</a:t>
            </a:r>
            <a:r>
              <a:rPr lang="en-IN" sz="2000" dirty="0">
                <a:solidFill>
                  <a:schemeClr val="tx1"/>
                </a:solidFill>
                <a:latin typeface="Arial" panose="020B0604020202020204" pitchFamily="34" charset="0"/>
                <a:cs typeface="Arial" panose="020B0604020202020204" pitchFamily="34" charset="0"/>
              </a:rPr>
              <a:t> of onset of fever) will usually abort abscess formation.</a:t>
            </a:r>
          </a:p>
          <a:p>
            <a:pPr marL="342900" indent="-342900" algn="just">
              <a:buFont typeface="Wingdings" panose="05000000000000000000" pitchFamily="2" charset="2"/>
              <a:buChar char="§"/>
            </a:pPr>
            <a:endParaRPr lang="en-IN" sz="2000" dirty="0">
              <a:solidFill>
                <a:schemeClr val="tx1"/>
              </a:solidFill>
              <a:latin typeface="Arial" panose="020B0604020202020204" pitchFamily="34" charset="0"/>
              <a:cs typeface="Arial" panose="020B0604020202020204" pitchFamily="34" charset="0"/>
            </a:endParaRPr>
          </a:p>
          <a:p>
            <a:pPr algn="just"/>
            <a:endParaRPr lang="en-IN" sz="2000" dirty="0" smtClean="0">
              <a:solidFill>
                <a:schemeClr val="tx1"/>
              </a:solidFill>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en-IN" sz="2000" dirty="0" smtClean="0">
                <a:solidFill>
                  <a:schemeClr val="tx1"/>
                </a:solidFill>
                <a:latin typeface="Arial" panose="020B0604020202020204" pitchFamily="34" charset="0"/>
                <a:cs typeface="Arial" panose="020B0604020202020204" pitchFamily="34" charset="0"/>
              </a:rPr>
              <a:t>Good hygienic measures</a:t>
            </a:r>
          </a:p>
          <a:p>
            <a:pPr marL="342900" indent="-342900" algn="just">
              <a:buFont typeface="Wingdings" panose="05000000000000000000" pitchFamily="2" charset="2"/>
              <a:buChar char="§"/>
            </a:pPr>
            <a:r>
              <a:rPr lang="en-IN" sz="2000" dirty="0" smtClean="0">
                <a:solidFill>
                  <a:schemeClr val="tx1"/>
                </a:solidFill>
                <a:latin typeface="Arial" panose="020B0604020202020204" pitchFamily="34" charset="0"/>
                <a:cs typeface="Arial" panose="020B0604020202020204" pitchFamily="34" charset="0"/>
              </a:rPr>
              <a:t>Isolation of animal and their treatment</a:t>
            </a:r>
          </a:p>
          <a:p>
            <a:pPr marL="342900" indent="-342900" algn="just">
              <a:buFont typeface="Wingdings" panose="05000000000000000000" pitchFamily="2" charset="2"/>
              <a:buChar char="§"/>
            </a:pPr>
            <a:r>
              <a:rPr lang="en-IN" sz="2000" dirty="0" smtClean="0">
                <a:solidFill>
                  <a:schemeClr val="tx1"/>
                </a:solidFill>
                <a:latin typeface="Arial" panose="020B0604020202020204" pitchFamily="34" charset="0"/>
                <a:cs typeface="Arial" panose="020B0604020202020204" pitchFamily="34" charset="0"/>
              </a:rPr>
              <a:t>Vaccination of healthy one with killed streptococcal vaccine (contain 4 different types of streptococci) @ 10 ml SC may be </a:t>
            </a:r>
            <a:r>
              <a:rPr lang="en-IN" sz="2000" dirty="0" err="1" smtClean="0">
                <a:solidFill>
                  <a:schemeClr val="tx1"/>
                </a:solidFill>
                <a:latin typeface="Arial" panose="020B0604020202020204" pitchFamily="34" charset="0"/>
                <a:cs typeface="Arial" panose="020B0604020202020204" pitchFamily="34" charset="0"/>
              </a:rPr>
              <a:t>recommonded</a:t>
            </a:r>
            <a:r>
              <a:rPr lang="en-IN" sz="2000" dirty="0" smtClean="0">
                <a:solidFill>
                  <a:schemeClr val="tx1"/>
                </a:solidFill>
                <a:latin typeface="Arial" panose="020B0604020202020204" pitchFamily="34" charset="0"/>
                <a:cs typeface="Arial" panose="020B0604020202020204" pitchFamily="34" charset="0"/>
              </a:rPr>
              <a:t>.</a:t>
            </a:r>
            <a:endParaRPr lang="en-IN" sz="2000" dirty="0">
              <a:solidFill>
                <a:schemeClr val="tx1"/>
              </a:solidFill>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endParaRPr lang="en-IN" sz="2000" dirty="0" smtClean="0">
              <a:solidFill>
                <a:schemeClr val="tx1"/>
              </a:solidFill>
              <a:latin typeface="Arial" panose="020B0604020202020204" pitchFamily="34" charset="0"/>
              <a:cs typeface="Arial" panose="020B0604020202020204" pitchFamily="34" charset="0"/>
            </a:endParaRPr>
          </a:p>
        </p:txBody>
      </p:sp>
      <p:sp>
        <p:nvSpPr>
          <p:cNvPr id="2" name="Rounded Rectangle 1"/>
          <p:cNvSpPr/>
          <p:nvPr/>
        </p:nvSpPr>
        <p:spPr>
          <a:xfrm>
            <a:off x="2590800" y="3352800"/>
            <a:ext cx="3733800" cy="6096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dirty="0" smtClean="0">
                <a:solidFill>
                  <a:srgbClr val="FF0000"/>
                </a:solidFill>
                <a:latin typeface="Arial" panose="020B0604020202020204" pitchFamily="34" charset="0"/>
                <a:cs typeface="Arial" panose="020B0604020202020204" pitchFamily="34" charset="0"/>
              </a:rPr>
              <a:t>Prevention and Control</a:t>
            </a:r>
            <a:endParaRPr lang="en-IN" sz="2400" b="1" dirty="0">
              <a:solidFill>
                <a:srgbClr val="FF0000"/>
              </a:solidFill>
              <a:latin typeface="Arial" panose="020B0604020202020204" pitchFamily="34" charset="0"/>
              <a:cs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2819400"/>
            <a:ext cx="8610600" cy="1143000"/>
          </a:xfrm>
          <a:solidFill>
            <a:schemeClr val="tx2"/>
          </a:solidFill>
        </p:spPr>
        <p:style>
          <a:lnRef idx="2">
            <a:schemeClr val="accent2"/>
          </a:lnRef>
          <a:fillRef idx="1">
            <a:schemeClr val="lt1"/>
          </a:fillRef>
          <a:effectRef idx="0">
            <a:schemeClr val="accent2"/>
          </a:effectRef>
          <a:fontRef idx="minor">
            <a:schemeClr val="dk1"/>
          </a:fontRef>
        </p:style>
        <p:txBody>
          <a:bodyPr>
            <a:normAutofit/>
          </a:bodyPr>
          <a:lstStyle/>
          <a:p>
            <a:r>
              <a:rPr lang="en-US" sz="66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THANKS</a:t>
            </a:r>
            <a:endParaRPr lang="en-IN" sz="6600" b="1" dirty="0">
              <a:solidFill>
                <a:srgbClr val="C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067800" cy="6126163"/>
          </a:xfrm>
        </p:spPr>
        <p:txBody>
          <a:bodyPr/>
          <a:lstStyle/>
          <a:p>
            <a:pPr marL="0" indent="0" algn="ctr">
              <a:buNone/>
            </a:pPr>
            <a:r>
              <a:rPr lang="en-IN" b="1" dirty="0" smtClean="0">
                <a:solidFill>
                  <a:srgbClr val="FF0000"/>
                </a:solidFill>
              </a:rPr>
              <a:t>Strangles</a:t>
            </a:r>
          </a:p>
          <a:p>
            <a:pPr marL="0" indent="0" algn="ctr">
              <a:buNone/>
            </a:pPr>
            <a:r>
              <a:rPr lang="en-IN" sz="1600" b="1" dirty="0" smtClean="0">
                <a:solidFill>
                  <a:srgbClr val="FF0000"/>
                </a:solidFill>
                <a:latin typeface="Arial" panose="020B0604020202020204" pitchFamily="34" charset="0"/>
                <a:cs typeface="Arial" panose="020B0604020202020204" pitchFamily="34" charset="0"/>
              </a:rPr>
              <a:t>(Synonyms: Equine distemper)</a:t>
            </a:r>
          </a:p>
          <a:p>
            <a:pPr marL="0" indent="0" algn="just">
              <a:buNone/>
            </a:pPr>
            <a:r>
              <a:rPr lang="en-IN" sz="2000" b="1" dirty="0" smtClean="0">
                <a:latin typeface="Arial" panose="020B0604020202020204" pitchFamily="34" charset="0"/>
                <a:cs typeface="Arial" panose="020B0604020202020204" pitchFamily="34" charset="0"/>
              </a:rPr>
              <a:t>It is an acute </a:t>
            </a:r>
            <a:r>
              <a:rPr lang="en-IN" sz="2000" b="1" dirty="0">
                <a:latin typeface="Arial" panose="020B0604020202020204" pitchFamily="34" charset="0"/>
                <a:cs typeface="Arial" panose="020B0604020202020204" pitchFamily="34" charset="0"/>
              </a:rPr>
              <a:t>infectious disease of horses and other </a:t>
            </a:r>
            <a:r>
              <a:rPr lang="en-IN" sz="2000" b="1" dirty="0" err="1">
                <a:latin typeface="Arial" panose="020B0604020202020204" pitchFamily="34" charset="0"/>
                <a:cs typeface="Arial" panose="020B0604020202020204" pitchFamily="34" charset="0"/>
              </a:rPr>
              <a:t>equids</a:t>
            </a:r>
            <a:r>
              <a:rPr lang="en-IN" sz="2000" b="1" dirty="0">
                <a:latin typeface="Arial" panose="020B0604020202020204" pitchFamily="34" charset="0"/>
                <a:cs typeface="Arial" panose="020B0604020202020204" pitchFamily="34" charset="0"/>
              </a:rPr>
              <a:t>, characterized by upper respiratory tract infection </a:t>
            </a:r>
            <a:r>
              <a:rPr lang="en-IN" sz="2000" b="1" dirty="0" smtClean="0">
                <a:latin typeface="Arial" panose="020B0604020202020204" pitchFamily="34" charset="0"/>
                <a:cs typeface="Arial" panose="020B0604020202020204" pitchFamily="34" charset="0"/>
              </a:rPr>
              <a:t>and </a:t>
            </a:r>
            <a:r>
              <a:rPr lang="en-IN" sz="2000" b="1" dirty="0">
                <a:latin typeface="Arial" panose="020B0604020202020204" pitchFamily="34" charset="0"/>
                <a:cs typeface="Arial" panose="020B0604020202020204" pitchFamily="34" charset="0"/>
              </a:rPr>
              <a:t>abscess of lymph nodes of the throat </a:t>
            </a:r>
            <a:r>
              <a:rPr lang="en-IN" sz="2000" b="1" dirty="0" smtClean="0">
                <a:latin typeface="Arial" panose="020B0604020202020204" pitchFamily="34" charset="0"/>
                <a:cs typeface="Arial" panose="020B0604020202020204" pitchFamily="34" charset="0"/>
              </a:rPr>
              <a:t>region.</a:t>
            </a:r>
            <a:endParaRPr lang="en-IN" sz="2000" b="1" dirty="0">
              <a:latin typeface="Arial" panose="020B0604020202020204" pitchFamily="34" charset="0"/>
              <a:cs typeface="Arial" panose="020B0604020202020204" pitchFamily="34" charset="0"/>
            </a:endParaRPr>
          </a:p>
        </p:txBody>
      </p:sp>
      <p:graphicFrame>
        <p:nvGraphicFramePr>
          <p:cNvPr id="6" name="Diagram 5"/>
          <p:cNvGraphicFramePr/>
          <p:nvPr>
            <p:extLst>
              <p:ext uri="{D42A27DB-BD31-4B8C-83A1-F6EECF244321}">
                <p14:modId xmlns:p14="http://schemas.microsoft.com/office/powerpoint/2010/main" val="3107417095"/>
              </p:ext>
            </p:extLst>
          </p:nvPr>
        </p:nvGraphicFramePr>
        <p:xfrm>
          <a:off x="-10886" y="1828800"/>
          <a:ext cx="91440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41882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1533525" y="1147763"/>
            <a:ext cx="6076950" cy="4562475"/>
          </a:xfrm>
          <a:prstGeom prst="rect">
            <a:avLst/>
          </a:prstGeom>
          <a:noFill/>
          <a:ln w="9525">
            <a:noFill/>
            <a:miter lim="800000"/>
            <a:headEnd/>
            <a:tailEnd/>
          </a:ln>
          <a:effectLst/>
        </p:spPr>
      </p:pic>
      <p:pic>
        <p:nvPicPr>
          <p:cNvPr id="3" name="Picture 2"/>
          <p:cNvPicPr>
            <a:picLocks noChangeAspect="1" noChangeArrowheads="1"/>
          </p:cNvPicPr>
          <p:nvPr/>
        </p:nvPicPr>
        <p:blipFill>
          <a:blip r:embed="rId2"/>
          <a:srcRect/>
          <a:stretch>
            <a:fillRect/>
          </a:stretch>
        </p:blipFill>
        <p:spPr bwMode="auto">
          <a:xfrm>
            <a:off x="1524000" y="1143000"/>
            <a:ext cx="6076950" cy="4562475"/>
          </a:xfrm>
          <a:prstGeom prst="rect">
            <a:avLst/>
          </a:prstGeom>
          <a:noFill/>
          <a:ln w="9525">
            <a:noFill/>
            <a:miter lim="800000"/>
            <a:headEnd/>
            <a:tailEnd/>
          </a:ln>
          <a:effectLst/>
        </p:spPr>
      </p:pic>
      <p:pic>
        <p:nvPicPr>
          <p:cNvPr id="4" name="Picture 3"/>
          <p:cNvPicPr>
            <a:picLocks noChangeAspect="1" noChangeArrowheads="1"/>
          </p:cNvPicPr>
          <p:nvPr/>
        </p:nvPicPr>
        <p:blipFill>
          <a:blip r:embed="rId2"/>
          <a:srcRect/>
          <a:stretch>
            <a:fillRect/>
          </a:stretch>
        </p:blipFill>
        <p:spPr bwMode="auto">
          <a:xfrm>
            <a:off x="0" y="0"/>
            <a:ext cx="9067800" cy="685800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740228"/>
            <a:ext cx="9144000" cy="6117771"/>
          </a:xfrm>
          <a:ln w="28575">
            <a:solidFill>
              <a:srgbClr val="FF0000"/>
            </a:solidFill>
          </a:ln>
        </p:spPr>
        <p:txBody>
          <a:bodyPr>
            <a:noAutofit/>
          </a:bodyPr>
          <a:lstStyle/>
          <a:p>
            <a:pPr algn="just">
              <a:buFont typeface="Wingdings" pitchFamily="2" charset="2"/>
              <a:buChar char="q"/>
            </a:pPr>
            <a:r>
              <a:rPr lang="en-IN" sz="2000" b="1" dirty="0" smtClean="0">
                <a:solidFill>
                  <a:schemeClr val="tx1"/>
                </a:solidFill>
                <a:latin typeface="Arial" panose="020B0604020202020204" pitchFamily="34" charset="0"/>
                <a:cs typeface="Arial" panose="020B0604020202020204" pitchFamily="34" charset="0"/>
              </a:rPr>
              <a:t>Susceptible horses develop strangles </a:t>
            </a:r>
            <a:r>
              <a:rPr lang="en-IN" sz="2000" b="1" i="1" dirty="0" smtClean="0">
                <a:solidFill>
                  <a:srgbClr val="FF0000"/>
                </a:solidFill>
                <a:latin typeface="Arial" panose="020B0604020202020204" pitchFamily="34" charset="0"/>
                <a:cs typeface="Arial" panose="020B0604020202020204" pitchFamily="34" charset="0"/>
              </a:rPr>
              <a:t>within 3 to 14 days </a:t>
            </a:r>
            <a:r>
              <a:rPr lang="en-IN" sz="2000" b="1" dirty="0" smtClean="0">
                <a:solidFill>
                  <a:schemeClr val="tx1"/>
                </a:solidFill>
                <a:latin typeface="Arial" panose="020B0604020202020204" pitchFamily="34" charset="0"/>
                <a:cs typeface="Arial" panose="020B0604020202020204" pitchFamily="34" charset="0"/>
              </a:rPr>
              <a:t>of exposure.</a:t>
            </a:r>
          </a:p>
          <a:p>
            <a:pPr algn="just"/>
            <a:endParaRPr lang="en-IN" sz="2000" b="1" dirty="0" smtClean="0">
              <a:solidFill>
                <a:schemeClr val="tx1"/>
              </a:solidFill>
              <a:latin typeface="Arial" panose="020B0604020202020204" pitchFamily="34" charset="0"/>
              <a:cs typeface="Arial" panose="020B0604020202020204" pitchFamily="34" charset="0"/>
            </a:endParaRPr>
          </a:p>
          <a:p>
            <a:pPr algn="just">
              <a:buFont typeface="Wingdings" pitchFamily="2" charset="2"/>
              <a:buChar char="q"/>
            </a:pPr>
            <a:r>
              <a:rPr lang="en-IN" sz="2000" b="1" dirty="0" smtClean="0">
                <a:solidFill>
                  <a:schemeClr val="tx1"/>
                </a:solidFill>
                <a:latin typeface="Arial" panose="020B0604020202020204" pitchFamily="34" charset="0"/>
                <a:cs typeface="Arial" panose="020B0604020202020204" pitchFamily="34" charset="0"/>
              </a:rPr>
              <a:t> Animals show typical signs of a generalized infectious process (</a:t>
            </a:r>
            <a:r>
              <a:rPr lang="en-IN" sz="2000" b="1" i="1" dirty="0" smtClean="0">
                <a:solidFill>
                  <a:srgbClr val="FF0000"/>
                </a:solidFill>
                <a:latin typeface="Arial" panose="020B0604020202020204" pitchFamily="34" charset="0"/>
                <a:cs typeface="Arial" panose="020B0604020202020204" pitchFamily="34" charset="0"/>
              </a:rPr>
              <a:t>depression, </a:t>
            </a:r>
            <a:r>
              <a:rPr lang="en-IN" sz="2000" b="1" i="1" dirty="0" err="1" smtClean="0">
                <a:solidFill>
                  <a:srgbClr val="FF0000"/>
                </a:solidFill>
                <a:latin typeface="Arial" panose="020B0604020202020204" pitchFamily="34" charset="0"/>
                <a:cs typeface="Arial" panose="020B0604020202020204" pitchFamily="34" charset="0"/>
              </a:rPr>
              <a:t>inappetence</a:t>
            </a:r>
            <a:r>
              <a:rPr lang="en-IN" sz="2000" b="1" i="1" dirty="0" smtClean="0">
                <a:solidFill>
                  <a:srgbClr val="FF0000"/>
                </a:solidFill>
                <a:latin typeface="Arial" panose="020B0604020202020204" pitchFamily="34" charset="0"/>
                <a:cs typeface="Arial" panose="020B0604020202020204" pitchFamily="34" charset="0"/>
              </a:rPr>
              <a:t>, fever of </a:t>
            </a:r>
            <a:r>
              <a:rPr lang="en-IN" sz="2000" b="1" i="1" dirty="0" smtClean="0">
                <a:solidFill>
                  <a:srgbClr val="FF0000"/>
                </a:solidFill>
                <a:latin typeface="Arial" panose="020B0604020202020204" pitchFamily="34" charset="0"/>
                <a:cs typeface="Arial" panose="020B0604020202020204" pitchFamily="34" charset="0"/>
              </a:rPr>
              <a:t>39-39.5 </a:t>
            </a:r>
            <a:r>
              <a:rPr lang="en-IN" sz="2000" b="1" i="1" dirty="0" smtClean="0">
                <a:solidFill>
                  <a:srgbClr val="FF0000"/>
                </a:solidFill>
                <a:latin typeface="Arial" panose="020B0604020202020204" pitchFamily="34" charset="0"/>
                <a:cs typeface="Arial" panose="020B0604020202020204" pitchFamily="34" charset="0"/>
              </a:rPr>
              <a:t>0 </a:t>
            </a:r>
            <a:r>
              <a:rPr lang="en-IN" sz="2000" b="1" i="1" dirty="0" smtClean="0">
                <a:solidFill>
                  <a:srgbClr val="FF0000"/>
                </a:solidFill>
                <a:latin typeface="Arial" panose="020B0604020202020204" pitchFamily="34" charset="0"/>
                <a:cs typeface="Arial" panose="020B0604020202020204" pitchFamily="34" charset="0"/>
              </a:rPr>
              <a:t>c).</a:t>
            </a:r>
            <a:endParaRPr lang="en-IN" sz="2000" b="1" i="1" dirty="0" smtClean="0">
              <a:solidFill>
                <a:srgbClr val="FF0000"/>
              </a:solidFill>
              <a:latin typeface="Arial" panose="020B0604020202020204" pitchFamily="34" charset="0"/>
              <a:cs typeface="Arial" panose="020B0604020202020204" pitchFamily="34" charset="0"/>
            </a:endParaRPr>
          </a:p>
          <a:p>
            <a:pPr algn="just"/>
            <a:endParaRPr lang="en-IN" sz="2000" b="1" i="1" dirty="0" smtClean="0">
              <a:solidFill>
                <a:srgbClr val="FF0000"/>
              </a:solidFill>
              <a:latin typeface="Arial" panose="020B0604020202020204" pitchFamily="34" charset="0"/>
              <a:cs typeface="Arial" panose="020B0604020202020204" pitchFamily="34" charset="0"/>
            </a:endParaRPr>
          </a:p>
          <a:p>
            <a:pPr algn="just">
              <a:buFont typeface="Wingdings" pitchFamily="2" charset="2"/>
              <a:buChar char="q"/>
            </a:pPr>
            <a:r>
              <a:rPr lang="en-IN" sz="2000" b="1" dirty="0" smtClean="0">
                <a:solidFill>
                  <a:schemeClr val="tx1"/>
                </a:solidFill>
                <a:latin typeface="Arial" panose="020B0604020202020204" pitchFamily="34" charset="0"/>
                <a:cs typeface="Arial" panose="020B0604020202020204" pitchFamily="34" charset="0"/>
              </a:rPr>
              <a:t>More typically of strangles, horses develop a </a:t>
            </a:r>
            <a:r>
              <a:rPr lang="en-IN" sz="2000" b="1" i="1" dirty="0" smtClean="0">
                <a:solidFill>
                  <a:srgbClr val="FF0000"/>
                </a:solidFill>
                <a:latin typeface="Arial" panose="020B0604020202020204" pitchFamily="34" charset="0"/>
                <a:cs typeface="Arial" panose="020B0604020202020204" pitchFamily="34" charset="0"/>
              </a:rPr>
              <a:t>nasal discharge (initially </a:t>
            </a:r>
            <a:r>
              <a:rPr lang="en-IN" sz="2000" b="1" i="1" dirty="0" err="1" smtClean="0">
                <a:solidFill>
                  <a:srgbClr val="FF0000"/>
                </a:solidFill>
                <a:latin typeface="Arial" panose="020B0604020202020204" pitchFamily="34" charset="0"/>
                <a:cs typeface="Arial" panose="020B0604020202020204" pitchFamily="34" charset="0"/>
              </a:rPr>
              <a:t>mucoid</a:t>
            </a:r>
            <a:r>
              <a:rPr lang="en-IN" sz="2000" b="1" i="1" dirty="0" smtClean="0">
                <a:solidFill>
                  <a:srgbClr val="FF0000"/>
                </a:solidFill>
                <a:latin typeface="Arial" panose="020B0604020202020204" pitchFamily="34" charset="0"/>
                <a:cs typeface="Arial" panose="020B0604020202020204" pitchFamily="34" charset="0"/>
              </a:rPr>
              <a:t>, rapidly thickening to purulent)</a:t>
            </a:r>
            <a:r>
              <a:rPr lang="en-IN" sz="2000" b="1" dirty="0" smtClean="0">
                <a:solidFill>
                  <a:schemeClr val="tx1"/>
                </a:solidFill>
                <a:latin typeface="Arial" panose="020B0604020202020204" pitchFamily="34" charset="0"/>
                <a:cs typeface="Arial" panose="020B0604020202020204" pitchFamily="34" charset="0"/>
              </a:rPr>
              <a:t>, a soft cough, and slight but painful swelling between the mandibles along with swelling of the submandibular lymph node. </a:t>
            </a:r>
          </a:p>
          <a:p>
            <a:pPr algn="just"/>
            <a:endParaRPr lang="en-IN" sz="2000" b="1" dirty="0" smtClean="0">
              <a:solidFill>
                <a:schemeClr val="tx1"/>
              </a:solidFill>
              <a:latin typeface="Arial" panose="020B0604020202020204" pitchFamily="34" charset="0"/>
              <a:cs typeface="Arial" panose="020B0604020202020204" pitchFamily="34" charset="0"/>
            </a:endParaRPr>
          </a:p>
          <a:p>
            <a:pPr algn="just">
              <a:buFont typeface="Wingdings" pitchFamily="2" charset="2"/>
              <a:buChar char="q"/>
            </a:pPr>
            <a:r>
              <a:rPr lang="en-IN" sz="2000" b="1" dirty="0" smtClean="0">
                <a:solidFill>
                  <a:schemeClr val="tx1"/>
                </a:solidFill>
                <a:latin typeface="Arial" panose="020B0604020202020204" pitchFamily="34" charset="0"/>
                <a:cs typeface="Arial" panose="020B0604020202020204" pitchFamily="34" charset="0"/>
              </a:rPr>
              <a:t>Horses are often seen positioning their heads low and extended, so as to relieve the throat and lymph node pain.</a:t>
            </a:r>
          </a:p>
          <a:p>
            <a:pPr algn="just"/>
            <a:endParaRPr lang="en-IN" sz="2000" b="1" dirty="0" smtClean="0">
              <a:solidFill>
                <a:schemeClr val="tx1"/>
              </a:solidFill>
              <a:latin typeface="Arial" panose="020B0604020202020204" pitchFamily="34" charset="0"/>
              <a:cs typeface="Arial" panose="020B0604020202020204" pitchFamily="34" charset="0"/>
            </a:endParaRPr>
          </a:p>
          <a:p>
            <a:pPr algn="just">
              <a:buFont typeface="Wingdings" pitchFamily="2" charset="2"/>
              <a:buChar char="q"/>
            </a:pPr>
            <a:r>
              <a:rPr lang="en-IN" sz="2000" b="1" dirty="0">
                <a:solidFill>
                  <a:schemeClr val="tx1"/>
                </a:solidFill>
                <a:latin typeface="Arial" panose="020B0604020202020204" pitchFamily="34" charset="0"/>
                <a:cs typeface="Arial" panose="020B0604020202020204" pitchFamily="34" charset="0"/>
              </a:rPr>
              <a:t>With the progression of the disease, abscesses develop in the submandibular (between the jawbones) and/or retropharyngeal (at the back of the throat) lymph nodes.</a:t>
            </a:r>
          </a:p>
          <a:p>
            <a:pPr algn="just">
              <a:buFont typeface="Wingdings" pitchFamily="2" charset="2"/>
              <a:buChar char="q"/>
            </a:pPr>
            <a:endParaRPr lang="en-IN" sz="2800" dirty="0" smtClean="0">
              <a:solidFill>
                <a:schemeClr val="tx1"/>
              </a:solidFill>
            </a:endParaRPr>
          </a:p>
        </p:txBody>
      </p:sp>
      <p:sp>
        <p:nvSpPr>
          <p:cNvPr id="4" name="Rounded Rectangle 3"/>
          <p:cNvSpPr/>
          <p:nvPr/>
        </p:nvSpPr>
        <p:spPr>
          <a:xfrm>
            <a:off x="1676400" y="0"/>
            <a:ext cx="5486400" cy="6858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6" name="Picture 5"/>
          <p:cNvPicPr>
            <a:picLocks noChangeAspect="1"/>
          </p:cNvPicPr>
          <p:nvPr/>
        </p:nvPicPr>
        <p:blipFill>
          <a:blip r:embed="rId2"/>
          <a:stretch>
            <a:fillRect/>
          </a:stretch>
        </p:blipFill>
        <p:spPr>
          <a:xfrm>
            <a:off x="2667000" y="-18316"/>
            <a:ext cx="3432345" cy="780316"/>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subTitle" idx="1"/>
          </p:nvPr>
        </p:nvSpPr>
        <p:spPr>
          <a:xfrm>
            <a:off x="0" y="0"/>
            <a:ext cx="9144000" cy="6858000"/>
          </a:xfrm>
          <a:ln w="19050">
            <a:solidFill>
              <a:srgbClr val="FF0000"/>
            </a:solidFill>
          </a:ln>
        </p:spPr>
        <p:txBody>
          <a:bodyPr>
            <a:normAutofit fontScale="40000" lnSpcReduction="20000"/>
          </a:bodyPr>
          <a:lstStyle/>
          <a:p>
            <a:pPr algn="just">
              <a:buFont typeface="Wingdings" pitchFamily="2" charset="2"/>
              <a:buChar char="q"/>
            </a:pPr>
            <a:endParaRPr lang="en-IN" sz="7000" dirty="0" smtClean="0">
              <a:solidFill>
                <a:schemeClr val="tx1"/>
              </a:solidFill>
            </a:endParaRPr>
          </a:p>
          <a:p>
            <a:pPr algn="just">
              <a:buFont typeface="Wingdings" pitchFamily="2" charset="2"/>
              <a:buChar char="q"/>
            </a:pPr>
            <a:r>
              <a:rPr lang="en-IN" sz="5000" b="1" dirty="0" smtClean="0">
                <a:solidFill>
                  <a:schemeClr val="tx1"/>
                </a:solidFill>
                <a:latin typeface="Arial" panose="020B0604020202020204" pitchFamily="34" charset="0"/>
                <a:cs typeface="Arial" panose="020B0604020202020204" pitchFamily="34" charset="0"/>
              </a:rPr>
              <a:t>The lymph nodes become hard and very painful, and may obstruct breathing (“strangles”).</a:t>
            </a:r>
          </a:p>
          <a:p>
            <a:pPr algn="just"/>
            <a:endParaRPr lang="en-IN" sz="5000" b="1" dirty="0" smtClean="0">
              <a:solidFill>
                <a:schemeClr val="tx1"/>
              </a:solidFill>
              <a:latin typeface="Arial" panose="020B0604020202020204" pitchFamily="34" charset="0"/>
              <a:cs typeface="Arial" panose="020B0604020202020204" pitchFamily="34" charset="0"/>
            </a:endParaRPr>
          </a:p>
          <a:p>
            <a:pPr algn="just">
              <a:buFont typeface="Wingdings" pitchFamily="2" charset="2"/>
              <a:buChar char="q"/>
            </a:pPr>
            <a:r>
              <a:rPr lang="en-IN" sz="5000" b="1" dirty="0" smtClean="0">
                <a:solidFill>
                  <a:schemeClr val="tx1"/>
                </a:solidFill>
                <a:latin typeface="Arial" panose="020B0604020202020204" pitchFamily="34" charset="0"/>
                <a:cs typeface="Arial" panose="020B0604020202020204" pitchFamily="34" charset="0"/>
              </a:rPr>
              <a:t> The lymph node abscesses will burst (or can be lanced) in 7 to 14 days, releasing thick pus heavily contaminated with </a:t>
            </a:r>
            <a:r>
              <a:rPr lang="en-IN" sz="5000" b="1" i="1" dirty="0" smtClean="0">
                <a:solidFill>
                  <a:schemeClr val="tx1"/>
                </a:solidFill>
                <a:latin typeface="Arial" panose="020B0604020202020204" pitchFamily="34" charset="0"/>
                <a:cs typeface="Arial" panose="020B0604020202020204" pitchFamily="34" charset="0"/>
              </a:rPr>
              <a:t>S. </a:t>
            </a:r>
            <a:r>
              <a:rPr lang="en-IN" sz="5000" b="1" i="1" dirty="0" err="1" smtClean="0">
                <a:solidFill>
                  <a:schemeClr val="tx1"/>
                </a:solidFill>
                <a:latin typeface="Arial" panose="020B0604020202020204" pitchFamily="34" charset="0"/>
                <a:cs typeface="Arial" panose="020B0604020202020204" pitchFamily="34" charset="0"/>
              </a:rPr>
              <a:t>equi</a:t>
            </a:r>
            <a:r>
              <a:rPr lang="en-IN" sz="5000" b="1" dirty="0" smtClean="0">
                <a:solidFill>
                  <a:schemeClr val="tx1"/>
                </a:solidFill>
                <a:latin typeface="Arial" panose="020B0604020202020204" pitchFamily="34" charset="0"/>
                <a:cs typeface="Arial" panose="020B0604020202020204" pitchFamily="34" charset="0"/>
              </a:rPr>
              <a:t>. The horse will usually rapidly recover once abscesses have ruptured.</a:t>
            </a:r>
          </a:p>
          <a:p>
            <a:pPr algn="just"/>
            <a:endParaRPr lang="en-IN" sz="5000" b="1" dirty="0" smtClean="0">
              <a:solidFill>
                <a:schemeClr val="tx1"/>
              </a:solidFill>
              <a:latin typeface="Arial" panose="020B0604020202020204" pitchFamily="34" charset="0"/>
              <a:cs typeface="Arial" panose="020B0604020202020204" pitchFamily="34" charset="0"/>
            </a:endParaRPr>
          </a:p>
          <a:p>
            <a:pPr algn="just">
              <a:buFont typeface="Wingdings" pitchFamily="2" charset="2"/>
              <a:buChar char="q"/>
            </a:pPr>
            <a:r>
              <a:rPr lang="en-IN" sz="5000" b="1" dirty="0" smtClean="0">
                <a:solidFill>
                  <a:schemeClr val="tx1"/>
                </a:solidFill>
                <a:latin typeface="Arial" panose="020B0604020202020204" pitchFamily="34" charset="0"/>
                <a:cs typeface="Arial" panose="020B0604020202020204" pitchFamily="34" charset="0"/>
              </a:rPr>
              <a:t> Although the disease process described above is classic.</a:t>
            </a:r>
          </a:p>
          <a:p>
            <a:pPr algn="just"/>
            <a:endParaRPr lang="en-IN" sz="5000" b="1" dirty="0" smtClean="0">
              <a:solidFill>
                <a:schemeClr val="tx1"/>
              </a:solidFill>
              <a:latin typeface="Arial" panose="020B0604020202020204" pitchFamily="34" charset="0"/>
              <a:cs typeface="Arial" panose="020B0604020202020204" pitchFamily="34" charset="0"/>
            </a:endParaRPr>
          </a:p>
          <a:p>
            <a:pPr algn="just">
              <a:buFont typeface="Wingdings" pitchFamily="2" charset="2"/>
              <a:buChar char="q"/>
            </a:pPr>
            <a:r>
              <a:rPr lang="en-IN" sz="5000" b="1" dirty="0" smtClean="0">
                <a:solidFill>
                  <a:schemeClr val="tx1"/>
                </a:solidFill>
                <a:latin typeface="Arial" panose="020B0604020202020204" pitchFamily="34" charset="0"/>
                <a:cs typeface="Arial" panose="020B0604020202020204" pitchFamily="34" charset="0"/>
              </a:rPr>
              <a:t>Some horses (especially older animals) develop a mild, short lasting disease without or with minor lymph node </a:t>
            </a:r>
            <a:r>
              <a:rPr lang="en-IN" sz="5000" b="1" dirty="0" err="1" smtClean="0">
                <a:solidFill>
                  <a:schemeClr val="tx1"/>
                </a:solidFill>
                <a:latin typeface="Arial" panose="020B0604020202020204" pitchFamily="34" charset="0"/>
                <a:cs typeface="Arial" panose="020B0604020202020204" pitchFamily="34" charset="0"/>
              </a:rPr>
              <a:t>abscessation</a:t>
            </a:r>
            <a:r>
              <a:rPr lang="en-IN" sz="5000" b="1" dirty="0" smtClean="0">
                <a:solidFill>
                  <a:schemeClr val="tx1"/>
                </a:solidFill>
                <a:latin typeface="Arial" panose="020B0604020202020204" pitchFamily="34" charset="0"/>
                <a:cs typeface="Arial" panose="020B0604020202020204" pitchFamily="34" charset="0"/>
              </a:rPr>
              <a:t>. </a:t>
            </a:r>
          </a:p>
          <a:p>
            <a:pPr algn="just"/>
            <a:endParaRPr lang="en-IN" sz="5000" b="1" dirty="0" smtClean="0">
              <a:solidFill>
                <a:schemeClr val="tx1"/>
              </a:solidFill>
              <a:latin typeface="Arial" panose="020B0604020202020204" pitchFamily="34" charset="0"/>
              <a:cs typeface="Arial" panose="020B0604020202020204" pitchFamily="34" charset="0"/>
            </a:endParaRPr>
          </a:p>
          <a:p>
            <a:pPr algn="just">
              <a:buFont typeface="Wingdings" pitchFamily="2" charset="2"/>
              <a:buChar char="q"/>
            </a:pPr>
            <a:r>
              <a:rPr lang="en-IN" sz="5000" b="1" dirty="0" smtClean="0">
                <a:solidFill>
                  <a:schemeClr val="tx1"/>
                </a:solidFill>
                <a:latin typeface="Arial" panose="020B0604020202020204" pitchFamily="34" charset="0"/>
                <a:cs typeface="Arial" panose="020B0604020202020204" pitchFamily="34" charset="0"/>
              </a:rPr>
              <a:t>This is thought to be the result of partial immunity although this may also result from infection by </a:t>
            </a:r>
            <a:r>
              <a:rPr lang="en-IN" sz="5000" b="1" i="1" dirty="0" err="1" smtClean="0">
                <a:solidFill>
                  <a:schemeClr val="tx1"/>
                </a:solidFill>
                <a:latin typeface="Arial" panose="020B0604020202020204" pitchFamily="34" charset="0"/>
                <a:cs typeface="Arial" panose="020B0604020202020204" pitchFamily="34" charset="0"/>
              </a:rPr>
              <a:t>S.equi</a:t>
            </a:r>
            <a:r>
              <a:rPr lang="en-IN" sz="5000" b="1" i="1" dirty="0" smtClean="0">
                <a:solidFill>
                  <a:schemeClr val="tx1"/>
                </a:solidFill>
                <a:latin typeface="Arial" panose="020B0604020202020204" pitchFamily="34" charset="0"/>
                <a:cs typeface="Arial" panose="020B0604020202020204" pitchFamily="34" charset="0"/>
              </a:rPr>
              <a:t> </a:t>
            </a:r>
            <a:r>
              <a:rPr lang="en-IN" sz="5000" b="1" dirty="0" smtClean="0">
                <a:solidFill>
                  <a:schemeClr val="tx1"/>
                </a:solidFill>
                <a:latin typeface="Arial" panose="020B0604020202020204" pitchFamily="34" charset="0"/>
                <a:cs typeface="Arial" panose="020B0604020202020204" pitchFamily="34" charset="0"/>
              </a:rPr>
              <a:t>of relatively low virulence.</a:t>
            </a:r>
          </a:p>
          <a:p>
            <a:pPr algn="just"/>
            <a:endParaRPr lang="en-IN" sz="5000" b="1" dirty="0" smtClean="0">
              <a:solidFill>
                <a:schemeClr val="tx1"/>
              </a:solidFill>
              <a:latin typeface="Arial" panose="020B0604020202020204" pitchFamily="34" charset="0"/>
              <a:cs typeface="Arial" panose="020B0604020202020204" pitchFamily="34" charset="0"/>
            </a:endParaRPr>
          </a:p>
          <a:p>
            <a:pPr algn="just">
              <a:buFont typeface="Wingdings" pitchFamily="2" charset="2"/>
              <a:buChar char="q"/>
            </a:pPr>
            <a:r>
              <a:rPr lang="en-IN" sz="5000" b="1" dirty="0" smtClean="0">
                <a:solidFill>
                  <a:schemeClr val="tx1"/>
                </a:solidFill>
                <a:latin typeface="Arial" panose="020B0604020202020204" pitchFamily="34" charset="0"/>
                <a:cs typeface="Arial" panose="020B0604020202020204" pitchFamily="34" charset="0"/>
              </a:rPr>
              <a:t> Classic strangles is a severe infection that can be fatal, usually as a result of a variety of complications that occur.</a:t>
            </a:r>
          </a:p>
          <a:p>
            <a:pPr algn="just"/>
            <a:r>
              <a:rPr lang="en-IN" sz="8000" b="1" dirty="0" smtClean="0">
                <a:solidFill>
                  <a:schemeClr val="tx1"/>
                </a:solidFill>
                <a:latin typeface="Arial" panose="020B0604020202020204" pitchFamily="34" charset="0"/>
                <a:cs typeface="Arial" panose="020B0604020202020204" pitchFamily="34" charset="0"/>
              </a:rPr>
              <a:t> </a:t>
            </a:r>
          </a:p>
          <a:p>
            <a:pPr algn="just">
              <a:buFont typeface="Wingdings" pitchFamily="2" charset="2"/>
              <a:buChar char="Ø"/>
            </a:pPr>
            <a:endParaRPr lang="en-IN" sz="5100" b="1" dirty="0" smtClean="0">
              <a:solidFill>
                <a:schemeClr val="tx1"/>
              </a:solidFill>
            </a:endParaRPr>
          </a:p>
          <a:p>
            <a:pPr algn="just"/>
            <a:r>
              <a:rPr lang="en-IN" sz="5100" b="1" dirty="0" smtClean="0">
                <a:solidFill>
                  <a:schemeClr val="tx1"/>
                </a:solidFill>
              </a:rPr>
              <a:t> </a:t>
            </a:r>
          </a:p>
          <a:p>
            <a:pPr algn="l">
              <a:buFont typeface="Wingdings" pitchFamily="2" charset="2"/>
              <a:buChar char="Ø"/>
            </a:pPr>
            <a:endParaRPr lang="en-IN" sz="3000" b="1" dirty="0" smtClean="0">
              <a:solidFill>
                <a:schemeClr val="tx1"/>
              </a:solidFill>
            </a:endParaRPr>
          </a:p>
          <a:p>
            <a:pPr algn="l"/>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fontScale="47500" lnSpcReduction="20000"/>
          </a:bodyPr>
          <a:lstStyle/>
          <a:p>
            <a:pPr algn="just"/>
            <a:r>
              <a:rPr lang="en-IN" sz="4200" b="1" dirty="0" smtClean="0">
                <a:solidFill>
                  <a:schemeClr val="tx1"/>
                </a:solidFill>
                <a:latin typeface="Arial" panose="020B0604020202020204" pitchFamily="34" charset="0"/>
                <a:cs typeface="Arial" panose="020B0604020202020204" pitchFamily="34" charset="0"/>
              </a:rPr>
              <a:t>The main and often fatal complications of strangles are:</a:t>
            </a:r>
          </a:p>
          <a:p>
            <a:pPr algn="just"/>
            <a:r>
              <a:rPr lang="en-US" sz="4200" b="1" dirty="0" smtClean="0">
                <a:solidFill>
                  <a:schemeClr val="tx1"/>
                </a:solidFill>
                <a:latin typeface="Arial" panose="020B0604020202020204" pitchFamily="34" charset="0"/>
                <a:cs typeface="Arial" panose="020B0604020202020204" pitchFamily="34" charset="0"/>
              </a:rPr>
              <a:t> 1.</a:t>
            </a:r>
            <a:r>
              <a:rPr lang="en-IN" sz="4200" b="1" dirty="0" smtClean="0">
                <a:solidFill>
                  <a:srgbClr val="FF0000"/>
                </a:solidFill>
                <a:latin typeface="Arial" panose="020B0604020202020204" pitchFamily="34" charset="0"/>
                <a:cs typeface="Arial" panose="020B0604020202020204" pitchFamily="34" charset="0"/>
              </a:rPr>
              <a:t> Bastard strangles(Metastatic strangles)        </a:t>
            </a:r>
            <a:r>
              <a:rPr lang="en-US" sz="4200" b="1" dirty="0" smtClean="0">
                <a:solidFill>
                  <a:schemeClr val="tx1"/>
                </a:solidFill>
                <a:latin typeface="Arial" panose="020B0604020202020204" pitchFamily="34" charset="0"/>
                <a:cs typeface="Arial" panose="020B0604020202020204" pitchFamily="34" charset="0"/>
              </a:rPr>
              <a:t>2.</a:t>
            </a:r>
            <a:r>
              <a:rPr lang="en-IN" sz="4200" b="1" dirty="0" smtClean="0">
                <a:solidFill>
                  <a:srgbClr val="FF0000"/>
                </a:solidFill>
                <a:latin typeface="Arial" panose="020B0604020202020204" pitchFamily="34" charset="0"/>
                <a:cs typeface="Arial" panose="020B0604020202020204" pitchFamily="34" charset="0"/>
              </a:rPr>
              <a:t> </a:t>
            </a:r>
            <a:r>
              <a:rPr lang="en-IN" sz="4200" b="1" dirty="0" err="1" smtClean="0">
                <a:solidFill>
                  <a:srgbClr val="FF0000"/>
                </a:solidFill>
                <a:latin typeface="Arial" panose="020B0604020202020204" pitchFamily="34" charset="0"/>
                <a:cs typeface="Arial" panose="020B0604020202020204" pitchFamily="34" charset="0"/>
              </a:rPr>
              <a:t>Purpura</a:t>
            </a:r>
            <a:r>
              <a:rPr lang="en-IN" sz="4200" b="1" dirty="0" smtClean="0">
                <a:solidFill>
                  <a:srgbClr val="FF0000"/>
                </a:solidFill>
                <a:latin typeface="Arial" panose="020B0604020202020204" pitchFamily="34" charset="0"/>
                <a:cs typeface="Arial" panose="020B0604020202020204" pitchFamily="34" charset="0"/>
              </a:rPr>
              <a:t> </a:t>
            </a:r>
            <a:r>
              <a:rPr lang="en-IN" sz="4200" b="1" dirty="0" err="1" smtClean="0">
                <a:solidFill>
                  <a:srgbClr val="FF0000"/>
                </a:solidFill>
                <a:latin typeface="Arial" panose="020B0604020202020204" pitchFamily="34" charset="0"/>
                <a:cs typeface="Arial" panose="020B0604020202020204" pitchFamily="34" charset="0"/>
              </a:rPr>
              <a:t>haemorrhagica</a:t>
            </a:r>
            <a:r>
              <a:rPr lang="en-IN" sz="4200" b="1" dirty="0" smtClean="0">
                <a:solidFill>
                  <a:srgbClr val="FF0000"/>
                </a:solidFill>
                <a:latin typeface="Arial" panose="020B0604020202020204" pitchFamily="34" charset="0"/>
                <a:cs typeface="Arial" panose="020B0604020202020204" pitchFamily="34" charset="0"/>
              </a:rPr>
              <a:t> </a:t>
            </a:r>
          </a:p>
          <a:p>
            <a:pPr algn="just"/>
            <a:r>
              <a:rPr lang="en-IN" sz="4200" b="1" u="sng" dirty="0" smtClean="0">
                <a:solidFill>
                  <a:srgbClr val="FF0000"/>
                </a:solidFill>
                <a:latin typeface="Arial" panose="020B0604020202020204" pitchFamily="34" charset="0"/>
                <a:cs typeface="Arial" panose="020B0604020202020204" pitchFamily="34" charset="0"/>
              </a:rPr>
              <a:t>1. Bastard strangles (Metastatic strangles):</a:t>
            </a:r>
            <a:r>
              <a:rPr lang="en-IN" sz="4200" b="1" u="sng" dirty="0" smtClean="0">
                <a:solidFill>
                  <a:schemeClr val="tx1"/>
                </a:solidFill>
                <a:latin typeface="Arial" panose="020B0604020202020204" pitchFamily="34" charset="0"/>
                <a:cs typeface="Arial" panose="020B0604020202020204" pitchFamily="34" charset="0"/>
              </a:rPr>
              <a:t> </a:t>
            </a:r>
          </a:p>
          <a:p>
            <a:pPr algn="just">
              <a:buFont typeface="Wingdings" pitchFamily="2" charset="2"/>
              <a:buChar char="ü"/>
            </a:pPr>
            <a:r>
              <a:rPr lang="en-IN" sz="4200" b="1" dirty="0">
                <a:solidFill>
                  <a:schemeClr val="tx1"/>
                </a:solidFill>
                <a:latin typeface="Arial" panose="020B0604020202020204" pitchFamily="34" charset="0"/>
                <a:cs typeface="Arial" panose="020B0604020202020204" pitchFamily="34" charset="0"/>
              </a:rPr>
              <a:t>W</a:t>
            </a:r>
            <a:r>
              <a:rPr lang="en-IN" sz="4200" b="1" dirty="0" smtClean="0">
                <a:solidFill>
                  <a:schemeClr val="tx1"/>
                </a:solidFill>
                <a:latin typeface="Arial" panose="020B0604020202020204" pitchFamily="34" charset="0"/>
                <a:cs typeface="Arial" panose="020B0604020202020204" pitchFamily="34" charset="0"/>
              </a:rPr>
              <a:t>hich describes the dissemination of infection to unusual sites other than the lymph nodes draining the throat. </a:t>
            </a:r>
          </a:p>
          <a:p>
            <a:pPr algn="just">
              <a:buFont typeface="Wingdings" pitchFamily="2" charset="2"/>
              <a:buChar char="ü"/>
            </a:pPr>
            <a:r>
              <a:rPr lang="en-IN" sz="4200" b="1" dirty="0" smtClean="0">
                <a:solidFill>
                  <a:schemeClr val="tx1"/>
                </a:solidFill>
                <a:latin typeface="Arial" panose="020B0604020202020204" pitchFamily="34" charset="0"/>
                <a:cs typeface="Arial" panose="020B0604020202020204" pitchFamily="34" charset="0"/>
              </a:rPr>
              <a:t>For example, abdominal or lung lymph nodes may develop abscesses and rupture, sometimes weeks or longer after the infection seems to have resolved. </a:t>
            </a:r>
          </a:p>
          <a:p>
            <a:pPr algn="just">
              <a:buFont typeface="Wingdings" pitchFamily="2" charset="2"/>
              <a:buChar char="ü"/>
            </a:pPr>
            <a:r>
              <a:rPr lang="en-IN" sz="4200" b="1" dirty="0" smtClean="0">
                <a:solidFill>
                  <a:schemeClr val="tx1"/>
                </a:solidFill>
                <a:latin typeface="Arial" panose="020B0604020202020204" pitchFamily="34" charset="0"/>
                <a:cs typeface="Arial" panose="020B0604020202020204" pitchFamily="34" charset="0"/>
              </a:rPr>
              <a:t>A brain abscess may rupture causing sudden death or a retropharyngeal lymph node abscess may burst in the throat and the pus will be inhaled into the lung.</a:t>
            </a:r>
          </a:p>
          <a:p>
            <a:pPr algn="just"/>
            <a:r>
              <a:rPr lang="en-IN" sz="4200" b="1" dirty="0" smtClean="0">
                <a:solidFill>
                  <a:srgbClr val="FF0000"/>
                </a:solidFill>
                <a:latin typeface="Arial" panose="020B0604020202020204" pitchFamily="34" charset="0"/>
                <a:cs typeface="Arial" panose="020B0604020202020204" pitchFamily="34" charset="0"/>
              </a:rPr>
              <a:t>2.Purpura </a:t>
            </a:r>
            <a:r>
              <a:rPr lang="en-IN" sz="4200" b="1" dirty="0" err="1">
                <a:solidFill>
                  <a:srgbClr val="FF0000"/>
                </a:solidFill>
                <a:latin typeface="Arial" panose="020B0604020202020204" pitchFamily="34" charset="0"/>
                <a:cs typeface="Arial" panose="020B0604020202020204" pitchFamily="34" charset="0"/>
              </a:rPr>
              <a:t>haemorrhagica</a:t>
            </a:r>
            <a:r>
              <a:rPr lang="en-IN" sz="4200" b="1" dirty="0">
                <a:solidFill>
                  <a:srgbClr val="FF0000"/>
                </a:solidFill>
                <a:latin typeface="Arial" panose="020B0604020202020204" pitchFamily="34" charset="0"/>
                <a:cs typeface="Arial" panose="020B0604020202020204" pitchFamily="34" charset="0"/>
              </a:rPr>
              <a:t>: </a:t>
            </a:r>
          </a:p>
          <a:p>
            <a:pPr marL="342900" indent="-342900" algn="just">
              <a:buFont typeface="Wingdings" panose="05000000000000000000" pitchFamily="2" charset="2"/>
              <a:buChar char="§"/>
            </a:pPr>
            <a:r>
              <a:rPr lang="en-IN" sz="4200" b="1" dirty="0">
                <a:solidFill>
                  <a:schemeClr val="tx1"/>
                </a:solidFill>
                <a:latin typeface="Arial" panose="020B0604020202020204" pitchFamily="34" charset="0"/>
                <a:cs typeface="Arial" panose="020B0604020202020204" pitchFamily="34" charset="0"/>
              </a:rPr>
              <a:t>Which is an immune-mediated acute inflammation of peripheral blood vessels that occurs within four weeks of strangles, while the animal is convalescing. </a:t>
            </a:r>
          </a:p>
          <a:p>
            <a:pPr marL="342900" indent="-342900" algn="just">
              <a:buFont typeface="Wingdings" panose="05000000000000000000" pitchFamily="2" charset="2"/>
              <a:buChar char="§"/>
            </a:pPr>
            <a:r>
              <a:rPr lang="en-IN" sz="4200" b="1" dirty="0">
                <a:solidFill>
                  <a:schemeClr val="tx1"/>
                </a:solidFill>
                <a:latin typeface="Arial" panose="020B0604020202020204" pitchFamily="34" charset="0"/>
                <a:cs typeface="Arial" panose="020B0604020202020204" pitchFamily="34" charset="0"/>
              </a:rPr>
              <a:t>It results from the formation of immune complexes between the horse’s antibodies and bacterial components. </a:t>
            </a:r>
          </a:p>
          <a:p>
            <a:pPr marL="342900" indent="-342900" algn="just">
              <a:buFont typeface="Wingdings" panose="05000000000000000000" pitchFamily="2" charset="2"/>
              <a:buChar char="§"/>
            </a:pPr>
            <a:r>
              <a:rPr lang="en-IN" sz="4200" b="1" dirty="0">
                <a:solidFill>
                  <a:schemeClr val="tx1"/>
                </a:solidFill>
                <a:latin typeface="Arial" panose="020B0604020202020204" pitchFamily="34" charset="0"/>
                <a:cs typeface="Arial" panose="020B0604020202020204" pitchFamily="34" charset="0"/>
              </a:rPr>
              <a:t>These immune complexes become trapped in capillaries where they cause inflammation, visible in the mucous membranes as pinpoint haemorrhages. </a:t>
            </a:r>
          </a:p>
          <a:p>
            <a:pPr marL="342900" indent="-342900" algn="just">
              <a:buFont typeface="Wingdings" panose="05000000000000000000" pitchFamily="2" charset="2"/>
              <a:buChar char="§"/>
            </a:pPr>
            <a:r>
              <a:rPr lang="en-IN" sz="4200" b="1" dirty="0">
                <a:solidFill>
                  <a:schemeClr val="tx1"/>
                </a:solidFill>
                <a:latin typeface="Arial" panose="020B0604020202020204" pitchFamily="34" charset="0"/>
                <a:cs typeface="Arial" panose="020B0604020202020204" pitchFamily="34" charset="0"/>
              </a:rPr>
              <a:t>These haemorrhages lead to a widespread severe </a:t>
            </a:r>
            <a:r>
              <a:rPr lang="en-IN" sz="4200" b="1" dirty="0" err="1">
                <a:solidFill>
                  <a:schemeClr val="tx1"/>
                </a:solidFill>
                <a:latin typeface="Arial" panose="020B0604020202020204" pitchFamily="34" charset="0"/>
                <a:cs typeface="Arial" panose="020B0604020202020204" pitchFamily="34" charset="0"/>
              </a:rPr>
              <a:t>edema</a:t>
            </a:r>
            <a:r>
              <a:rPr lang="en-IN" sz="4200" b="1" dirty="0">
                <a:solidFill>
                  <a:schemeClr val="tx1"/>
                </a:solidFill>
                <a:latin typeface="Arial" panose="020B0604020202020204" pitchFamily="34" charset="0"/>
                <a:cs typeface="Arial" panose="020B0604020202020204" pitchFamily="34" charset="0"/>
              </a:rPr>
              <a:t> of the head, limbs, and other parts of the body. </a:t>
            </a:r>
          </a:p>
          <a:p>
            <a:pPr algn="just"/>
            <a:endParaRPr lang="en-IN" sz="4200" b="1" dirty="0" smtClean="0">
              <a:solidFill>
                <a:schemeClr val="tx1"/>
              </a:solidFill>
              <a:latin typeface="Arial" panose="020B0604020202020204" pitchFamily="34" charset="0"/>
              <a:cs typeface="Arial" panose="020B0604020202020204" pitchFamily="34" charset="0"/>
            </a:endParaRPr>
          </a:p>
          <a:p>
            <a:pPr algn="r"/>
            <a:endParaRPr lang="en-US" sz="2000" b="1" dirty="0" smtClean="0">
              <a:solidFill>
                <a:schemeClr val="tx1"/>
              </a:solidFill>
              <a:latin typeface="Arial" panose="020B0604020202020204" pitchFamily="34" charset="0"/>
              <a:cs typeface="Arial" panose="020B0604020202020204" pitchFamily="34" charset="0"/>
            </a:endParaRPr>
          </a:p>
          <a:p>
            <a:pPr algn="r"/>
            <a:endParaRPr lang="en-IN" sz="2400" dirty="0" smtClean="0">
              <a:solidFill>
                <a:schemeClr val="tx1"/>
              </a:solidFill>
            </a:endParaRPr>
          </a:p>
          <a:p>
            <a:r>
              <a:rPr lang="en-IN" sz="2400" dirty="0" smtClean="0">
                <a:solidFill>
                  <a:schemeClr val="tx1"/>
                </a:solidFill>
              </a:rPr>
              <a:t> </a:t>
            </a:r>
          </a:p>
          <a:p>
            <a:pPr algn="l">
              <a:buFont typeface="Wingdings" pitchFamily="2" charset="2"/>
              <a:buChar char="q"/>
            </a:pPr>
            <a:endParaRPr lang="en-IN"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152400" y="304801"/>
            <a:ext cx="2971800" cy="3429000"/>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5895975" y="304800"/>
            <a:ext cx="2867025" cy="2514600"/>
          </a:xfrm>
          <a:prstGeom prst="rect">
            <a:avLst/>
          </a:prstGeom>
          <a:noFill/>
          <a:ln w="9525">
            <a:noFill/>
            <a:miter lim="800000"/>
            <a:headEnd/>
            <a:tailEnd/>
          </a:ln>
          <a:effectLst/>
        </p:spPr>
      </p:pic>
      <p:pic>
        <p:nvPicPr>
          <p:cNvPr id="1028" name="Picture 4"/>
          <p:cNvPicPr>
            <a:picLocks noChangeAspect="1" noChangeArrowheads="1"/>
          </p:cNvPicPr>
          <p:nvPr/>
        </p:nvPicPr>
        <p:blipFill>
          <a:blip r:embed="rId4"/>
          <a:srcRect/>
          <a:stretch>
            <a:fillRect/>
          </a:stretch>
        </p:blipFill>
        <p:spPr bwMode="auto">
          <a:xfrm>
            <a:off x="533400" y="4419600"/>
            <a:ext cx="2514600" cy="1828800"/>
          </a:xfrm>
          <a:prstGeom prst="rect">
            <a:avLst/>
          </a:prstGeom>
          <a:noFill/>
          <a:ln w="9525">
            <a:noFill/>
            <a:miter lim="800000"/>
            <a:headEnd/>
            <a:tailEnd/>
          </a:ln>
          <a:effectLst/>
        </p:spPr>
      </p:pic>
      <p:pic>
        <p:nvPicPr>
          <p:cNvPr id="1029" name="Picture 5"/>
          <p:cNvPicPr>
            <a:picLocks noChangeAspect="1" noChangeArrowheads="1"/>
          </p:cNvPicPr>
          <p:nvPr/>
        </p:nvPicPr>
        <p:blipFill>
          <a:blip r:embed="rId5"/>
          <a:srcRect/>
          <a:stretch>
            <a:fillRect/>
          </a:stretch>
        </p:blipFill>
        <p:spPr bwMode="auto">
          <a:xfrm>
            <a:off x="5562600" y="3705225"/>
            <a:ext cx="2590800" cy="2162175"/>
          </a:xfrm>
          <a:prstGeom prst="rect">
            <a:avLst/>
          </a:prstGeom>
          <a:noFill/>
          <a:ln w="9525">
            <a:noFill/>
            <a:miter lim="800000"/>
            <a:headEnd/>
            <a:tailEnd/>
          </a:ln>
          <a:effectLst/>
        </p:spPr>
      </p:pic>
      <p:sp>
        <p:nvSpPr>
          <p:cNvPr id="6" name="Rectangle 5"/>
          <p:cNvSpPr/>
          <p:nvPr/>
        </p:nvSpPr>
        <p:spPr>
          <a:xfrm>
            <a:off x="5938497" y="2895600"/>
            <a:ext cx="2595903" cy="369332"/>
          </a:xfrm>
          <a:prstGeom prst="rect">
            <a:avLst/>
          </a:prstGeom>
        </p:spPr>
        <p:txBody>
          <a:bodyPr wrap="none">
            <a:spAutoFit/>
          </a:bodyPr>
          <a:lstStyle/>
          <a:p>
            <a:r>
              <a:rPr lang="en-US" dirty="0" smtClean="0"/>
              <a:t>RUPTERED LYMPH NODES</a:t>
            </a:r>
            <a:endParaRPr lang="en-IN" dirty="0"/>
          </a:p>
        </p:txBody>
      </p:sp>
      <p:sp>
        <p:nvSpPr>
          <p:cNvPr id="7" name="Rectangle 6"/>
          <p:cNvSpPr/>
          <p:nvPr/>
        </p:nvSpPr>
        <p:spPr>
          <a:xfrm>
            <a:off x="0" y="3669268"/>
            <a:ext cx="4142673" cy="369332"/>
          </a:xfrm>
          <a:prstGeom prst="rect">
            <a:avLst/>
          </a:prstGeom>
        </p:spPr>
        <p:txBody>
          <a:bodyPr wrap="none">
            <a:spAutoFit/>
          </a:bodyPr>
          <a:lstStyle/>
          <a:p>
            <a:r>
              <a:rPr lang="en-US" dirty="0" smtClean="0"/>
              <a:t>SWELLNG OF PHARYNGEAL LYMPH NODES</a:t>
            </a:r>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ln w="28575">
            <a:solidFill>
              <a:srgbClr val="FF0000"/>
            </a:solidFill>
          </a:ln>
        </p:spPr>
        <p:txBody>
          <a:bodyPr>
            <a:normAutofit lnSpcReduction="10000"/>
          </a:bodyPr>
          <a:lstStyle/>
          <a:p>
            <a:pPr algn="just"/>
            <a:r>
              <a:rPr lang="en-IN" sz="2200" b="1" dirty="0" smtClean="0">
                <a:solidFill>
                  <a:schemeClr val="tx1"/>
                </a:solidFill>
                <a:latin typeface="Arial" panose="020B0604020202020204" pitchFamily="34" charset="0"/>
                <a:cs typeface="Arial" panose="020B0604020202020204" pitchFamily="34" charset="0"/>
              </a:rPr>
              <a:t>Minor, non-fatal complications include:</a:t>
            </a:r>
          </a:p>
          <a:p>
            <a:pPr marL="457200" indent="-457200" algn="just">
              <a:buAutoNum type="arabicPeriod"/>
            </a:pPr>
            <a:r>
              <a:rPr lang="en-IN" sz="2200" i="1" dirty="0" smtClean="0">
                <a:solidFill>
                  <a:srgbClr val="FF0000"/>
                </a:solidFill>
                <a:latin typeface="Arial" panose="020B0604020202020204" pitchFamily="34" charset="0"/>
                <a:cs typeface="Arial" panose="020B0604020202020204" pitchFamily="34" charset="0"/>
              </a:rPr>
              <a:t>Post strangles myocarditis </a:t>
            </a:r>
            <a:r>
              <a:rPr lang="en-IN" sz="2200" dirty="0" smtClean="0">
                <a:solidFill>
                  <a:schemeClr val="tx1"/>
                </a:solidFill>
                <a:latin typeface="Arial" panose="020B0604020202020204" pitchFamily="34" charset="0"/>
                <a:cs typeface="Arial" panose="020B0604020202020204" pitchFamily="34" charset="0"/>
              </a:rPr>
              <a:t>(inflammation of heart muscle), which may follow strangles in a small proportion of horses. </a:t>
            </a:r>
          </a:p>
          <a:p>
            <a:pPr algn="just"/>
            <a:endParaRPr lang="en-IN" sz="2200" dirty="0" smtClean="0">
              <a:solidFill>
                <a:schemeClr val="tx1"/>
              </a:solidFill>
              <a:latin typeface="Arial" panose="020B0604020202020204" pitchFamily="34" charset="0"/>
              <a:cs typeface="Arial" panose="020B0604020202020204" pitchFamily="34" charset="0"/>
            </a:endParaRPr>
          </a:p>
          <a:p>
            <a:pPr algn="just"/>
            <a:r>
              <a:rPr lang="en-IN" sz="2200" dirty="0" smtClean="0">
                <a:solidFill>
                  <a:schemeClr val="tx1"/>
                </a:solidFill>
                <a:latin typeface="Arial" panose="020B0604020202020204" pitchFamily="34" charset="0"/>
                <a:cs typeface="Arial" panose="020B0604020202020204" pitchFamily="34" charset="0"/>
              </a:rPr>
              <a:t>2. </a:t>
            </a:r>
            <a:r>
              <a:rPr lang="en-IN" sz="2200" i="1" dirty="0" smtClean="0">
                <a:solidFill>
                  <a:srgbClr val="FF0000"/>
                </a:solidFill>
                <a:latin typeface="Arial" panose="020B0604020202020204" pitchFamily="34" charset="0"/>
                <a:cs typeface="Arial" panose="020B0604020202020204" pitchFamily="34" charset="0"/>
              </a:rPr>
              <a:t>Purulent cellulitis </a:t>
            </a:r>
            <a:r>
              <a:rPr lang="en-IN" sz="2200" dirty="0" smtClean="0">
                <a:solidFill>
                  <a:schemeClr val="tx1"/>
                </a:solidFill>
                <a:latin typeface="Arial" panose="020B0604020202020204" pitchFamily="34" charset="0"/>
                <a:cs typeface="Arial" panose="020B0604020202020204" pitchFamily="34" charset="0"/>
              </a:rPr>
              <a:t>(inflammation of the subcutaneous tissue), which is an unusual occurrence where infection spreads locally in the subcutaneous tissue to the head.</a:t>
            </a:r>
          </a:p>
          <a:p>
            <a:pPr algn="just"/>
            <a:endParaRPr lang="en-IN" sz="2200" dirty="0" smtClean="0">
              <a:solidFill>
                <a:schemeClr val="tx1"/>
              </a:solidFill>
              <a:latin typeface="Arial" panose="020B0604020202020204" pitchFamily="34" charset="0"/>
              <a:cs typeface="Arial" panose="020B0604020202020204" pitchFamily="34" charset="0"/>
            </a:endParaRPr>
          </a:p>
          <a:p>
            <a:pPr algn="just"/>
            <a:r>
              <a:rPr lang="en-IN" sz="2200" dirty="0" smtClean="0">
                <a:solidFill>
                  <a:schemeClr val="tx1"/>
                </a:solidFill>
                <a:latin typeface="Arial" panose="020B0604020202020204" pitchFamily="34" charset="0"/>
                <a:cs typeface="Arial" panose="020B0604020202020204" pitchFamily="34" charset="0"/>
              </a:rPr>
              <a:t>3.</a:t>
            </a:r>
            <a:r>
              <a:rPr lang="en-IN" sz="2200" i="1" dirty="0" smtClean="0">
                <a:solidFill>
                  <a:srgbClr val="FF0000"/>
                </a:solidFill>
                <a:latin typeface="Arial" panose="020B0604020202020204" pitchFamily="34" charset="0"/>
                <a:cs typeface="Arial" panose="020B0604020202020204" pitchFamily="34" charset="0"/>
              </a:rPr>
              <a:t> Laryngeal </a:t>
            </a:r>
            <a:r>
              <a:rPr lang="en-IN" sz="2200" i="1" dirty="0" err="1" smtClean="0">
                <a:solidFill>
                  <a:srgbClr val="FF0000"/>
                </a:solidFill>
                <a:latin typeface="Arial" panose="020B0604020202020204" pitchFamily="34" charset="0"/>
                <a:cs typeface="Arial" panose="020B0604020202020204" pitchFamily="34" charset="0"/>
              </a:rPr>
              <a:t>hemiplegia</a:t>
            </a:r>
            <a:r>
              <a:rPr lang="en-IN" sz="2200" i="1" dirty="0" smtClean="0">
                <a:solidFill>
                  <a:srgbClr val="FF0000"/>
                </a:solidFill>
                <a:latin typeface="Arial" panose="020B0604020202020204" pitchFamily="34" charset="0"/>
                <a:cs typeface="Arial" panose="020B0604020202020204" pitchFamily="34" charset="0"/>
              </a:rPr>
              <a:t>,</a:t>
            </a:r>
            <a:r>
              <a:rPr lang="en-IN" sz="2200" dirty="0" smtClean="0">
                <a:solidFill>
                  <a:schemeClr val="tx1"/>
                </a:solidFill>
                <a:latin typeface="Arial" panose="020B0604020202020204" pitchFamily="34" charset="0"/>
                <a:cs typeface="Arial" panose="020B0604020202020204" pitchFamily="34" charset="0"/>
              </a:rPr>
              <a:t> which involves paralysis of the throat muscles. It is commonly referred to as “roaring.” The condition may follow </a:t>
            </a:r>
            <a:r>
              <a:rPr lang="en-IN" sz="2200" dirty="0" err="1" smtClean="0">
                <a:solidFill>
                  <a:schemeClr val="tx1"/>
                </a:solidFill>
                <a:latin typeface="Arial" panose="020B0604020202020204" pitchFamily="34" charset="0"/>
                <a:cs typeface="Arial" panose="020B0604020202020204" pitchFamily="34" charset="0"/>
              </a:rPr>
              <a:t>abscessation</a:t>
            </a:r>
            <a:r>
              <a:rPr lang="en-IN" sz="2200" dirty="0" smtClean="0">
                <a:solidFill>
                  <a:schemeClr val="tx1"/>
                </a:solidFill>
                <a:latin typeface="Arial" panose="020B0604020202020204" pitchFamily="34" charset="0"/>
                <a:cs typeface="Arial" panose="020B0604020202020204" pitchFamily="34" charset="0"/>
              </a:rPr>
              <a:t> of cervical lymph nodes.</a:t>
            </a:r>
          </a:p>
          <a:p>
            <a:pPr algn="just"/>
            <a:endParaRPr lang="en-IN" sz="2200" dirty="0" smtClean="0">
              <a:solidFill>
                <a:schemeClr val="tx1"/>
              </a:solidFill>
              <a:latin typeface="Arial" panose="020B0604020202020204" pitchFamily="34" charset="0"/>
              <a:cs typeface="Arial" panose="020B0604020202020204" pitchFamily="34" charset="0"/>
            </a:endParaRPr>
          </a:p>
          <a:p>
            <a:pPr algn="just"/>
            <a:r>
              <a:rPr lang="en-IN" sz="2200" dirty="0" smtClean="0">
                <a:solidFill>
                  <a:schemeClr val="tx1"/>
                </a:solidFill>
                <a:latin typeface="Arial" panose="020B0604020202020204" pitchFamily="34" charset="0"/>
                <a:cs typeface="Arial" panose="020B0604020202020204" pitchFamily="34" charset="0"/>
              </a:rPr>
              <a:t>4. </a:t>
            </a:r>
            <a:r>
              <a:rPr lang="en-IN" sz="2200" i="1" dirty="0" smtClean="0">
                <a:solidFill>
                  <a:srgbClr val="FF0000"/>
                </a:solidFill>
                <a:latin typeface="Arial" panose="020B0604020202020204" pitchFamily="34" charset="0"/>
                <a:cs typeface="Arial" panose="020B0604020202020204" pitchFamily="34" charset="0"/>
              </a:rPr>
              <a:t>Anaemia </a:t>
            </a:r>
            <a:r>
              <a:rPr lang="en-IN" sz="2200" dirty="0" smtClean="0">
                <a:solidFill>
                  <a:schemeClr val="tx1"/>
                </a:solidFill>
                <a:latin typeface="Arial" panose="020B0604020202020204" pitchFamily="34" charset="0"/>
                <a:cs typeface="Arial" panose="020B0604020202020204" pitchFamily="34" charset="0"/>
              </a:rPr>
              <a:t>(low red blood cell count), during the convalescent period as a result of immune mediated </a:t>
            </a:r>
            <a:r>
              <a:rPr lang="en-IN" sz="2200" dirty="0" err="1" smtClean="0">
                <a:solidFill>
                  <a:schemeClr val="tx1"/>
                </a:solidFill>
                <a:latin typeface="Arial" panose="020B0604020202020204" pitchFamily="34" charset="0"/>
                <a:cs typeface="Arial" panose="020B0604020202020204" pitchFamily="34" charset="0"/>
              </a:rPr>
              <a:t>lysis</a:t>
            </a:r>
            <a:r>
              <a:rPr lang="en-IN" sz="2200" dirty="0" smtClean="0">
                <a:solidFill>
                  <a:schemeClr val="tx1"/>
                </a:solidFill>
                <a:latin typeface="Arial" panose="020B0604020202020204" pitchFamily="34" charset="0"/>
                <a:cs typeface="Arial" panose="020B0604020202020204" pitchFamily="34" charset="0"/>
              </a:rPr>
              <a:t> of red blood cells.</a:t>
            </a:r>
          </a:p>
          <a:p>
            <a:pPr algn="just"/>
            <a:r>
              <a:rPr lang="en-IN" sz="2200" dirty="0" smtClean="0">
                <a:solidFill>
                  <a:schemeClr val="tx1"/>
                </a:solidFill>
                <a:latin typeface="Arial" panose="020B0604020202020204" pitchFamily="34" charset="0"/>
                <a:cs typeface="Arial" panose="020B0604020202020204" pitchFamily="34" charset="0"/>
              </a:rPr>
              <a:t>5</a:t>
            </a:r>
            <a:r>
              <a:rPr lang="en-IN" sz="2200" dirty="0">
                <a:solidFill>
                  <a:schemeClr val="tx1"/>
                </a:solidFill>
                <a:latin typeface="Arial" panose="020B0604020202020204" pitchFamily="34" charset="0"/>
                <a:cs typeface="Arial" panose="020B0604020202020204" pitchFamily="34" charset="0"/>
              </a:rPr>
              <a:t>. </a:t>
            </a:r>
            <a:r>
              <a:rPr lang="en-IN" sz="2200" dirty="0">
                <a:solidFill>
                  <a:srgbClr val="FF0000"/>
                </a:solidFill>
                <a:latin typeface="Arial" panose="020B0604020202020204" pitchFamily="34" charset="0"/>
                <a:cs typeface="Arial" panose="020B0604020202020204" pitchFamily="34" charset="0"/>
              </a:rPr>
              <a:t>Guttural pouch </a:t>
            </a:r>
            <a:r>
              <a:rPr lang="en-IN" sz="2200" dirty="0" err="1">
                <a:solidFill>
                  <a:srgbClr val="FF0000"/>
                </a:solidFill>
                <a:latin typeface="Arial" panose="020B0604020202020204" pitchFamily="34" charset="0"/>
                <a:cs typeface="Arial" panose="020B0604020202020204" pitchFamily="34" charset="0"/>
              </a:rPr>
              <a:t>empyaema</a:t>
            </a:r>
            <a:r>
              <a:rPr lang="en-IN" sz="2200" dirty="0">
                <a:solidFill>
                  <a:srgbClr val="FF0000"/>
                </a:solidFill>
                <a:latin typeface="Arial" panose="020B0604020202020204" pitchFamily="34" charset="0"/>
                <a:cs typeface="Arial" panose="020B0604020202020204" pitchFamily="34" charset="0"/>
              </a:rPr>
              <a:t> (filled with pus):</a:t>
            </a:r>
            <a:r>
              <a:rPr lang="en-IN" sz="2200" dirty="0">
                <a:solidFill>
                  <a:schemeClr val="tx1"/>
                </a:solidFill>
                <a:latin typeface="Arial" panose="020B0604020202020204" pitchFamily="34" charset="0"/>
                <a:cs typeface="Arial" panose="020B0604020202020204" pitchFamily="34" charset="0"/>
              </a:rPr>
              <a:t>Persistent infection in the guttural pouch may lead to inspissation (drying) of pus and, in some cases, the formation of a solid, stone-like, concretion called </a:t>
            </a:r>
            <a:r>
              <a:rPr lang="en-IN" sz="2200" b="1" i="1" dirty="0" err="1" smtClean="0">
                <a:solidFill>
                  <a:schemeClr val="tx1"/>
                </a:solidFill>
                <a:latin typeface="Arial" panose="020B0604020202020204" pitchFamily="34" charset="0"/>
                <a:cs typeface="Arial" panose="020B0604020202020204" pitchFamily="34" charset="0"/>
              </a:rPr>
              <a:t>chondroid</a:t>
            </a:r>
            <a:r>
              <a:rPr lang="en-IN" sz="2200" dirty="0" smtClean="0">
                <a:solidFill>
                  <a:schemeClr val="tx1"/>
                </a:solidFill>
                <a:latin typeface="Arial" panose="020B0604020202020204" pitchFamily="34" charset="0"/>
                <a:cs typeface="Arial" panose="020B0604020202020204" pitchFamily="34" charset="0"/>
              </a:rPr>
              <a:t>.</a:t>
            </a:r>
            <a:endParaRPr lang="en-IN" sz="2200" dirty="0">
              <a:solidFill>
                <a:schemeClr val="tx1"/>
              </a:solidFill>
              <a:latin typeface="Arial" panose="020B0604020202020204" pitchFamily="34" charset="0"/>
              <a:cs typeface="Arial" panose="020B0604020202020204" pitchFamily="34" charset="0"/>
            </a:endParaRPr>
          </a:p>
          <a:p>
            <a:pPr algn="just"/>
            <a:r>
              <a:rPr lang="en-IN" sz="2200" dirty="0" smtClean="0">
                <a:solidFill>
                  <a:schemeClr val="tx1"/>
                </a:solidFill>
                <a:latin typeface="Arial" panose="020B0604020202020204" pitchFamily="34" charset="0"/>
                <a:cs typeface="Arial" panose="020B0604020202020204" pitchFamily="34" charset="0"/>
              </a:rPr>
              <a:t>	Animals </a:t>
            </a:r>
            <a:r>
              <a:rPr lang="en-IN" sz="2200" dirty="0">
                <a:solidFill>
                  <a:schemeClr val="tx1"/>
                </a:solidFill>
                <a:latin typeface="Arial" panose="020B0604020202020204" pitchFamily="34" charset="0"/>
                <a:cs typeface="Arial" panose="020B0604020202020204" pitchFamily="34" charset="0"/>
              </a:rPr>
              <a:t>that have persistent infection of the guttural pouches become the carriers, the major source of infection to spark outbreaks in susceptible horses </a:t>
            </a:r>
            <a:endParaRPr lang="en-IN" sz="2200" dirty="0" smtClean="0">
              <a:solidFill>
                <a:schemeClr val="tx1"/>
              </a:solidFill>
              <a:latin typeface="Arial" panose="020B0604020202020204" pitchFamily="34" charset="0"/>
              <a:cs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ln w="19050">
            <a:solidFill>
              <a:srgbClr val="FF0000"/>
            </a:solidFill>
          </a:ln>
        </p:spPr>
        <p:txBody>
          <a:bodyPr>
            <a:normAutofit/>
          </a:bodyPr>
          <a:lstStyle/>
          <a:p>
            <a:pPr algn="just">
              <a:buFont typeface="Wingdings" pitchFamily="2" charset="2"/>
              <a:buChar char="q"/>
            </a:pPr>
            <a:endParaRPr lang="en-IN" sz="2800" dirty="0" smtClean="0">
              <a:solidFill>
                <a:schemeClr val="tx1"/>
              </a:solidFill>
            </a:endParaRPr>
          </a:p>
          <a:p>
            <a:pPr algn="just">
              <a:buFont typeface="Wingdings" pitchFamily="2" charset="2"/>
              <a:buChar char="q"/>
            </a:pPr>
            <a:endParaRPr lang="en-IN" sz="2800" dirty="0">
              <a:solidFill>
                <a:schemeClr val="tx1"/>
              </a:solidFill>
            </a:endParaRPr>
          </a:p>
          <a:p>
            <a:pPr algn="just">
              <a:buFont typeface="Wingdings" pitchFamily="2" charset="2"/>
              <a:buChar char="q"/>
            </a:pPr>
            <a:r>
              <a:rPr lang="en-IN" sz="2000" dirty="0" smtClean="0">
                <a:solidFill>
                  <a:schemeClr val="tx1"/>
                </a:solidFill>
                <a:latin typeface="Arial" panose="020B0604020202020204" pitchFamily="34" charset="0"/>
                <a:cs typeface="Arial" panose="020B0604020202020204" pitchFamily="34" charset="0"/>
              </a:rPr>
              <a:t>Diagnosis is confirmed by bacterial culture of exudate from abscesses or nasal swab samples.</a:t>
            </a:r>
          </a:p>
          <a:p>
            <a:pPr algn="just">
              <a:buFont typeface="Wingdings" pitchFamily="2" charset="2"/>
              <a:buChar char="q"/>
            </a:pPr>
            <a:r>
              <a:rPr lang="en-IN" sz="2000" dirty="0" smtClean="0">
                <a:solidFill>
                  <a:schemeClr val="tx1"/>
                </a:solidFill>
                <a:latin typeface="Arial" panose="020B0604020202020204" pitchFamily="34" charset="0"/>
                <a:cs typeface="Arial" panose="020B0604020202020204" pitchFamily="34" charset="0"/>
              </a:rPr>
              <a:t> CBC reveals </a:t>
            </a:r>
            <a:r>
              <a:rPr lang="en-IN" sz="2000" dirty="0" err="1" smtClean="0">
                <a:solidFill>
                  <a:schemeClr val="tx1"/>
                </a:solidFill>
                <a:latin typeface="Arial" panose="020B0604020202020204" pitchFamily="34" charset="0"/>
                <a:cs typeface="Arial" panose="020B0604020202020204" pitchFamily="34" charset="0"/>
              </a:rPr>
              <a:t>neutrophilic</a:t>
            </a:r>
            <a:r>
              <a:rPr lang="en-IN" sz="2000" dirty="0" smtClean="0">
                <a:solidFill>
                  <a:schemeClr val="tx1"/>
                </a:solidFill>
                <a:latin typeface="Arial" panose="020B0604020202020204" pitchFamily="34" charset="0"/>
                <a:cs typeface="Arial" panose="020B0604020202020204" pitchFamily="34" charset="0"/>
              </a:rPr>
              <a:t> </a:t>
            </a:r>
            <a:r>
              <a:rPr lang="en-IN" sz="2000" dirty="0" err="1" smtClean="0">
                <a:solidFill>
                  <a:schemeClr val="tx1"/>
                </a:solidFill>
                <a:latin typeface="Arial" panose="020B0604020202020204" pitchFamily="34" charset="0"/>
                <a:cs typeface="Arial" panose="020B0604020202020204" pitchFamily="34" charset="0"/>
              </a:rPr>
              <a:t>leukocytosis</a:t>
            </a:r>
            <a:r>
              <a:rPr lang="en-IN" sz="2000" dirty="0" smtClean="0">
                <a:solidFill>
                  <a:schemeClr val="tx1"/>
                </a:solidFill>
                <a:latin typeface="Arial" panose="020B0604020202020204" pitchFamily="34" charset="0"/>
                <a:cs typeface="Arial" panose="020B0604020202020204" pitchFamily="34" charset="0"/>
              </a:rPr>
              <a:t> and hyper </a:t>
            </a:r>
            <a:r>
              <a:rPr lang="en-IN" sz="2000" dirty="0" err="1" smtClean="0">
                <a:solidFill>
                  <a:schemeClr val="tx1"/>
                </a:solidFill>
                <a:latin typeface="Arial" panose="020B0604020202020204" pitchFamily="34" charset="0"/>
                <a:cs typeface="Arial" panose="020B0604020202020204" pitchFamily="34" charset="0"/>
              </a:rPr>
              <a:t>fibrinogenemia</a:t>
            </a:r>
            <a:r>
              <a:rPr lang="en-IN" sz="2000" dirty="0" smtClean="0">
                <a:solidFill>
                  <a:schemeClr val="tx1"/>
                </a:solidFill>
                <a:latin typeface="Arial" panose="020B0604020202020204" pitchFamily="34" charset="0"/>
                <a:cs typeface="Arial" panose="020B0604020202020204" pitchFamily="34" charset="0"/>
              </a:rPr>
              <a:t>. </a:t>
            </a:r>
          </a:p>
          <a:p>
            <a:pPr algn="just">
              <a:buFont typeface="Wingdings" pitchFamily="2" charset="2"/>
              <a:buChar char="q"/>
            </a:pPr>
            <a:r>
              <a:rPr lang="en-IN" sz="2000" dirty="0" smtClean="0">
                <a:solidFill>
                  <a:schemeClr val="tx1"/>
                </a:solidFill>
                <a:latin typeface="Arial" panose="020B0604020202020204" pitchFamily="34" charset="0"/>
                <a:cs typeface="Arial" panose="020B0604020202020204" pitchFamily="34" charset="0"/>
              </a:rPr>
              <a:t>Serum biochemical analysis is typically unremarkable. </a:t>
            </a:r>
          </a:p>
          <a:p>
            <a:pPr algn="just">
              <a:buFont typeface="Wingdings" pitchFamily="2" charset="2"/>
              <a:buChar char="q"/>
            </a:pPr>
            <a:r>
              <a:rPr lang="en-IN" sz="2000" dirty="0" smtClean="0">
                <a:solidFill>
                  <a:schemeClr val="tx1"/>
                </a:solidFill>
                <a:latin typeface="Arial" panose="020B0604020202020204" pitchFamily="34" charset="0"/>
                <a:cs typeface="Arial" panose="020B0604020202020204" pitchFamily="34" charset="0"/>
              </a:rPr>
              <a:t>Complicated cases may require endoscopic examination of the upper respiratory tract (including the guttural pouches), </a:t>
            </a:r>
            <a:r>
              <a:rPr lang="en-IN" sz="2000" dirty="0" err="1" smtClean="0">
                <a:solidFill>
                  <a:schemeClr val="tx1"/>
                </a:solidFill>
                <a:latin typeface="Arial" panose="020B0604020202020204" pitchFamily="34" charset="0"/>
                <a:cs typeface="Arial" panose="020B0604020202020204" pitchFamily="34" charset="0"/>
              </a:rPr>
              <a:t>ultrasonographic</a:t>
            </a:r>
            <a:r>
              <a:rPr lang="en-IN" sz="2000" dirty="0" smtClean="0">
                <a:solidFill>
                  <a:schemeClr val="tx1"/>
                </a:solidFill>
                <a:latin typeface="Arial" panose="020B0604020202020204" pitchFamily="34" charset="0"/>
                <a:cs typeface="Arial" panose="020B0604020202020204" pitchFamily="34" charset="0"/>
              </a:rPr>
              <a:t> examination of the retropharyngeal area, or radiographic examination of the skull to identify the location and extent of retropharyngeal abscesses.</a:t>
            </a:r>
          </a:p>
          <a:p>
            <a:pPr algn="just"/>
            <a:endParaRPr lang="en-IN" sz="2000" dirty="0">
              <a:solidFill>
                <a:schemeClr val="tx1"/>
              </a:solidFill>
              <a:latin typeface="Arial" panose="020B0604020202020204" pitchFamily="34" charset="0"/>
              <a:cs typeface="Arial" panose="020B0604020202020204" pitchFamily="34" charset="0"/>
            </a:endParaRPr>
          </a:p>
          <a:p>
            <a:pPr algn="just"/>
            <a:endParaRPr lang="en-IN" sz="2000" dirty="0" smtClean="0">
              <a:solidFill>
                <a:schemeClr val="tx1"/>
              </a:solidFill>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en-IN" sz="2000" dirty="0">
                <a:solidFill>
                  <a:schemeClr val="tx1"/>
                </a:solidFill>
                <a:latin typeface="Arial" panose="020B0604020202020204" pitchFamily="34" charset="0"/>
                <a:cs typeface="Arial" panose="020B0604020202020204" pitchFamily="34" charset="0"/>
              </a:rPr>
              <a:t>The environment for clinically ill horses should be warm, dry, and dust-free. </a:t>
            </a:r>
          </a:p>
          <a:p>
            <a:pPr marL="342900" indent="-342900" algn="just">
              <a:buFont typeface="Wingdings" panose="05000000000000000000" pitchFamily="2" charset="2"/>
              <a:buChar char="§"/>
            </a:pPr>
            <a:r>
              <a:rPr lang="en-IN" sz="2000" dirty="0">
                <a:solidFill>
                  <a:schemeClr val="tx1"/>
                </a:solidFill>
                <a:latin typeface="Arial" panose="020B0604020202020204" pitchFamily="34" charset="0"/>
                <a:cs typeface="Arial" panose="020B0604020202020204" pitchFamily="34" charset="0"/>
              </a:rPr>
              <a:t>Warm compresses are applied to sites of lymphadenopathy to facilitate maturation of abscesses.</a:t>
            </a:r>
          </a:p>
          <a:p>
            <a:pPr marL="342900" indent="-342900" algn="just">
              <a:buFont typeface="Wingdings" panose="05000000000000000000" pitchFamily="2" charset="2"/>
              <a:buChar char="§"/>
            </a:pPr>
            <a:r>
              <a:rPr lang="en-IN" sz="2000" dirty="0">
                <a:solidFill>
                  <a:schemeClr val="tx1"/>
                </a:solidFill>
                <a:latin typeface="Arial" panose="020B0604020202020204" pitchFamily="34" charset="0"/>
                <a:cs typeface="Arial" panose="020B0604020202020204" pitchFamily="34" charset="0"/>
              </a:rPr>
              <a:t>  Facilitated drainage of mature abscesses will speed recovery. </a:t>
            </a:r>
          </a:p>
          <a:p>
            <a:pPr marL="342900" indent="-342900" algn="just">
              <a:buFont typeface="Wingdings" panose="05000000000000000000" pitchFamily="2" charset="2"/>
              <a:buChar char="§"/>
            </a:pPr>
            <a:r>
              <a:rPr lang="en-IN" sz="2000" dirty="0">
                <a:solidFill>
                  <a:schemeClr val="tx1"/>
                </a:solidFill>
                <a:latin typeface="Arial" panose="020B0604020202020204" pitchFamily="34" charset="0"/>
                <a:cs typeface="Arial" panose="020B0604020202020204" pitchFamily="34" charset="0"/>
              </a:rPr>
              <a:t>Ruptured abscesses should be flushed with dilute (3%–5%) </a:t>
            </a:r>
            <a:r>
              <a:rPr lang="en-IN" sz="2000" dirty="0" err="1">
                <a:solidFill>
                  <a:schemeClr val="tx1"/>
                </a:solidFill>
                <a:latin typeface="Arial" panose="020B0604020202020204" pitchFamily="34" charset="0"/>
                <a:cs typeface="Arial" panose="020B0604020202020204" pitchFamily="34" charset="0"/>
              </a:rPr>
              <a:t>povidone</a:t>
            </a:r>
            <a:r>
              <a:rPr lang="en-IN" sz="2000" dirty="0">
                <a:solidFill>
                  <a:schemeClr val="tx1"/>
                </a:solidFill>
                <a:latin typeface="Arial" panose="020B0604020202020204" pitchFamily="34" charset="0"/>
                <a:cs typeface="Arial" panose="020B0604020202020204" pitchFamily="34" charset="0"/>
              </a:rPr>
              <a:t>-iodine solution for several days until discharge ceases</a:t>
            </a:r>
          </a:p>
        </p:txBody>
      </p:sp>
      <p:sp>
        <p:nvSpPr>
          <p:cNvPr id="2" name="Rounded Rectangle 1"/>
          <p:cNvSpPr/>
          <p:nvPr/>
        </p:nvSpPr>
        <p:spPr>
          <a:xfrm>
            <a:off x="2133600" y="76200"/>
            <a:ext cx="4419600" cy="4572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b="1" dirty="0" smtClean="0">
              <a:solidFill>
                <a:srgbClr val="C00000"/>
              </a:solidFill>
              <a:latin typeface="Arial" panose="020B0604020202020204" pitchFamily="34" charset="0"/>
              <a:cs typeface="Arial" panose="020B0604020202020204" pitchFamily="34" charset="0"/>
            </a:endParaRPr>
          </a:p>
          <a:p>
            <a:pPr algn="ctr"/>
            <a:r>
              <a:rPr lang="en-IN" sz="2400" b="1" dirty="0" smtClean="0">
                <a:solidFill>
                  <a:srgbClr val="FF0000"/>
                </a:solidFill>
                <a:latin typeface="Arial" panose="020B0604020202020204" pitchFamily="34" charset="0"/>
                <a:cs typeface="Arial" panose="020B0604020202020204" pitchFamily="34" charset="0"/>
              </a:rPr>
              <a:t>Diagnosis</a:t>
            </a:r>
            <a:endParaRPr lang="en-IN" sz="2400" b="1" dirty="0">
              <a:solidFill>
                <a:srgbClr val="FF0000"/>
              </a:solidFill>
              <a:latin typeface="Arial" panose="020B0604020202020204" pitchFamily="34" charset="0"/>
              <a:cs typeface="Arial" panose="020B0604020202020204" pitchFamily="34" charset="0"/>
            </a:endParaRPr>
          </a:p>
          <a:p>
            <a:pPr algn="ctr"/>
            <a:endParaRPr lang="en-IN" dirty="0"/>
          </a:p>
        </p:txBody>
      </p:sp>
      <p:sp>
        <p:nvSpPr>
          <p:cNvPr id="4" name="Rounded Rectangle 3"/>
          <p:cNvSpPr/>
          <p:nvPr/>
        </p:nvSpPr>
        <p:spPr>
          <a:xfrm>
            <a:off x="2133600" y="3733800"/>
            <a:ext cx="4419600" cy="4572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dirty="0" smtClean="0">
                <a:solidFill>
                  <a:srgbClr val="FF0000"/>
                </a:solidFill>
                <a:latin typeface="Arial" panose="020B0604020202020204" pitchFamily="34" charset="0"/>
                <a:cs typeface="Arial" panose="020B0604020202020204" pitchFamily="34" charset="0"/>
              </a:rPr>
              <a:t>Treatment</a:t>
            </a:r>
            <a:endParaRPr lang="en-IN" sz="2400" b="1" dirty="0">
              <a:solidFill>
                <a:srgbClr val="FF0000"/>
              </a:solidFill>
              <a:latin typeface="Arial" panose="020B0604020202020204" pitchFamily="34" charset="0"/>
              <a:cs typeface="Arial" panose="020B0604020202020204" pitchFamily="34" charset="0"/>
            </a:endParaRPr>
          </a:p>
        </p:txBody>
      </p:sp>
    </p:spTree>
  </p:cSld>
  <p:clrMapOvr>
    <a:masterClrMapping/>
  </p:clrMapOvr>
</p:sld>
</file>

<file path=ppt/theme/theme1.xml><?xml version="1.0" encoding="utf-8"?>
<a:theme xmlns:a="http://schemas.openxmlformats.org/drawingml/2006/main" name="Office Theme">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352</TotalTime>
  <Words>1002</Words>
  <Application>Microsoft Office PowerPoint</Application>
  <PresentationFormat>On-screen Show (4:3)</PresentationFormat>
  <Paragraphs>94</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Strangles is a highly contagious and serious infection ofhorsesandother  equids .  caused by the bacterium, Streptococcus equi. The disease is characterized by severe inflammation of the mucosa of the head and throat, with extensive swelling and often rupture of the lymph nodes,which produces large amounts of thick, creamy pus. Strangles is caused by Streptococcus equi subspecies equi, better known as Streptococcus equi (S. equi). The organism can be isolated from the nose or lymph nodes of affected animals, and is usually readily identified in the laboratory by simple sugar tests.</dc:title>
  <dc:creator>Admin</dc:creator>
  <cp:lastModifiedBy>Windows User</cp:lastModifiedBy>
  <cp:revision>42</cp:revision>
  <dcterms:created xsi:type="dcterms:W3CDTF">2006-08-16T00:00:00Z</dcterms:created>
  <dcterms:modified xsi:type="dcterms:W3CDTF">2020-04-13T05:45:45Z</dcterms:modified>
</cp:coreProperties>
</file>