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0" r:id="rId2"/>
    <p:sldId id="281" r:id="rId3"/>
    <p:sldId id="279" r:id="rId4"/>
    <p:sldId id="256" r:id="rId5"/>
    <p:sldId id="270" r:id="rId6"/>
    <p:sldId id="268" r:id="rId7"/>
    <p:sldId id="269" r:id="rId8"/>
    <p:sldId id="258" r:id="rId9"/>
    <p:sldId id="272" r:id="rId10"/>
    <p:sldId id="259" r:id="rId11"/>
    <p:sldId id="285" r:id="rId12"/>
    <p:sldId id="260" r:id="rId13"/>
    <p:sldId id="261" r:id="rId14"/>
    <p:sldId id="262" r:id="rId15"/>
    <p:sldId id="263" r:id="rId16"/>
    <p:sldId id="264" r:id="rId17"/>
    <p:sldId id="278" r:id="rId18"/>
    <p:sldId id="265" r:id="rId19"/>
    <p:sldId id="277" r:id="rId20"/>
    <p:sldId id="266" r:id="rId21"/>
    <p:sldId id="267" r:id="rId22"/>
    <p:sldId id="273" r:id="rId23"/>
    <p:sldId id="274" r:id="rId24"/>
    <p:sldId id="283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E3331-CD3F-465B-92DF-CE3DA42E42FC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76FC4-455A-4635-8847-742D1359E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76FC4-455A-4635-8847-742D1359E44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1"/>
            <a:ext cx="7086600" cy="1219200"/>
          </a:xfrm>
        </p:spPr>
        <p:txBody>
          <a:bodyPr>
            <a:normAutofit/>
          </a:bodyPr>
          <a:lstStyle/>
          <a:p>
            <a:pPr>
              <a:buNone/>
            </a:pPr>
            <a:endParaRPr lang="en-IN" b="1" dirty="0" smtClean="0"/>
          </a:p>
          <a:p>
            <a:pPr>
              <a:buNone/>
            </a:pPr>
            <a:r>
              <a:rPr lang="en-IN" b="1" dirty="0" smtClean="0"/>
              <a:t>	</a:t>
            </a:r>
            <a:r>
              <a:rPr lang="en-IN" b="1" dirty="0" smtClean="0">
                <a:latin typeface="Berlin Sans FB Demi" pitchFamily="34" charset="0"/>
              </a:rPr>
              <a:t>	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Organochlorine  Insecticides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4800" y="304800"/>
            <a:ext cx="1295399" cy="121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228600"/>
            <a:ext cx="1291274" cy="13167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0" y="4495800"/>
            <a:ext cx="7696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b="1" dirty="0" smtClean="0">
                <a:solidFill>
                  <a:srgbClr val="FFC000"/>
                </a:solidFill>
                <a:latin typeface="Calisto MT" pitchFamily="18" charset="0"/>
              </a:rPr>
              <a:t>Dr. </a:t>
            </a:r>
            <a:r>
              <a:rPr lang="en-IN" b="1" dirty="0" err="1" smtClean="0">
                <a:solidFill>
                  <a:srgbClr val="FFC000"/>
                </a:solidFill>
                <a:latin typeface="Calisto MT" pitchFamily="18" charset="0"/>
              </a:rPr>
              <a:t>Kumari</a:t>
            </a:r>
            <a:r>
              <a:rPr lang="en-IN" b="1" dirty="0" smtClean="0">
                <a:solidFill>
                  <a:srgbClr val="FFC000"/>
                </a:solidFill>
                <a:latin typeface="Calisto MT" pitchFamily="18" charset="0"/>
              </a:rPr>
              <a:t> </a:t>
            </a:r>
            <a:r>
              <a:rPr lang="en-IN" b="1" dirty="0" err="1" smtClean="0">
                <a:solidFill>
                  <a:srgbClr val="FFC000"/>
                </a:solidFill>
                <a:latin typeface="Calisto MT" pitchFamily="18" charset="0"/>
              </a:rPr>
              <a:t>Anjana</a:t>
            </a:r>
            <a:endParaRPr lang="en-IN" b="1" dirty="0" smtClean="0">
              <a:solidFill>
                <a:srgbClr val="FFC000"/>
              </a:solidFill>
              <a:latin typeface="Calisto MT" pitchFamily="18" charset="0"/>
            </a:endParaRPr>
          </a:p>
          <a:p>
            <a:pPr algn="ctr"/>
            <a:r>
              <a:rPr lang="en-IN" sz="2000" b="1" dirty="0" smtClean="0">
                <a:latin typeface="Calisto MT" pitchFamily="18" charset="0"/>
              </a:rPr>
              <a:t>Assistant  Professor</a:t>
            </a:r>
          </a:p>
          <a:p>
            <a:pPr algn="ctr"/>
            <a:r>
              <a:rPr lang="en-IN" sz="2000" b="1" dirty="0" err="1" smtClean="0">
                <a:latin typeface="Calisto MT" pitchFamily="18" charset="0"/>
              </a:rPr>
              <a:t>Deptt</a:t>
            </a:r>
            <a:r>
              <a:rPr lang="en-IN" sz="2000" b="1" dirty="0" smtClean="0">
                <a:latin typeface="Calisto MT" pitchFamily="18" charset="0"/>
              </a:rPr>
              <a:t>. of Veterinary Pharmacology &amp; Toxicology</a:t>
            </a:r>
          </a:p>
          <a:p>
            <a:pPr algn="ctr"/>
            <a:r>
              <a:rPr lang="en-IN" sz="2000" b="1" dirty="0" smtClean="0">
                <a:latin typeface="Calisto MT" pitchFamily="18" charset="0"/>
              </a:rPr>
              <a:t>Bihar Veterinary College, Bihar Animal Sciences University, Patn</a:t>
            </a:r>
            <a:r>
              <a:rPr lang="en-IN" sz="2000" dirty="0" smtClean="0">
                <a:latin typeface="Calisto MT" pitchFamily="18" charset="0"/>
              </a:rPr>
              <a:t>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Classification of OCI</a:t>
            </a:r>
            <a:endParaRPr lang="en-US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4754563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Diphenyl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aliphatic agents </a:t>
            </a:r>
            <a:r>
              <a:rPr lang="en-US" dirty="0" smtClean="0">
                <a:latin typeface="Comic Sans MS" pitchFamily="66" charset="0"/>
              </a:rPr>
              <a:t>- DDT,        </a:t>
            </a:r>
            <a:r>
              <a:rPr lang="en-US" dirty="0" err="1" smtClean="0">
                <a:latin typeface="Comic Sans MS" pitchFamily="66" charset="0"/>
              </a:rPr>
              <a:t>methoxychlor</a:t>
            </a:r>
            <a:r>
              <a:rPr lang="en-US" dirty="0" smtClean="0">
                <a:latin typeface="Comic Sans MS" pitchFamily="66" charset="0"/>
              </a:rPr>
              <a:t>, 				          </a:t>
            </a:r>
            <a:r>
              <a:rPr lang="en-US" dirty="0" err="1" smtClean="0">
                <a:latin typeface="Comic Sans MS" pitchFamily="66" charset="0"/>
              </a:rPr>
              <a:t>perthane</a:t>
            </a:r>
            <a:r>
              <a:rPr lang="en-US" dirty="0" smtClean="0">
                <a:latin typeface="Comic Sans MS" pitchFamily="66" charset="0"/>
              </a:rPr>
              <a:t>,  </a:t>
            </a:r>
            <a:r>
              <a:rPr lang="en-US" dirty="0" err="1" smtClean="0">
                <a:latin typeface="Comic Sans MS" pitchFamily="66" charset="0"/>
              </a:rPr>
              <a:t>dicofol</a:t>
            </a:r>
            <a:endParaRPr lang="en-US" dirty="0" smtClean="0">
              <a:latin typeface="Comic Sans MS" pitchFamily="66" charset="0"/>
            </a:endParaRPr>
          </a:p>
          <a:p>
            <a:pPr lvl="1">
              <a:buNone/>
            </a:pPr>
            <a:endParaRPr lang="en-US" dirty="0" smtClean="0">
              <a:latin typeface="Comic Sans MS" pitchFamily="66" charset="0"/>
            </a:endParaRPr>
          </a:p>
          <a:p>
            <a:pPr lvl="1">
              <a:buNone/>
            </a:pPr>
            <a:endParaRPr lang="en-US" dirty="0" smtClean="0">
              <a:latin typeface="Comic Sans MS" pitchFamily="66" charset="0"/>
            </a:endParaRPr>
          </a:p>
          <a:p>
            <a:pPr lvl="1">
              <a:buNone/>
            </a:pP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Hexachlorocyclohexane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 </a:t>
            </a:r>
            <a:r>
              <a:rPr lang="en-US" dirty="0" smtClean="0">
                <a:latin typeface="Comic Sans MS" pitchFamily="66" charset="0"/>
              </a:rPr>
              <a:t>– </a:t>
            </a:r>
            <a:r>
              <a:rPr lang="en-US" dirty="0" err="1" smtClean="0">
                <a:latin typeface="Comic Sans MS" pitchFamily="66" charset="0"/>
              </a:rPr>
              <a:t>Lindane</a:t>
            </a:r>
            <a:r>
              <a:rPr lang="en-US" dirty="0" smtClean="0">
                <a:latin typeface="Comic Sans MS" pitchFamily="66" charset="0"/>
              </a:rPr>
              <a:t>,            </a:t>
            </a:r>
            <a:r>
              <a:rPr lang="en-US" dirty="0" err="1" smtClean="0">
                <a:latin typeface="Comic Sans MS" pitchFamily="66" charset="0"/>
              </a:rPr>
              <a:t>mirex</a:t>
            </a:r>
            <a:r>
              <a:rPr lang="en-US" dirty="0" smtClean="0">
                <a:latin typeface="Comic Sans MS" pitchFamily="66" charset="0"/>
              </a:rPr>
              <a:t>,     				         </a:t>
            </a:r>
            <a:r>
              <a:rPr lang="en-US" dirty="0" err="1" smtClean="0">
                <a:latin typeface="Comic Sans MS" pitchFamily="66" charset="0"/>
              </a:rPr>
              <a:t>kepone</a:t>
            </a:r>
            <a:r>
              <a:rPr lang="en-US" dirty="0" smtClean="0">
                <a:latin typeface="Comic Sans MS" pitchFamily="66" charset="0"/>
              </a:rPr>
              <a:t>,              BHC</a:t>
            </a:r>
          </a:p>
          <a:p>
            <a:pPr lvl="1">
              <a:buNone/>
            </a:pPr>
            <a:endParaRPr lang="en-US" dirty="0" smtClean="0">
              <a:latin typeface="Comic Sans MS" pitchFamily="66" charset="0"/>
            </a:endParaRPr>
          </a:p>
          <a:p>
            <a:pPr marL="342900" lvl="1" indent="-342900">
              <a:buNone/>
            </a:pP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	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Cyclodiene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agents </a:t>
            </a:r>
            <a:r>
              <a:rPr lang="en-US" dirty="0" smtClean="0">
                <a:latin typeface="Comic Sans MS" pitchFamily="66" charset="0"/>
              </a:rPr>
              <a:t>– </a:t>
            </a:r>
            <a:r>
              <a:rPr lang="en-US" dirty="0" err="1" smtClean="0">
                <a:latin typeface="Comic Sans MS" pitchFamily="66" charset="0"/>
              </a:rPr>
              <a:t>Aldrin</a:t>
            </a:r>
            <a:r>
              <a:rPr lang="en-US" dirty="0" smtClean="0">
                <a:latin typeface="Comic Sans MS" pitchFamily="66" charset="0"/>
              </a:rPr>
              <a:t>,                </a:t>
            </a:r>
            <a:r>
              <a:rPr lang="en-US" dirty="0" err="1" smtClean="0">
                <a:latin typeface="Comic Sans MS" pitchFamily="66" charset="0"/>
              </a:rPr>
              <a:t>dieldrin</a:t>
            </a:r>
            <a:r>
              <a:rPr lang="en-US" dirty="0" smtClean="0">
                <a:latin typeface="Comic Sans MS" pitchFamily="66" charset="0"/>
              </a:rPr>
              <a:t>, </a:t>
            </a:r>
          </a:p>
          <a:p>
            <a:pPr marL="342900" lvl="1" indent="-342900">
              <a:buNone/>
            </a:pPr>
            <a:r>
              <a:rPr lang="en-US" dirty="0" smtClean="0">
                <a:latin typeface="Comic Sans MS" pitchFamily="66" charset="0"/>
              </a:rPr>
              <a:t>				       chlordane,         </a:t>
            </a:r>
            <a:r>
              <a:rPr lang="en-US" dirty="0" err="1" smtClean="0">
                <a:latin typeface="Comic Sans MS" pitchFamily="66" charset="0"/>
              </a:rPr>
              <a:t>endrin</a:t>
            </a:r>
            <a:r>
              <a:rPr lang="en-US" dirty="0" smtClean="0">
                <a:latin typeface="Comic Sans MS" pitchFamily="66" charset="0"/>
              </a:rPr>
              <a:t>, 			      		       </a:t>
            </a:r>
            <a:r>
              <a:rPr lang="en-US" dirty="0" err="1" smtClean="0">
                <a:latin typeface="Comic Sans MS" pitchFamily="66" charset="0"/>
              </a:rPr>
              <a:t>endosulpahan</a:t>
            </a:r>
            <a:r>
              <a:rPr lang="en-US" dirty="0" smtClean="0">
                <a:latin typeface="Comic Sans MS" pitchFamily="66" charset="0"/>
              </a:rPr>
              <a:t>,  </a:t>
            </a:r>
            <a:r>
              <a:rPr lang="en-US" dirty="0" err="1" smtClean="0">
                <a:latin typeface="Comic Sans MS" pitchFamily="66" charset="0"/>
              </a:rPr>
              <a:t>toxaphene</a:t>
            </a:r>
            <a:r>
              <a:rPr lang="en-US" dirty="0" smtClean="0">
                <a:latin typeface="Comic Sans MS" pitchFamily="66" charset="0"/>
              </a:rPr>
              <a:t>   			      	        heptachlor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IN" dirty="0" smtClean="0">
                <a:latin typeface="Comic Sans MS" pitchFamily="66" charset="0"/>
              </a:rPr>
              <a:t>1874 : Dichloro diphenyltrichloro ethane (DDT) was synthesized. 1939 :  Its insecticidal property was discovered by </a:t>
            </a:r>
            <a:r>
              <a:rPr lang="en-IN" b="1" dirty="0" smtClean="0">
                <a:latin typeface="Comic Sans MS" pitchFamily="66" charset="0"/>
              </a:rPr>
              <a:t>Paul Muller.</a:t>
            </a:r>
          </a:p>
          <a:p>
            <a:pPr algn="just">
              <a:buNone/>
            </a:pPr>
            <a:r>
              <a:rPr lang="en-IN" b="1" dirty="0" smtClean="0">
                <a:latin typeface="Comic Sans MS" pitchFamily="66" charset="0"/>
              </a:rPr>
              <a:t>	</a:t>
            </a:r>
            <a:r>
              <a:rPr lang="en-IN" dirty="0" smtClean="0">
                <a:latin typeface="Comic Sans MS" pitchFamily="66" charset="0"/>
              </a:rPr>
              <a:t>1948 : </a:t>
            </a:r>
            <a:r>
              <a:rPr lang="en-IN" b="1" dirty="0" smtClean="0">
                <a:latin typeface="Comic Sans MS" pitchFamily="66" charset="0"/>
              </a:rPr>
              <a:t>Paul Muller, </a:t>
            </a:r>
            <a:r>
              <a:rPr lang="en-IN" dirty="0" smtClean="0">
                <a:latin typeface="Comic Sans MS" pitchFamily="66" charset="0"/>
              </a:rPr>
              <a:t>a Swiss chemist who was awarded Nobel  	      prize for his contribution. 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However its effectiveness in controlling pests was short lived due to its persistence in the environment for a prolonged time.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It is also stored in the body fats of animals which is eliminated at extremely slow rate and has biomagnifications potential. 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One of the most adverse effects of DDT due to biomagnifications is the decline in the population of certain </a:t>
            </a:r>
            <a:r>
              <a:rPr lang="en-IN" b="1" dirty="0" smtClean="0">
                <a:latin typeface="Comic Sans MS" pitchFamily="66" charset="0"/>
              </a:rPr>
              <a:t>birds due to thinning of their egg shells.</a:t>
            </a:r>
          </a:p>
          <a:p>
            <a:pPr algn="just">
              <a:buNone/>
            </a:pPr>
            <a:endParaRPr lang="en-IN" b="1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Because of its persistence in the biosphere, the use of DDT has been banned by almost all the countries including India.</a:t>
            </a:r>
          </a:p>
          <a:p>
            <a:pPr algn="just"/>
            <a:r>
              <a:rPr lang="en-IN" dirty="0" err="1" smtClean="0">
                <a:latin typeface="Comic Sans MS" pitchFamily="66" charset="0"/>
              </a:rPr>
              <a:t>Dicofol</a:t>
            </a:r>
            <a:r>
              <a:rPr lang="en-IN" dirty="0" smtClean="0">
                <a:latin typeface="Comic Sans MS" pitchFamily="66" charset="0"/>
              </a:rPr>
              <a:t> and </a:t>
            </a:r>
            <a:r>
              <a:rPr lang="en-IN" dirty="0" err="1" smtClean="0">
                <a:latin typeface="Comic Sans MS" pitchFamily="66" charset="0"/>
              </a:rPr>
              <a:t>methoxychlor</a:t>
            </a:r>
            <a:r>
              <a:rPr lang="en-IN" dirty="0" smtClean="0">
                <a:latin typeface="Comic Sans MS" pitchFamily="66" charset="0"/>
              </a:rPr>
              <a:t> are still in use. </a:t>
            </a:r>
          </a:p>
          <a:p>
            <a:endParaRPr lang="en-IN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DDT</a:t>
            </a:r>
            <a:endParaRPr lang="en-US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Chemical structure of OCI                                 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Presence  of cyclic carbon chain.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Apolarity</a:t>
            </a:r>
            <a:r>
              <a:rPr lang="en-US" dirty="0" smtClean="0">
                <a:latin typeface="Comic Sans MS" pitchFamily="66" charset="0"/>
              </a:rPr>
              <a:t> and </a:t>
            </a:r>
            <a:r>
              <a:rPr lang="en-US" b="1" dirty="0" err="1" smtClean="0">
                <a:solidFill>
                  <a:srgbClr val="7030A0"/>
                </a:solidFill>
                <a:latin typeface="Comic Sans MS" pitchFamily="66" charset="0"/>
              </a:rPr>
              <a:t>lipophilicity</a:t>
            </a:r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Chemical unreactivity and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high stability in the environment.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b="1" dirty="0" smtClean="0">
                <a:solidFill>
                  <a:schemeClr val="accent5"/>
                </a:solidFill>
                <a:latin typeface="Comic Sans MS" pitchFamily="66" charset="0"/>
              </a:rPr>
              <a:t>T</a:t>
            </a:r>
            <a:r>
              <a:rPr lang="en-US" sz="2000" b="1" dirty="0" smtClean="0">
                <a:solidFill>
                  <a:schemeClr val="accent5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chemeClr val="accent5"/>
                </a:solidFill>
                <a:latin typeface="Comic Sans MS" pitchFamily="66" charset="0"/>
              </a:rPr>
              <a:t>½   of </a:t>
            </a:r>
            <a:r>
              <a:rPr lang="en-US" b="1" dirty="0" err="1" smtClean="0">
                <a:solidFill>
                  <a:schemeClr val="accent5"/>
                </a:solidFill>
                <a:latin typeface="Comic Sans MS" pitchFamily="66" charset="0"/>
              </a:rPr>
              <a:t>OCl</a:t>
            </a:r>
            <a:r>
              <a:rPr lang="en-US" b="1" dirty="0" smtClean="0">
                <a:solidFill>
                  <a:schemeClr val="accent5"/>
                </a:solidFill>
                <a:latin typeface="Comic Sans MS" pitchFamily="66" charset="0"/>
              </a:rPr>
              <a:t>   in soil   -  1-12 years.</a:t>
            </a:r>
          </a:p>
          <a:p>
            <a:r>
              <a:rPr lang="en-US" b="1" dirty="0" smtClean="0">
                <a:solidFill>
                  <a:schemeClr val="accent5"/>
                </a:solidFill>
                <a:latin typeface="Comic Sans MS" pitchFamily="66" charset="0"/>
              </a:rPr>
              <a:t>T</a:t>
            </a:r>
            <a:r>
              <a:rPr lang="en-US" sz="2000" b="1" dirty="0" smtClean="0">
                <a:solidFill>
                  <a:schemeClr val="accent5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chemeClr val="accent5"/>
                </a:solidFill>
                <a:latin typeface="Comic Sans MS" pitchFamily="66" charset="0"/>
              </a:rPr>
              <a:t>½   of DDT in soil --  3-10 years</a:t>
            </a:r>
            <a:endParaRPr lang="en-US" b="1" dirty="0">
              <a:solidFill>
                <a:schemeClr val="accent5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Factors affecting toxicity</a:t>
            </a:r>
            <a:endParaRPr lang="en-US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Young animals- </a:t>
            </a:r>
            <a:r>
              <a:rPr lang="en-US" dirty="0" smtClean="0">
                <a:latin typeface="Comic Sans MS" pitchFamily="66" charset="0"/>
              </a:rPr>
              <a:t>more sensitive.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Female</a:t>
            </a:r>
            <a:r>
              <a:rPr lang="en-US" dirty="0" smtClean="0">
                <a:latin typeface="Comic Sans MS" pitchFamily="66" charset="0"/>
              </a:rPr>
              <a:t>- more sensitive.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b="1" dirty="0" smtClean="0">
                <a:solidFill>
                  <a:srgbClr val="FFC000"/>
                </a:solidFill>
                <a:latin typeface="Comic Sans MS" pitchFamily="66" charset="0"/>
              </a:rPr>
              <a:t>Fatty and lactating animal- </a:t>
            </a:r>
            <a:r>
              <a:rPr lang="en-US" dirty="0" smtClean="0">
                <a:latin typeface="Comic Sans MS" pitchFamily="66" charset="0"/>
              </a:rPr>
              <a:t>more sensitive.</a:t>
            </a:r>
          </a:p>
          <a:p>
            <a:pPr>
              <a:buNone/>
            </a:pPr>
            <a:endParaRPr lang="en-US" b="1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Stress and illness </a:t>
            </a:r>
            <a:r>
              <a:rPr lang="en-US" dirty="0" smtClean="0">
                <a:latin typeface="Comic Sans MS" pitchFamily="66" charset="0"/>
              </a:rPr>
              <a:t>enhance the toxicity.</a:t>
            </a:r>
          </a:p>
          <a:p>
            <a:pPr>
              <a:buNone/>
            </a:pPr>
            <a:endParaRPr lang="en-US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More toxic in oily vehicle </a:t>
            </a:r>
            <a:r>
              <a:rPr lang="en-US" dirty="0" smtClean="0">
                <a:latin typeface="Comic Sans MS" pitchFamily="66" charset="0"/>
              </a:rPr>
              <a:t>then suspension and dry powder.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Cyclodiene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group-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more toxic</a:t>
            </a:r>
          </a:p>
          <a:p>
            <a:pPr algn="just">
              <a:buNone/>
            </a:pPr>
            <a:r>
              <a:rPr lang="en-US" dirty="0" smtClean="0">
                <a:latin typeface="Comic Sans MS" pitchFamily="66" charset="0"/>
              </a:rPr>
              <a:t>          Oral LD</a:t>
            </a:r>
            <a:r>
              <a:rPr lang="en-US" sz="2000" dirty="0" smtClean="0">
                <a:latin typeface="Comic Sans MS" pitchFamily="66" charset="0"/>
              </a:rPr>
              <a:t>50     -   </a:t>
            </a:r>
            <a:r>
              <a:rPr lang="en-US" dirty="0" smtClean="0">
                <a:latin typeface="Comic Sans MS" pitchFamily="66" charset="0"/>
              </a:rPr>
              <a:t>5- 100 mg/kg cattle.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DDT group </a:t>
            </a:r>
            <a:r>
              <a:rPr lang="en-US" dirty="0" smtClean="0">
                <a:latin typeface="Comic Sans MS" pitchFamily="66" charset="0"/>
              </a:rPr>
              <a:t>-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least toxic</a:t>
            </a:r>
          </a:p>
          <a:p>
            <a:pPr algn="just">
              <a:buNone/>
            </a:pPr>
            <a:r>
              <a:rPr lang="en-US" dirty="0" smtClean="0">
                <a:latin typeface="Comic Sans MS" pitchFamily="66" charset="0"/>
              </a:rPr>
              <a:t>         Oral LD</a:t>
            </a:r>
            <a:r>
              <a:rPr lang="en-US" sz="2000" dirty="0" smtClean="0">
                <a:latin typeface="Comic Sans MS" pitchFamily="66" charset="0"/>
              </a:rPr>
              <a:t>50     -   </a:t>
            </a:r>
            <a:r>
              <a:rPr lang="en-US" dirty="0" smtClean="0">
                <a:latin typeface="Comic Sans MS" pitchFamily="66" charset="0"/>
              </a:rPr>
              <a:t>250-1000 mg/kg cattle.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Cats</a:t>
            </a:r>
            <a:r>
              <a:rPr lang="en-US" dirty="0" smtClean="0">
                <a:latin typeface="Comic Sans MS" pitchFamily="66" charset="0"/>
              </a:rPr>
              <a:t> are more susceptible – other domestic animal.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Fish &gt; mammal &gt; birds.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Properties of toxicological importance</a:t>
            </a:r>
            <a:endParaRPr lang="en-US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Lipid soluble compound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	      +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Highly persistent in the environment</a:t>
            </a:r>
          </a:p>
          <a:p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Bioaccumulation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 upward in food chain from environment to animal or human hosts</a:t>
            </a:r>
            <a:r>
              <a:rPr lang="en-US" dirty="0" smtClean="0">
                <a:latin typeface="Comic Sans MS" pitchFamily="66" charset="0"/>
              </a:rPr>
              <a:t>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2705894" y="36949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Toxicokinetics</a:t>
            </a:r>
            <a:endParaRPr lang="en-US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omic Sans MS" pitchFamily="66" charset="0"/>
                <a:cs typeface="Arabic Typesetting" pitchFamily="66" charset="-78"/>
              </a:rPr>
              <a:t>OCIs  are highly lipid soluble, so  readily absorbed from skin and mucous membrane (accumulate in the body fat).</a:t>
            </a:r>
          </a:p>
          <a:p>
            <a:pPr>
              <a:buNone/>
            </a:pPr>
            <a:endParaRPr lang="en-US" sz="2400" dirty="0" smtClean="0">
              <a:latin typeface="Comic Sans MS" pitchFamily="66" charset="0"/>
              <a:cs typeface="Arabic Typesetting" pitchFamily="66" charset="-78"/>
            </a:endParaRPr>
          </a:p>
          <a:p>
            <a:pPr>
              <a:buNone/>
            </a:pPr>
            <a:r>
              <a:rPr lang="en-US" sz="2400" b="1" dirty="0" err="1" smtClean="0">
                <a:solidFill>
                  <a:srgbClr val="0070C0"/>
                </a:solidFill>
                <a:latin typeface="Comic Sans MS" pitchFamily="66" charset="0"/>
                <a:cs typeface="Arabic Typesetting" pitchFamily="66" charset="-78"/>
              </a:rPr>
              <a:t>Asoption</a:t>
            </a:r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  <a:cs typeface="Arabic Typesetting" pitchFamily="66" charset="-78"/>
              </a:rPr>
              <a:t>: </a:t>
            </a:r>
            <a:r>
              <a:rPr lang="en-US" sz="2400" b="1" dirty="0" smtClean="0">
                <a:latin typeface="Comic Sans MS" pitchFamily="66" charset="0"/>
                <a:cs typeface="Arabic Typesetting" pitchFamily="66" charset="-78"/>
              </a:rPr>
              <a:t> </a:t>
            </a:r>
          </a:p>
          <a:p>
            <a:r>
              <a:rPr lang="en-US" sz="2400" dirty="0" smtClean="0">
                <a:latin typeface="Comic Sans MS" pitchFamily="66" charset="0"/>
                <a:cs typeface="Arabic Typesetting" pitchFamily="66" charset="-78"/>
              </a:rPr>
              <a:t>Its absorption from GIT is poor  except in oily solution.</a:t>
            </a:r>
          </a:p>
          <a:p>
            <a:pPr>
              <a:buNone/>
            </a:pPr>
            <a:endParaRPr lang="en-US" sz="2400" dirty="0" smtClean="0">
              <a:latin typeface="Comic Sans MS" pitchFamily="66" charset="0"/>
              <a:cs typeface="Arabic Typesetting" pitchFamily="66" charset="-78"/>
            </a:endParaRPr>
          </a:p>
          <a:p>
            <a:pPr lvl="0"/>
            <a:r>
              <a:rPr lang="en-US" sz="2400" dirty="0" smtClean="0">
                <a:latin typeface="Comic Sans MS" pitchFamily="66" charset="0"/>
                <a:cs typeface="Arabic Typesetting" pitchFamily="66" charset="-78"/>
              </a:rPr>
              <a:t>OCIs are not highly volatile – no inhalation </a:t>
            </a:r>
            <a:r>
              <a:rPr lang="en-US" sz="2400" dirty="0" err="1" smtClean="0">
                <a:latin typeface="Comic Sans MS" pitchFamily="66" charset="0"/>
                <a:cs typeface="Arabic Typesetting" pitchFamily="66" charset="-78"/>
              </a:rPr>
              <a:t>toxicosis</a:t>
            </a:r>
            <a:r>
              <a:rPr lang="en-US" sz="2400" dirty="0" smtClean="0">
                <a:latin typeface="Comic Sans MS" pitchFamily="66" charset="0"/>
                <a:cs typeface="Arabic Typesetting" pitchFamily="66" charset="-78"/>
              </a:rPr>
              <a:t>. </a:t>
            </a:r>
          </a:p>
          <a:p>
            <a:pPr lvl="0">
              <a:buNone/>
            </a:pPr>
            <a:r>
              <a:rPr lang="en-US" sz="2400" dirty="0" smtClean="0">
                <a:latin typeface="Comic Sans MS" pitchFamily="66" charset="0"/>
                <a:cs typeface="Arabic Typesetting" pitchFamily="66" charset="-78"/>
              </a:rPr>
              <a:t>	But aerosols can be absorbed.</a:t>
            </a:r>
          </a:p>
          <a:p>
            <a:pPr lvl="0">
              <a:buNone/>
            </a:pPr>
            <a:endParaRPr lang="en-US" sz="2400" dirty="0" smtClean="0">
              <a:latin typeface="Comic Sans MS" pitchFamily="66" charset="0"/>
              <a:cs typeface="Arabic Typesetting" pitchFamily="66" charset="-78"/>
            </a:endParaRPr>
          </a:p>
          <a:p>
            <a:pPr lvl="0"/>
            <a:r>
              <a:rPr lang="en-US" sz="2400" dirty="0" smtClean="0">
                <a:latin typeface="Comic Sans MS" pitchFamily="66" charset="0"/>
                <a:cs typeface="Arabic Typesetting" pitchFamily="66" charset="-78"/>
              </a:rPr>
              <a:t>After absorption  - in blood stream bind with serum lipoprotein and stored in body fat.</a:t>
            </a:r>
          </a:p>
          <a:p>
            <a:pPr lvl="0"/>
            <a:r>
              <a:rPr lang="en-US" sz="2400" dirty="0" smtClean="0">
                <a:latin typeface="Comic Sans MS" pitchFamily="66" charset="0"/>
                <a:cs typeface="Arabic Typesetting" pitchFamily="66" charset="-78"/>
              </a:rPr>
              <a:t>Organochlorines are distributed to vital organs namely liver, kidney and brain.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 algn="just"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Arabic Typesetting" pitchFamily="66" charset="-78"/>
              </a:rPr>
              <a:t>Metabolism:</a:t>
            </a:r>
          </a:p>
          <a:p>
            <a:pPr algn="just"/>
            <a:r>
              <a:rPr lang="en-US" dirty="0" smtClean="0">
                <a:latin typeface="Comic Sans MS" pitchFamily="66" charset="0"/>
                <a:cs typeface="Arabic Typesetting" pitchFamily="66" charset="-78"/>
              </a:rPr>
              <a:t>Metabolism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Arabic Typesetting" pitchFamily="66" charset="-78"/>
              </a:rPr>
              <a:t> </a:t>
            </a:r>
            <a:r>
              <a:rPr lang="en-US" dirty="0" smtClean="0">
                <a:latin typeface="Comic Sans MS" pitchFamily="66" charset="0"/>
                <a:cs typeface="Arabic Typesetting" pitchFamily="66" charset="-78"/>
              </a:rPr>
              <a:t>is mainly by liver and the metabolite may be non toxic than the parent compound.</a:t>
            </a:r>
          </a:p>
          <a:p>
            <a:pPr lvl="0" algn="just"/>
            <a:r>
              <a:rPr lang="en-US" dirty="0" smtClean="0">
                <a:latin typeface="Comic Sans MS" pitchFamily="66" charset="0"/>
                <a:cs typeface="Arabic Typesetting" pitchFamily="66" charset="-78"/>
              </a:rPr>
              <a:t>Slow metabolism from deposited fat.</a:t>
            </a:r>
          </a:p>
          <a:p>
            <a:pPr lvl="0" algn="just">
              <a:buNone/>
            </a:pPr>
            <a:r>
              <a:rPr lang="en-US" dirty="0" smtClean="0">
                <a:latin typeface="Comic Sans MS" pitchFamily="66" charset="0"/>
                <a:cs typeface="Arabic Typesetting" pitchFamily="66" charset="-78"/>
              </a:rPr>
              <a:t> </a:t>
            </a:r>
          </a:p>
          <a:p>
            <a:pPr lvl="0" algn="just"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Arabic Typesetting" pitchFamily="66" charset="-78"/>
              </a:rPr>
              <a:t>Excreted </a:t>
            </a:r>
          </a:p>
          <a:p>
            <a:pPr algn="just"/>
            <a:r>
              <a:rPr lang="en-US" dirty="0" smtClean="0">
                <a:latin typeface="Comic Sans MS" pitchFamily="66" charset="0"/>
                <a:cs typeface="Arabic Typesetting" pitchFamily="66" charset="-78"/>
              </a:rPr>
              <a:t>Excreted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Arabic Typesetting" pitchFamily="66" charset="-78"/>
              </a:rPr>
              <a:t> </a:t>
            </a:r>
            <a:r>
              <a:rPr lang="en-US" dirty="0" smtClean="0">
                <a:latin typeface="Comic Sans MS" pitchFamily="66" charset="0"/>
                <a:cs typeface="Arabic Typesetting" pitchFamily="66" charset="-78"/>
              </a:rPr>
              <a:t>mainly in the faeces (unchanged form).</a:t>
            </a:r>
          </a:p>
          <a:p>
            <a:pPr lvl="0" algn="just"/>
            <a:r>
              <a:rPr lang="en-US" dirty="0" smtClean="0">
                <a:latin typeface="Comic Sans MS" pitchFamily="66" charset="0"/>
                <a:cs typeface="Arabic Typesetting" pitchFamily="66" charset="-78"/>
              </a:rPr>
              <a:t>From body excreted in bile, urine and in lactating animals, it is excreted in milk.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dirty="0" smtClean="0">
                <a:solidFill>
                  <a:srgbClr val="C00000"/>
                </a:solidFill>
                <a:latin typeface="Comic Sans MS" pitchFamily="66" charset="0"/>
              </a:rPr>
              <a:t>Mechanism of Toxicity</a:t>
            </a:r>
            <a:r>
              <a:rPr lang="en-US" sz="4000" dirty="0" smtClean="0">
                <a:latin typeface="Comic Sans MS" pitchFamily="66" charset="0"/>
              </a:rPr>
              <a:t/>
            </a:r>
            <a:br>
              <a:rPr lang="en-US" sz="4000" dirty="0" smtClean="0">
                <a:latin typeface="Comic Sans MS" pitchFamily="66" charset="0"/>
              </a:rPr>
            </a:b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>
                <a:latin typeface="Comic Sans MS" pitchFamily="66" charset="0"/>
              </a:rPr>
              <a:t>These drugs are </a:t>
            </a:r>
            <a:r>
              <a:rPr lang="en-US" i="1" u="sng" dirty="0" err="1" smtClean="0">
                <a:solidFill>
                  <a:srgbClr val="7030A0"/>
                </a:solidFill>
                <a:latin typeface="Comic Sans MS" pitchFamily="66" charset="0"/>
              </a:rPr>
              <a:t>neurotoxic</a:t>
            </a:r>
            <a:r>
              <a:rPr lang="en-US" dirty="0" smtClean="0">
                <a:latin typeface="Comic Sans MS" pitchFamily="66" charset="0"/>
              </a:rPr>
              <a:t>. </a:t>
            </a:r>
          </a:p>
          <a:p>
            <a:pPr lvl="0">
              <a:buNone/>
            </a:pPr>
            <a:endParaRPr lang="en-US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n-US" b="1" dirty="0" err="1" smtClean="0">
                <a:solidFill>
                  <a:srgbClr val="0070C0"/>
                </a:solidFill>
                <a:latin typeface="Comic Sans MS" pitchFamily="66" charset="0"/>
              </a:rPr>
              <a:t>Diphenyl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 OCI </a:t>
            </a:r>
          </a:p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E</a:t>
            </a:r>
            <a:r>
              <a:rPr lang="en-US" dirty="0" smtClean="0">
                <a:latin typeface="Comic Sans MS" pitchFamily="66" charset="0"/>
              </a:rPr>
              <a:t>asily enter in the nerve membrane interfere 	with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Na</a:t>
            </a:r>
            <a:r>
              <a:rPr lang="en-US" baseline="30000" dirty="0" smtClean="0">
                <a:solidFill>
                  <a:srgbClr val="FF0000"/>
                </a:solidFill>
                <a:latin typeface="Comic Sans MS" pitchFamily="66" charset="0"/>
              </a:rPr>
              <a:t>+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Channel  kinetics.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Prolong the time of 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sodium channel opening </a:t>
            </a:r>
            <a:r>
              <a:rPr lang="en-US" dirty="0" smtClean="0">
                <a:latin typeface="Comic Sans MS" pitchFamily="66" charset="0"/>
              </a:rPr>
              <a:t>during depolarization.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Sodium inflow is enhanced and  potassium outflow is inhibited.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Results in enhanced action potential and 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increased neuronal excitability </a:t>
            </a:r>
            <a:r>
              <a:rPr lang="en-US" dirty="0" smtClean="0">
                <a:latin typeface="Comic Sans MS" pitchFamily="66" charset="0"/>
              </a:rPr>
              <a:t>(seizures).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err="1" smtClean="0">
                <a:solidFill>
                  <a:srgbClr val="0070C0"/>
                </a:solidFill>
                <a:latin typeface="Comic Sans MS" pitchFamily="66" charset="0"/>
              </a:rPr>
              <a:t>Cyclodiene</a:t>
            </a: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 and aryl hydrocarbon</a:t>
            </a:r>
          </a:p>
          <a:p>
            <a:pPr>
              <a:buNone/>
            </a:pPr>
            <a:endParaRPr lang="en-US" sz="24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Bind to a site close to ion channel on GABAA receptors.</a:t>
            </a:r>
          </a:p>
          <a:p>
            <a:pPr>
              <a:buNone/>
            </a:pPr>
            <a:endParaRPr lang="en-US" sz="2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Inhibit the binding of Inhibitory NT </a:t>
            </a:r>
            <a:r>
              <a:rPr lang="en-US" sz="2400" dirty="0" smtClean="0">
                <a:latin typeface="Comic Sans MS" pitchFamily="66" charset="0"/>
              </a:rPr>
              <a:t>GABA to the receptor.</a:t>
            </a:r>
          </a:p>
          <a:p>
            <a:pPr>
              <a:buNone/>
            </a:pPr>
            <a:endParaRPr lang="en-US" sz="24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No opening of chloride channels. </a:t>
            </a:r>
          </a:p>
          <a:p>
            <a:pPr>
              <a:buNone/>
            </a:pPr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Partial </a:t>
            </a:r>
            <a:r>
              <a:rPr lang="en-US" sz="2400" dirty="0" err="1" smtClean="0">
                <a:latin typeface="Comic Sans MS" pitchFamily="66" charset="0"/>
              </a:rPr>
              <a:t>repolarization</a:t>
            </a:r>
            <a:r>
              <a:rPr lang="en-US" sz="2400" dirty="0" smtClean="0">
                <a:latin typeface="Comic Sans MS" pitchFamily="66" charset="0"/>
              </a:rPr>
              <a:t> of the neuron and  a state of </a:t>
            </a:r>
            <a:r>
              <a:rPr lang="en-US" sz="2400" dirty="0" smtClean="0">
                <a:solidFill>
                  <a:srgbClr val="00B050"/>
                </a:solidFill>
                <a:latin typeface="Comic Sans MS" pitchFamily="66" charset="0"/>
              </a:rPr>
              <a:t>uncontrolled excitation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  <a:latin typeface="Comic Sans MS" pitchFamily="66" charset="0"/>
              </a:rPr>
              <a:t>Contents of the chapter</a:t>
            </a:r>
            <a:endParaRPr lang="en-US" sz="36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en-IN" sz="5000" dirty="0" smtClean="0"/>
          </a:p>
          <a:p>
            <a:r>
              <a:rPr lang="en-IN" sz="6200" b="1" dirty="0" smtClean="0">
                <a:solidFill>
                  <a:srgbClr val="0070C0"/>
                </a:solidFill>
                <a:latin typeface="Comic Sans MS" pitchFamily="66" charset="0"/>
              </a:rPr>
              <a:t>Introduction to Agrochemicals</a:t>
            </a:r>
          </a:p>
          <a:p>
            <a:r>
              <a:rPr lang="en-IN" sz="6200" b="1" dirty="0" smtClean="0">
                <a:solidFill>
                  <a:srgbClr val="0070C0"/>
                </a:solidFill>
                <a:latin typeface="Comic Sans MS" pitchFamily="66" charset="0"/>
              </a:rPr>
              <a:t>Introduction to Pesticides</a:t>
            </a:r>
          </a:p>
          <a:p>
            <a:r>
              <a:rPr lang="en-US" sz="6200" b="1" dirty="0" smtClean="0">
                <a:solidFill>
                  <a:srgbClr val="0070C0"/>
                </a:solidFill>
                <a:latin typeface="Comic Sans MS" pitchFamily="66" charset="0"/>
              </a:rPr>
              <a:t>Pesticides Classification</a:t>
            </a:r>
          </a:p>
          <a:p>
            <a:r>
              <a:rPr lang="en-IN" sz="6200" b="1" dirty="0" smtClean="0">
                <a:solidFill>
                  <a:srgbClr val="0070C0"/>
                </a:solidFill>
                <a:latin typeface="Comic Sans MS" pitchFamily="66" charset="0"/>
              </a:rPr>
              <a:t>Introduction to </a:t>
            </a:r>
            <a:r>
              <a:rPr lang="en-US" sz="6200" b="1" dirty="0" smtClean="0">
                <a:solidFill>
                  <a:srgbClr val="0070C0"/>
                </a:solidFill>
                <a:latin typeface="Comic Sans MS" pitchFamily="66" charset="0"/>
              </a:rPr>
              <a:t>Insecticides</a:t>
            </a:r>
          </a:p>
          <a:p>
            <a:r>
              <a:rPr lang="en-US" sz="6200" b="1" dirty="0" smtClean="0">
                <a:solidFill>
                  <a:srgbClr val="0070C0"/>
                </a:solidFill>
                <a:latin typeface="Comic Sans MS" pitchFamily="66" charset="0"/>
              </a:rPr>
              <a:t>Insecticides Classification</a:t>
            </a:r>
          </a:p>
          <a:p>
            <a:pPr>
              <a:buNone/>
            </a:pPr>
            <a:endParaRPr lang="en-US" sz="6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None/>
            </a:pPr>
            <a:endParaRPr lang="en-US" sz="6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6200" b="1" dirty="0" err="1" smtClean="0">
                <a:solidFill>
                  <a:srgbClr val="FF0000"/>
                </a:solidFill>
                <a:latin typeface="Comic Sans MS" pitchFamily="66" charset="0"/>
              </a:rPr>
              <a:t>Organochlorine</a:t>
            </a:r>
            <a:r>
              <a:rPr lang="en-US" sz="6200" b="1" dirty="0" smtClean="0">
                <a:solidFill>
                  <a:srgbClr val="FF0000"/>
                </a:solidFill>
                <a:latin typeface="Comic Sans MS" pitchFamily="66" charset="0"/>
              </a:rPr>
              <a:t> compounds  </a:t>
            </a:r>
          </a:p>
          <a:p>
            <a:r>
              <a:rPr lang="en-US" sz="6200" b="1" dirty="0" smtClean="0">
                <a:solidFill>
                  <a:srgbClr val="0070C0"/>
                </a:solidFill>
                <a:latin typeface="Comic Sans MS" pitchFamily="66" charset="0"/>
              </a:rPr>
              <a:t>Sources of poisoning </a:t>
            </a:r>
          </a:p>
          <a:p>
            <a:r>
              <a:rPr lang="en-US" sz="6200" b="1" dirty="0" smtClean="0">
                <a:solidFill>
                  <a:srgbClr val="0070C0"/>
                </a:solidFill>
                <a:latin typeface="Comic Sans MS" pitchFamily="66" charset="0"/>
              </a:rPr>
              <a:t>Classification of OCI</a:t>
            </a:r>
          </a:p>
          <a:p>
            <a:r>
              <a:rPr lang="en-US" sz="6200" b="1" dirty="0" smtClean="0">
                <a:solidFill>
                  <a:srgbClr val="0070C0"/>
                </a:solidFill>
                <a:latin typeface="Comic Sans MS" pitchFamily="66" charset="0"/>
              </a:rPr>
              <a:t>Factors affecting toxicity</a:t>
            </a:r>
          </a:p>
          <a:p>
            <a:r>
              <a:rPr lang="en-US" sz="6200" b="1" dirty="0" smtClean="0">
                <a:solidFill>
                  <a:srgbClr val="0070C0"/>
                </a:solidFill>
                <a:latin typeface="Comic Sans MS" pitchFamily="66" charset="0"/>
              </a:rPr>
              <a:t>Mechanism of Toxicity</a:t>
            </a:r>
          </a:p>
          <a:p>
            <a:r>
              <a:rPr lang="en-US" sz="6200" b="1" dirty="0" smtClean="0">
                <a:solidFill>
                  <a:srgbClr val="0070C0"/>
                </a:solidFill>
                <a:latin typeface="Comic Sans MS" pitchFamily="66" charset="0"/>
              </a:rPr>
              <a:t>Clinical symptoms </a:t>
            </a:r>
          </a:p>
          <a:p>
            <a:r>
              <a:rPr lang="en-US" sz="6200" b="1" dirty="0" smtClean="0">
                <a:solidFill>
                  <a:srgbClr val="0070C0"/>
                </a:solidFill>
                <a:latin typeface="Comic Sans MS" pitchFamily="66" charset="0"/>
              </a:rPr>
              <a:t>PM Lesions </a:t>
            </a:r>
          </a:p>
          <a:p>
            <a:r>
              <a:rPr lang="en-US" sz="6200" b="1" dirty="0" smtClean="0">
                <a:solidFill>
                  <a:srgbClr val="0070C0"/>
                </a:solidFill>
                <a:latin typeface="Comic Sans MS" pitchFamily="66" charset="0"/>
              </a:rPr>
              <a:t>Diagnosis </a:t>
            </a:r>
          </a:p>
          <a:p>
            <a:r>
              <a:rPr lang="en-US" sz="6200" b="1" dirty="0" smtClean="0">
                <a:solidFill>
                  <a:srgbClr val="0070C0"/>
                </a:solidFill>
                <a:latin typeface="Comic Sans MS" pitchFamily="66" charset="0"/>
              </a:rPr>
              <a:t>Treatment</a:t>
            </a:r>
            <a:r>
              <a:rPr lang="en-US" sz="6200" dirty="0" smtClean="0">
                <a:solidFill>
                  <a:srgbClr val="FF0000"/>
                </a:solidFill>
              </a:rPr>
              <a:t/>
            </a:r>
            <a:br>
              <a:rPr lang="en-US" sz="6200" dirty="0" smtClean="0">
                <a:solidFill>
                  <a:srgbClr val="FF0000"/>
                </a:solidFill>
              </a:rPr>
            </a:br>
            <a:endParaRPr lang="en-US" sz="6200" dirty="0" smtClean="0"/>
          </a:p>
          <a:p>
            <a:endParaRPr lang="en-US" sz="6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Clinical symptoms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953000"/>
          </a:xfrm>
        </p:spPr>
        <p:txBody>
          <a:bodyPr>
            <a:normAutofit fontScale="85000" lnSpcReduction="20000"/>
          </a:bodyPr>
          <a:lstStyle/>
          <a:p>
            <a:pPr lvl="1" algn="just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Initial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stimulation of CNS </a:t>
            </a:r>
            <a:r>
              <a:rPr lang="en-US" dirty="0" smtClean="0">
                <a:latin typeface="Comic Sans MS" pitchFamily="66" charset="0"/>
              </a:rPr>
              <a:t>followed by depression and death due to respiratory failure.</a:t>
            </a:r>
          </a:p>
          <a:p>
            <a:pPr lvl="1"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Behavioural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symptoms- </a:t>
            </a:r>
            <a:r>
              <a:rPr lang="en-US" dirty="0" smtClean="0">
                <a:latin typeface="Comic Sans MS" pitchFamily="66" charset="0"/>
              </a:rPr>
              <a:t>like anxiety, aggressiveness, abnormal posturing, jumping over unseen objects, wall climbing and madness syndrome.</a:t>
            </a:r>
          </a:p>
          <a:p>
            <a:pPr lvl="1"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Neurological symptoms </a:t>
            </a:r>
            <a:r>
              <a:rPr lang="en-US" dirty="0" smtClean="0">
                <a:latin typeface="Comic Sans MS" pitchFamily="66" charset="0"/>
              </a:rPr>
              <a:t>- hypersensitivity to external stimuli, fasciculation and twitching of facial and eyelid muscles, spasm and twitching of the fore and hind quarter muscles, champing of the jaws, seizures and hyperthermia.</a:t>
            </a:r>
          </a:p>
          <a:p>
            <a:pPr lvl="1"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Cholinergic symptoms </a:t>
            </a:r>
            <a:r>
              <a:rPr lang="en-US" dirty="0" smtClean="0">
                <a:latin typeface="Comic Sans MS" pitchFamily="66" charset="0"/>
              </a:rPr>
              <a:t>- vomiting, marked salivation, mydriasis, diarrhoea and micturition are noticed.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PM Lesions </a:t>
            </a:r>
            <a:endParaRPr lang="en-U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carcass – bruised, lacerated and dirty.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Rigor prominent.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Chronic case- carcass emaciated and devoid of body fat.</a:t>
            </a:r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Diagnosis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n-US" sz="3400" dirty="0" smtClean="0">
                <a:latin typeface="Comic Sans MS" pitchFamily="66" charset="0"/>
              </a:rPr>
              <a:t>Acute </a:t>
            </a:r>
            <a:r>
              <a:rPr lang="en-US" sz="3400" dirty="0" err="1" smtClean="0">
                <a:latin typeface="Comic Sans MS" pitchFamily="66" charset="0"/>
              </a:rPr>
              <a:t>toxicosis</a:t>
            </a:r>
            <a:r>
              <a:rPr lang="en-US" sz="3400" dirty="0" smtClean="0">
                <a:latin typeface="Comic Sans MS" pitchFamily="66" charset="0"/>
              </a:rPr>
              <a:t> is diagnosed based on history of exposure, appropriate clinical signs.</a:t>
            </a:r>
          </a:p>
          <a:p>
            <a:pPr lvl="0" algn="just">
              <a:buNone/>
            </a:pPr>
            <a:endParaRPr lang="en-US" sz="3400" dirty="0" smtClean="0">
              <a:latin typeface="Comic Sans MS" pitchFamily="66" charset="0"/>
            </a:endParaRPr>
          </a:p>
          <a:p>
            <a:pPr lvl="0" algn="just"/>
            <a:r>
              <a:rPr lang="en-US" sz="3400" b="1" dirty="0" smtClean="0">
                <a:solidFill>
                  <a:srgbClr val="00B050"/>
                </a:solidFill>
                <a:latin typeface="Comic Sans MS" pitchFamily="66" charset="0"/>
              </a:rPr>
              <a:t>Brain concentration </a:t>
            </a:r>
            <a:r>
              <a:rPr lang="en-US" sz="3400" dirty="0" smtClean="0">
                <a:latin typeface="Comic Sans MS" pitchFamily="66" charset="0"/>
              </a:rPr>
              <a:t>is better then body fat  diagnosis of acute </a:t>
            </a:r>
            <a:r>
              <a:rPr lang="en-US" sz="3400" dirty="0" err="1" smtClean="0">
                <a:latin typeface="Comic Sans MS" pitchFamily="66" charset="0"/>
              </a:rPr>
              <a:t>toxicosis</a:t>
            </a:r>
            <a:r>
              <a:rPr lang="en-US" sz="3400" dirty="0" smtClean="0">
                <a:latin typeface="Comic Sans MS" pitchFamily="66" charset="0"/>
              </a:rPr>
              <a:t>.</a:t>
            </a:r>
          </a:p>
          <a:p>
            <a:pPr lvl="0" algn="just"/>
            <a:endParaRPr lang="en-US" sz="3400" dirty="0" smtClean="0">
              <a:latin typeface="Comic Sans MS" pitchFamily="66" charset="0"/>
            </a:endParaRPr>
          </a:p>
          <a:p>
            <a:pPr lvl="0" algn="just"/>
            <a:r>
              <a:rPr lang="en-US" sz="3400" dirty="0" smtClean="0">
                <a:latin typeface="Comic Sans MS" pitchFamily="66" charset="0"/>
              </a:rPr>
              <a:t>Half of the frozen </a:t>
            </a:r>
            <a:r>
              <a:rPr lang="en-US" sz="3400" b="1" dirty="0" smtClean="0">
                <a:solidFill>
                  <a:srgbClr val="00B050"/>
                </a:solidFill>
                <a:latin typeface="Comic Sans MS" pitchFamily="66" charset="0"/>
              </a:rPr>
              <a:t>brain </a:t>
            </a:r>
            <a:r>
              <a:rPr lang="en-US" sz="3400" dirty="0" smtClean="0">
                <a:latin typeface="Comic Sans MS" pitchFamily="66" charset="0"/>
              </a:rPr>
              <a:t>should be submitted for analysis.</a:t>
            </a:r>
          </a:p>
          <a:p>
            <a:pPr lvl="0" algn="just"/>
            <a:r>
              <a:rPr lang="en-US" sz="3400" dirty="0" smtClean="0">
                <a:latin typeface="Comic Sans MS" pitchFamily="66" charset="0"/>
              </a:rPr>
              <a:t>The other half should be fixed for histopathology to rule out infectious degenerative, or </a:t>
            </a:r>
            <a:r>
              <a:rPr lang="en-US" sz="3400" dirty="0" err="1" smtClean="0">
                <a:latin typeface="Comic Sans MS" pitchFamily="66" charset="0"/>
              </a:rPr>
              <a:t>neoplastic</a:t>
            </a:r>
            <a:r>
              <a:rPr lang="en-US" sz="3400" dirty="0" smtClean="0">
                <a:latin typeface="Comic Sans MS" pitchFamily="66" charset="0"/>
              </a:rPr>
              <a:t> diseases.</a:t>
            </a:r>
          </a:p>
          <a:p>
            <a:pPr lvl="0" algn="just">
              <a:buNone/>
            </a:pPr>
            <a:endParaRPr lang="en-US" sz="3400" dirty="0" smtClean="0">
              <a:latin typeface="Comic Sans MS" pitchFamily="66" charset="0"/>
            </a:endParaRPr>
          </a:p>
          <a:p>
            <a:pPr lvl="0" algn="just"/>
            <a:r>
              <a:rPr lang="en-US" sz="3400" dirty="0" smtClean="0">
                <a:latin typeface="Comic Sans MS" pitchFamily="66" charset="0"/>
              </a:rPr>
              <a:t>To determine sources, specimens for analysis such as: feed, suspected insecticidal formulation - granules, liquid, old containers, etc., </a:t>
            </a:r>
            <a:r>
              <a:rPr lang="en-US" sz="3400" dirty="0" smtClean="0">
                <a:solidFill>
                  <a:srgbClr val="7030A0"/>
                </a:solidFill>
                <a:latin typeface="Comic Sans MS" pitchFamily="66" charset="0"/>
              </a:rPr>
              <a:t>gastrointestinal tract contents and liver.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Treatment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3000" dirty="0" smtClean="0">
                <a:latin typeface="Comic Sans MS" pitchFamily="66" charset="0"/>
              </a:rPr>
              <a:t>Diazepam, </a:t>
            </a:r>
            <a:r>
              <a:rPr lang="en-US" sz="3000" dirty="0" err="1" smtClean="0">
                <a:latin typeface="Comic Sans MS" pitchFamily="66" charset="0"/>
              </a:rPr>
              <a:t>phenobarbital</a:t>
            </a:r>
            <a:r>
              <a:rPr lang="en-US" sz="3000" dirty="0" smtClean="0">
                <a:latin typeface="Comic Sans MS" pitchFamily="66" charset="0"/>
              </a:rPr>
              <a:t> or pentobarbital  in </a:t>
            </a:r>
            <a:r>
              <a:rPr lang="en-US" sz="3000" dirty="0" smtClean="0">
                <a:solidFill>
                  <a:srgbClr val="0070C0"/>
                </a:solidFill>
                <a:latin typeface="Comic Sans MS" pitchFamily="66" charset="0"/>
              </a:rPr>
              <a:t>dogs.</a:t>
            </a:r>
          </a:p>
          <a:p>
            <a:pPr algn="just">
              <a:buNone/>
            </a:pPr>
            <a:r>
              <a:rPr lang="en-US" sz="3000" dirty="0" smtClean="0">
                <a:latin typeface="Comic Sans MS" pitchFamily="66" charset="0"/>
              </a:rPr>
              <a:t>    Thiobarbitone in </a:t>
            </a:r>
            <a:r>
              <a:rPr lang="en-US" sz="3000" dirty="0" smtClean="0">
                <a:solidFill>
                  <a:srgbClr val="0070C0"/>
                </a:solidFill>
                <a:latin typeface="Comic Sans MS" pitchFamily="66" charset="0"/>
              </a:rPr>
              <a:t>cats</a:t>
            </a:r>
          </a:p>
          <a:p>
            <a:pPr algn="just">
              <a:buNone/>
            </a:pPr>
            <a:r>
              <a:rPr lang="en-US" sz="3000" dirty="0" smtClean="0">
                <a:latin typeface="Comic Sans MS" pitchFamily="66" charset="0"/>
              </a:rPr>
              <a:t>    Chloral hydrates, Phenobarbital or pentobarbital     in </a:t>
            </a:r>
            <a:r>
              <a:rPr lang="en-US" sz="3000" dirty="0" smtClean="0">
                <a:solidFill>
                  <a:srgbClr val="0070C0"/>
                </a:solidFill>
                <a:latin typeface="Comic Sans MS" pitchFamily="66" charset="0"/>
              </a:rPr>
              <a:t>farm animals</a:t>
            </a:r>
            <a:r>
              <a:rPr lang="en-US" sz="3000" dirty="0" smtClean="0">
                <a:latin typeface="Comic Sans MS" pitchFamily="66" charset="0"/>
              </a:rPr>
              <a:t>.</a:t>
            </a:r>
          </a:p>
          <a:p>
            <a:pPr algn="just"/>
            <a:r>
              <a:rPr lang="en-US" sz="3000" dirty="0" smtClean="0">
                <a:solidFill>
                  <a:srgbClr val="00B050"/>
                </a:solidFill>
                <a:latin typeface="Comic Sans MS" pitchFamily="66" charset="0"/>
              </a:rPr>
              <a:t>Activated charcoal </a:t>
            </a:r>
            <a:r>
              <a:rPr lang="en-US" sz="3000" dirty="0" smtClean="0">
                <a:latin typeface="Comic Sans MS" pitchFamily="66" charset="0"/>
              </a:rPr>
              <a:t>(1-2g/kg).</a:t>
            </a:r>
          </a:p>
          <a:p>
            <a:pPr lvl="0" algn="just"/>
            <a:r>
              <a:rPr lang="en-US" sz="3000" dirty="0" smtClean="0">
                <a:latin typeface="Comic Sans MS" pitchFamily="66" charset="0"/>
              </a:rPr>
              <a:t>If exposure is by  dermal suspected,  scrubbed  (bathe) the animal with soapy water.</a:t>
            </a:r>
          </a:p>
          <a:p>
            <a:pPr lvl="0" algn="just"/>
            <a:r>
              <a:rPr lang="en-US" sz="3000" dirty="0" smtClean="0">
                <a:latin typeface="Comic Sans MS" pitchFamily="66" charset="0"/>
              </a:rPr>
              <a:t>Supportive and symptomatic therapy.</a:t>
            </a:r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err="1" smtClean="0">
                <a:solidFill>
                  <a:srgbClr val="FF0000"/>
                </a:solidFill>
                <a:latin typeface="Comic Sans MS" pitchFamily="66" charset="0"/>
              </a:rPr>
              <a:t>Methoxychlor</a:t>
            </a:r>
            <a:endParaRPr lang="en-US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sz="2600" dirty="0" smtClean="0">
                <a:latin typeface="Comic Sans MS" pitchFamily="66" charset="0"/>
              </a:rPr>
              <a:t>It is the only insecticide of DDT group which is still in use and is safest among the subgroup.</a:t>
            </a:r>
          </a:p>
          <a:p>
            <a:pPr algn="just">
              <a:buNone/>
            </a:pPr>
            <a:endParaRPr lang="en-IN" sz="2600" dirty="0" smtClean="0">
              <a:latin typeface="Comic Sans MS" pitchFamily="66" charset="0"/>
            </a:endParaRPr>
          </a:p>
          <a:p>
            <a:pPr algn="just"/>
            <a:r>
              <a:rPr lang="en-IN" sz="2600" dirty="0" smtClean="0">
                <a:latin typeface="Comic Sans MS" pitchFamily="66" charset="0"/>
              </a:rPr>
              <a:t>The substitution of CH</a:t>
            </a:r>
            <a:r>
              <a:rPr lang="en-IN" sz="2600" baseline="-25000" dirty="0" smtClean="0">
                <a:latin typeface="Comic Sans MS" pitchFamily="66" charset="0"/>
              </a:rPr>
              <a:t>3</a:t>
            </a:r>
            <a:r>
              <a:rPr lang="en-IN" sz="2600" dirty="0" smtClean="0">
                <a:latin typeface="Comic Sans MS" pitchFamily="66" charset="0"/>
              </a:rPr>
              <a:t>O (</a:t>
            </a:r>
            <a:r>
              <a:rPr lang="en-IN" sz="2600" dirty="0" err="1" smtClean="0">
                <a:latin typeface="Comic Sans MS" pitchFamily="66" charset="0"/>
              </a:rPr>
              <a:t>methoxy</a:t>
            </a:r>
            <a:r>
              <a:rPr lang="en-IN" sz="2600" dirty="0" smtClean="0">
                <a:latin typeface="Comic Sans MS" pitchFamily="66" charset="0"/>
              </a:rPr>
              <a:t>) groups for chlorines renders the insecticide biodegradable and environmentally non- persistent.</a:t>
            </a:r>
          </a:p>
          <a:p>
            <a:pPr algn="just">
              <a:buNone/>
            </a:pPr>
            <a:endParaRPr lang="en-IN" sz="2600" dirty="0" smtClean="0">
              <a:latin typeface="Comic Sans MS" pitchFamily="66" charset="0"/>
            </a:endParaRPr>
          </a:p>
          <a:p>
            <a:pPr algn="just"/>
            <a:r>
              <a:rPr lang="en-IN" sz="2600" dirty="0" smtClean="0">
                <a:latin typeface="Comic Sans MS" pitchFamily="66" charset="0"/>
              </a:rPr>
              <a:t> As such, it retains some of the advantages of DDT but without most of its disadvantages.</a:t>
            </a:r>
          </a:p>
          <a:p>
            <a:pPr algn="just">
              <a:buNone/>
            </a:pPr>
            <a:endParaRPr lang="en-IN" sz="2600" dirty="0" smtClean="0">
              <a:latin typeface="Comic Sans MS" pitchFamily="66" charset="0"/>
            </a:endParaRPr>
          </a:p>
          <a:p>
            <a:pPr algn="just"/>
            <a:r>
              <a:rPr lang="en-IN" sz="2600" dirty="0" smtClean="0">
                <a:latin typeface="Comic Sans MS" pitchFamily="66" charset="0"/>
              </a:rPr>
              <a:t>It is stored in adipose tissue to about </a:t>
            </a:r>
            <a:r>
              <a:rPr lang="en-IN" sz="2600" b="1" dirty="0" smtClean="0">
                <a:solidFill>
                  <a:srgbClr val="FFC000"/>
                </a:solidFill>
                <a:latin typeface="Comic Sans MS" pitchFamily="66" charset="0"/>
              </a:rPr>
              <a:t>0.2% of the extent of DDT,</a:t>
            </a:r>
            <a:r>
              <a:rPr lang="en-IN" sz="2600" dirty="0" smtClean="0">
                <a:latin typeface="Comic Sans MS" pitchFamily="66" charset="0"/>
              </a:rPr>
              <a:t> and hail-life in rats is only about 2 weeks (DDT=6 months).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52596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dirty="0" smtClean="0">
                <a:solidFill>
                  <a:srgbClr val="FFC000"/>
                </a:solidFill>
              </a:rPr>
              <a:t>Thank You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95399"/>
          </a:xfrm>
        </p:spPr>
        <p:txBody>
          <a:bodyPr>
            <a:normAutofit/>
          </a:bodyPr>
          <a:lstStyle/>
          <a:p>
            <a:r>
              <a:rPr lang="en-IN" sz="3200" b="1" dirty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Agrochemicals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8305800" cy="48006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Comic Sans MS" pitchFamily="66" charset="0"/>
              </a:rPr>
              <a:t>Agrochemicals are of two major groups: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  <a:latin typeface="Comic Sans MS" pitchFamily="66" charset="0"/>
              </a:rPr>
              <a:t>   	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Fertilizers</a:t>
            </a:r>
          </a:p>
          <a:p>
            <a:pPr algn="just"/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  	Pesticides</a:t>
            </a:r>
          </a:p>
          <a:p>
            <a:pPr algn="just"/>
            <a:endParaRPr lang="en-IN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Comic Sans MS" pitchFamily="66" charset="0"/>
              </a:rPr>
              <a:t>Nitrate, Phosphorus and Urea are used as fertilizers.</a:t>
            </a:r>
          </a:p>
          <a:p>
            <a:pPr algn="just"/>
            <a:endParaRPr lang="en-IN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Comic Sans MS" pitchFamily="66" charset="0"/>
              </a:rPr>
              <a:t>A pest is an uneconomical, undesirable or harmful species that adversely affect the economic, desirable or beneficial species. Pesticides are used to kill the pests.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Pesticides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81200"/>
            <a:ext cx="8382000" cy="4495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 err="1" smtClean="0">
                <a:solidFill>
                  <a:srgbClr val="0070C0"/>
                </a:solidFill>
                <a:latin typeface="Comic Sans MS" pitchFamily="66" charset="0"/>
              </a:rPr>
              <a:t>Pesticides: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are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heterogeneous groups of 		 substances used for preventing,    		 destroying  or repelling  </a:t>
            </a:r>
            <a:r>
              <a:rPr lang="en-US" b="1" u="sng" dirty="0" smtClean="0">
                <a:solidFill>
                  <a:srgbClr val="00B050"/>
                </a:solidFill>
                <a:latin typeface="Comic Sans MS" pitchFamily="66" charset="0"/>
              </a:rPr>
              <a:t>pests</a:t>
            </a:r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.</a:t>
            </a:r>
          </a:p>
          <a:p>
            <a:pPr algn="just"/>
            <a:endParaRPr lang="en-US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just"/>
            <a:r>
              <a:rPr lang="en-IN" sz="2800" dirty="0" smtClean="0">
                <a:solidFill>
                  <a:schemeClr val="tx1"/>
                </a:solidFill>
                <a:latin typeface="Comic Sans MS" pitchFamily="66" charset="0"/>
              </a:rPr>
              <a:t>Pesticides are the most widely used agrochemicals of toxicological importance.</a:t>
            </a:r>
            <a:endParaRPr lang="en-US" sz="28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just"/>
            <a:endParaRPr lang="en-US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/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Use – economical control of pests</a:t>
            </a:r>
          </a:p>
          <a:p>
            <a:pPr algn="just"/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       or increase production of crops</a:t>
            </a:r>
          </a:p>
          <a:p>
            <a:pPr algn="just"/>
            <a:endParaRPr lang="en-US" dirty="0" smtClean="0">
              <a:solidFill>
                <a:srgbClr val="0070C0"/>
              </a:solidFill>
            </a:endParaRPr>
          </a:p>
          <a:p>
            <a:pPr algn="just"/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3810000" cy="60198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Insecticides</a:t>
            </a:r>
            <a:endParaRPr lang="en-US" sz="2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0">
              <a:lnSpc>
                <a:spcPts val="2000"/>
              </a:lnSpc>
              <a:buNone/>
            </a:pP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Organochlorines</a:t>
            </a:r>
          </a:p>
          <a:p>
            <a:pPr lvl="1">
              <a:lnSpc>
                <a:spcPts val="2000"/>
              </a:lnSpc>
              <a:buNone/>
            </a:pPr>
            <a:r>
              <a:rPr lang="en-US" sz="2000" dirty="0" err="1" smtClean="0">
                <a:latin typeface="Comic Sans MS" pitchFamily="66" charset="0"/>
              </a:rPr>
              <a:t>Diphenyl</a:t>
            </a:r>
            <a:r>
              <a:rPr lang="en-US" sz="2000" dirty="0" smtClean="0">
                <a:latin typeface="Comic Sans MS" pitchFamily="66" charset="0"/>
              </a:rPr>
              <a:t> aliphatic agents</a:t>
            </a:r>
          </a:p>
          <a:p>
            <a:pPr lvl="1">
              <a:lnSpc>
                <a:spcPts val="2000"/>
              </a:lnSpc>
              <a:buNone/>
            </a:pPr>
            <a:r>
              <a:rPr lang="en-US" sz="2000" dirty="0" smtClean="0">
                <a:latin typeface="Comic Sans MS" pitchFamily="66" charset="0"/>
              </a:rPr>
              <a:t>Chlorinated </a:t>
            </a:r>
            <a:r>
              <a:rPr lang="en-US" sz="2000" dirty="0" err="1" smtClean="0">
                <a:latin typeface="Comic Sans MS" pitchFamily="66" charset="0"/>
              </a:rPr>
              <a:t>cyclodienes</a:t>
            </a:r>
            <a:endParaRPr lang="en-US" sz="2000" dirty="0" smtClean="0">
              <a:latin typeface="Comic Sans MS" pitchFamily="66" charset="0"/>
            </a:endParaRPr>
          </a:p>
          <a:p>
            <a:pPr lvl="1">
              <a:lnSpc>
                <a:spcPts val="2000"/>
              </a:lnSpc>
              <a:buNone/>
            </a:pPr>
            <a:r>
              <a:rPr lang="en-US" sz="2000" dirty="0" err="1" smtClean="0">
                <a:latin typeface="Comic Sans MS" pitchFamily="66" charset="0"/>
              </a:rPr>
              <a:t>Arylhydrocarbons</a:t>
            </a:r>
            <a:endParaRPr lang="en-US" sz="2000" dirty="0" smtClean="0">
              <a:latin typeface="Comic Sans MS" pitchFamily="66" charset="0"/>
            </a:endParaRPr>
          </a:p>
          <a:p>
            <a:pPr lvl="0">
              <a:lnSpc>
                <a:spcPts val="2000"/>
              </a:lnSpc>
              <a:buNone/>
            </a:pP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Organophosphates</a:t>
            </a:r>
          </a:p>
          <a:p>
            <a:pPr lvl="1">
              <a:lnSpc>
                <a:spcPts val="2000"/>
              </a:lnSpc>
              <a:buNone/>
            </a:pPr>
            <a:r>
              <a:rPr lang="en-US" sz="2000" dirty="0" smtClean="0">
                <a:latin typeface="Comic Sans MS" pitchFamily="66" charset="0"/>
              </a:rPr>
              <a:t>Phosphate</a:t>
            </a:r>
          </a:p>
          <a:p>
            <a:pPr lvl="1">
              <a:lnSpc>
                <a:spcPts val="2000"/>
              </a:lnSpc>
              <a:buNone/>
            </a:pPr>
            <a:r>
              <a:rPr lang="en-US" sz="2000" dirty="0" err="1" smtClean="0">
                <a:latin typeface="Comic Sans MS" pitchFamily="66" charset="0"/>
              </a:rPr>
              <a:t>Phosphonate</a:t>
            </a:r>
            <a:endParaRPr lang="en-US" sz="2000" dirty="0" smtClean="0">
              <a:latin typeface="Comic Sans MS" pitchFamily="66" charset="0"/>
            </a:endParaRPr>
          </a:p>
          <a:p>
            <a:pPr lvl="1">
              <a:lnSpc>
                <a:spcPts val="2000"/>
              </a:lnSpc>
              <a:buNone/>
            </a:pPr>
            <a:r>
              <a:rPr lang="en-US" sz="2000" dirty="0" err="1" smtClean="0">
                <a:latin typeface="Comic Sans MS" pitchFamily="66" charset="0"/>
              </a:rPr>
              <a:t>Phosphorothionate</a:t>
            </a:r>
            <a:endParaRPr lang="en-US" sz="2000" dirty="0" smtClean="0">
              <a:latin typeface="Comic Sans MS" pitchFamily="66" charset="0"/>
            </a:endParaRPr>
          </a:p>
          <a:p>
            <a:pPr lvl="1">
              <a:lnSpc>
                <a:spcPts val="2000"/>
              </a:lnSpc>
              <a:buNone/>
            </a:pPr>
            <a:r>
              <a:rPr lang="en-US" sz="2000" dirty="0" err="1" smtClean="0">
                <a:latin typeface="Comic Sans MS" pitchFamily="66" charset="0"/>
              </a:rPr>
              <a:t>Phosphorothiolate</a:t>
            </a:r>
            <a:endParaRPr lang="en-US" sz="2000" dirty="0" smtClean="0">
              <a:latin typeface="Comic Sans MS" pitchFamily="66" charset="0"/>
            </a:endParaRPr>
          </a:p>
          <a:p>
            <a:pPr lvl="0">
              <a:lnSpc>
                <a:spcPts val="2000"/>
              </a:lnSpc>
              <a:buNone/>
            </a:pPr>
            <a:r>
              <a:rPr lang="en-US" sz="2000" dirty="0" err="1" smtClean="0">
                <a:solidFill>
                  <a:srgbClr val="0070C0"/>
                </a:solidFill>
                <a:latin typeface="Comic Sans MS" pitchFamily="66" charset="0"/>
              </a:rPr>
              <a:t>Carbamates</a:t>
            </a:r>
            <a:endParaRPr lang="en-US" sz="20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lnSpc>
                <a:spcPts val="2000"/>
              </a:lnSpc>
              <a:buNone/>
            </a:pPr>
            <a:r>
              <a:rPr lang="en-US" sz="2000" dirty="0" smtClean="0">
                <a:latin typeface="Comic Sans MS" pitchFamily="66" charset="0"/>
              </a:rPr>
              <a:t>	Carbaryl</a:t>
            </a:r>
          </a:p>
          <a:p>
            <a:pPr>
              <a:lnSpc>
                <a:spcPts val="2000"/>
              </a:lnSpc>
              <a:buNone/>
            </a:pPr>
            <a:r>
              <a:rPr lang="en-US" sz="2000" dirty="0" smtClean="0">
                <a:latin typeface="Comic Sans MS" pitchFamily="66" charset="0"/>
              </a:rPr>
              <a:t>	propoxur</a:t>
            </a:r>
          </a:p>
          <a:p>
            <a:pPr lvl="0">
              <a:lnSpc>
                <a:spcPts val="2000"/>
              </a:lnSpc>
              <a:buNone/>
            </a:pP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Pyrethrins and pyrethroids</a:t>
            </a:r>
          </a:p>
          <a:p>
            <a:pPr lvl="1">
              <a:lnSpc>
                <a:spcPts val="2000"/>
              </a:lnSpc>
              <a:buNone/>
            </a:pPr>
            <a:r>
              <a:rPr lang="en-US" sz="2000" dirty="0" smtClean="0">
                <a:latin typeface="Comic Sans MS" pitchFamily="66" charset="0"/>
              </a:rPr>
              <a:t>Natural </a:t>
            </a:r>
            <a:r>
              <a:rPr lang="en-US" sz="2000" dirty="0" err="1" smtClean="0">
                <a:latin typeface="Comic Sans MS" pitchFamily="66" charset="0"/>
              </a:rPr>
              <a:t>pyrethrins</a:t>
            </a:r>
            <a:endParaRPr lang="en-US" sz="2000" dirty="0" smtClean="0">
              <a:latin typeface="Comic Sans MS" pitchFamily="66" charset="0"/>
            </a:endParaRPr>
          </a:p>
          <a:p>
            <a:pPr lvl="1">
              <a:lnSpc>
                <a:spcPts val="2000"/>
              </a:lnSpc>
              <a:buNone/>
            </a:pPr>
            <a:r>
              <a:rPr lang="en-US" sz="2000" dirty="0" smtClean="0">
                <a:latin typeface="Comic Sans MS" pitchFamily="66" charset="0"/>
              </a:rPr>
              <a:t>Synthetic pyrethroids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76400"/>
            <a:ext cx="4038600" cy="5029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900" b="1" dirty="0" smtClean="0">
                <a:solidFill>
                  <a:srgbClr val="FF0000"/>
                </a:solidFill>
                <a:latin typeface="Comic Sans MS" pitchFamily="66" charset="0"/>
              </a:rPr>
              <a:t>Herbicides or </a:t>
            </a:r>
            <a:r>
              <a:rPr lang="en-US" sz="2900" b="1" dirty="0" err="1" smtClean="0">
                <a:solidFill>
                  <a:srgbClr val="FF0000"/>
                </a:solidFill>
                <a:latin typeface="Comic Sans MS" pitchFamily="66" charset="0"/>
              </a:rPr>
              <a:t>weedicides</a:t>
            </a:r>
            <a:endParaRPr lang="en-US" sz="29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0"/>
            <a:r>
              <a:rPr lang="en-US" sz="2900" dirty="0" err="1" smtClean="0">
                <a:latin typeface="Comic Sans MS" pitchFamily="66" charset="0"/>
              </a:rPr>
              <a:t>Dinitrocompounds</a:t>
            </a:r>
            <a:endParaRPr lang="en-US" sz="2900" dirty="0" smtClean="0">
              <a:latin typeface="Comic Sans MS" pitchFamily="66" charset="0"/>
            </a:endParaRPr>
          </a:p>
          <a:p>
            <a:pPr lvl="0"/>
            <a:r>
              <a:rPr lang="en-US" sz="2900" dirty="0" err="1" smtClean="0">
                <a:latin typeface="Comic Sans MS" pitchFamily="66" charset="0"/>
              </a:rPr>
              <a:t>Phenoxyacetic</a:t>
            </a:r>
            <a:r>
              <a:rPr lang="en-US" sz="2900" dirty="0" smtClean="0">
                <a:latin typeface="Comic Sans MS" pitchFamily="66" charset="0"/>
              </a:rPr>
              <a:t> acids</a:t>
            </a:r>
          </a:p>
          <a:p>
            <a:pPr lvl="0"/>
            <a:r>
              <a:rPr lang="en-US" sz="2900" dirty="0" err="1" smtClean="0">
                <a:latin typeface="Comic Sans MS" pitchFamily="66" charset="0"/>
              </a:rPr>
              <a:t>Bipyridium</a:t>
            </a:r>
            <a:r>
              <a:rPr lang="en-US" sz="2900" dirty="0" smtClean="0">
                <a:latin typeface="Comic Sans MS" pitchFamily="66" charset="0"/>
              </a:rPr>
              <a:t> compounds</a:t>
            </a:r>
          </a:p>
          <a:p>
            <a:pPr lvl="0"/>
            <a:r>
              <a:rPr lang="en-US" sz="2900" dirty="0" err="1" smtClean="0">
                <a:latin typeface="Comic Sans MS" pitchFamily="66" charset="0"/>
              </a:rPr>
              <a:t>Triazenes</a:t>
            </a:r>
            <a:r>
              <a:rPr lang="en-US" sz="2900" b="1" dirty="0" smtClean="0">
                <a:latin typeface="Comic Sans MS" pitchFamily="66" charset="0"/>
              </a:rPr>
              <a:t> </a:t>
            </a:r>
            <a:endParaRPr lang="en-US" sz="29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en-US" sz="2900" b="1" dirty="0" err="1" smtClean="0">
                <a:solidFill>
                  <a:srgbClr val="FF0000"/>
                </a:solidFill>
                <a:latin typeface="Comic Sans MS" pitchFamily="66" charset="0"/>
              </a:rPr>
              <a:t>Rodenticides</a:t>
            </a:r>
            <a:endParaRPr lang="en-US" sz="29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0"/>
            <a:r>
              <a:rPr lang="en-US" sz="2900" dirty="0" smtClean="0">
                <a:latin typeface="Comic Sans MS" pitchFamily="66" charset="0"/>
              </a:rPr>
              <a:t>Inorganic agents</a:t>
            </a:r>
          </a:p>
          <a:p>
            <a:pPr lvl="0"/>
            <a:r>
              <a:rPr lang="en-US" sz="2900" dirty="0" smtClean="0">
                <a:latin typeface="Comic Sans MS" pitchFamily="66" charset="0"/>
              </a:rPr>
              <a:t>Dicumarol derivatives</a:t>
            </a:r>
          </a:p>
          <a:p>
            <a:pPr lvl="0"/>
            <a:r>
              <a:rPr lang="en-US" sz="2900" dirty="0" smtClean="0">
                <a:latin typeface="Comic Sans MS" pitchFamily="66" charset="0"/>
              </a:rPr>
              <a:t>Glycosides</a:t>
            </a:r>
            <a:endParaRPr lang="en-US" sz="29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en-US" sz="2900" b="1" dirty="0" smtClean="0">
                <a:solidFill>
                  <a:srgbClr val="FF0000"/>
                </a:solidFill>
                <a:latin typeface="Comic Sans MS" pitchFamily="66" charset="0"/>
              </a:rPr>
              <a:t>Fungicides </a:t>
            </a:r>
          </a:p>
          <a:p>
            <a:r>
              <a:rPr lang="en-US" sz="2900" dirty="0" err="1" smtClean="0">
                <a:latin typeface="Comic Sans MS" pitchFamily="66" charset="0"/>
              </a:rPr>
              <a:t>Zineb</a:t>
            </a:r>
            <a:endParaRPr lang="en-US" sz="2900" dirty="0" smtClean="0">
              <a:latin typeface="Comic Sans MS" pitchFamily="66" charset="0"/>
            </a:endParaRPr>
          </a:p>
          <a:p>
            <a:r>
              <a:rPr lang="en-US" sz="2900" dirty="0" err="1" smtClean="0">
                <a:latin typeface="Comic Sans MS" pitchFamily="66" charset="0"/>
              </a:rPr>
              <a:t>Captan</a:t>
            </a:r>
            <a:r>
              <a:rPr lang="en-US" sz="2900" dirty="0" smtClean="0">
                <a:latin typeface="Comic Sans MS" pitchFamily="66" charset="0"/>
              </a:rPr>
              <a:t> </a:t>
            </a:r>
            <a:endParaRPr lang="en-US" sz="29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en-US" sz="3100" b="1" dirty="0" smtClean="0">
                <a:solidFill>
                  <a:srgbClr val="FF0000"/>
                </a:solidFill>
                <a:latin typeface="Comic Sans MS" pitchFamily="66" charset="0"/>
              </a:rPr>
              <a:t>Fumigants</a:t>
            </a:r>
          </a:p>
          <a:p>
            <a:r>
              <a:rPr lang="en-US" sz="2900" dirty="0" err="1" smtClean="0">
                <a:latin typeface="Comic Sans MS" pitchFamily="66" charset="0"/>
              </a:rPr>
              <a:t>Ethelene</a:t>
            </a:r>
            <a:r>
              <a:rPr lang="en-US" sz="2900" dirty="0" smtClean="0">
                <a:latin typeface="Comic Sans MS" pitchFamily="66" charset="0"/>
              </a:rPr>
              <a:t> </a:t>
            </a:r>
            <a:r>
              <a:rPr lang="en-US" sz="2900" dirty="0" err="1" smtClean="0">
                <a:latin typeface="Comic Sans MS" pitchFamily="66" charset="0"/>
              </a:rPr>
              <a:t>dibromide</a:t>
            </a:r>
            <a:endParaRPr lang="en-US" sz="2900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304800"/>
            <a:ext cx="472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    </a:t>
            </a:r>
            <a:r>
              <a:rPr lang="en-US" sz="2800" b="1" dirty="0" smtClean="0">
                <a:solidFill>
                  <a:srgbClr val="00B050"/>
                </a:solidFill>
              </a:rPr>
              <a:t>Pesticides Classification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Insecticides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Substances which are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specifically used for preventing, destroying or repelling the insects pests.</a:t>
            </a: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The use of insecticides in agriculture has grown  tremendously since world war II.</a:t>
            </a:r>
          </a:p>
          <a:p>
            <a:pPr>
              <a:buNone/>
            </a:pPr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Now a days insecticides have become an integral part of agriculture.</a:t>
            </a:r>
          </a:p>
          <a:p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Large scale use- 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acute </a:t>
            </a:r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toxicities,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			        residues in food stuff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			        and environmental problem.</a:t>
            </a:r>
            <a:endParaRPr lang="en-US" sz="24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Organochlorines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- </a:t>
            </a:r>
            <a:r>
              <a:rPr lang="en-US" dirty="0" smtClean="0">
                <a:latin typeface="Comic Sans MS" pitchFamily="66" charset="0"/>
              </a:rPr>
              <a:t>DDT, BHC</a:t>
            </a:r>
          </a:p>
          <a:p>
            <a:pPr lvl="0">
              <a:buNone/>
            </a:pPr>
            <a:endParaRPr lang="en-US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Organophosphates- </a:t>
            </a:r>
            <a:r>
              <a:rPr lang="en-US" dirty="0" err="1" smtClean="0">
                <a:latin typeface="Comic Sans MS" pitchFamily="66" charset="0"/>
              </a:rPr>
              <a:t>malathion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sarin</a:t>
            </a:r>
            <a:endParaRPr lang="en-US" dirty="0" smtClean="0">
              <a:latin typeface="Comic Sans MS" pitchFamily="66" charset="0"/>
            </a:endParaRPr>
          </a:p>
          <a:p>
            <a:pPr lvl="0">
              <a:buNone/>
            </a:pPr>
            <a:endParaRPr lang="en-US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Carbamates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- </a:t>
            </a:r>
            <a:r>
              <a:rPr lang="en-US" dirty="0" smtClean="0">
                <a:latin typeface="Comic Sans MS" pitchFamily="66" charset="0"/>
              </a:rPr>
              <a:t>Carbaryl, propoxur</a:t>
            </a:r>
          </a:p>
          <a:p>
            <a:pPr lvl="0">
              <a:buNone/>
            </a:pPr>
            <a:endParaRPr lang="en-US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Pyrethrins and pyrethroids- </a:t>
            </a:r>
            <a:r>
              <a:rPr lang="en-US" dirty="0" smtClean="0">
                <a:latin typeface="Comic Sans MS" pitchFamily="66" charset="0"/>
              </a:rPr>
              <a:t>allethrin, deltamethrin</a:t>
            </a:r>
          </a:p>
          <a:p>
            <a:pPr lvl="0">
              <a:buNone/>
            </a:pPr>
            <a:endParaRPr lang="en-US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Formamidine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insecticides- </a:t>
            </a:r>
            <a:r>
              <a:rPr lang="en-US" dirty="0" smtClean="0">
                <a:latin typeface="Comic Sans MS" pitchFamily="66" charset="0"/>
              </a:rPr>
              <a:t>amitraz</a:t>
            </a:r>
          </a:p>
          <a:p>
            <a:pPr lvl="0">
              <a:buNone/>
            </a:pPr>
            <a:endParaRPr lang="en-US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Natural products- </a:t>
            </a:r>
            <a:r>
              <a:rPr lang="en-US" dirty="0" smtClean="0">
                <a:latin typeface="Comic Sans MS" pitchFamily="66" charset="0"/>
              </a:rPr>
              <a:t>rotenone, nicotine, antibiotics</a:t>
            </a:r>
          </a:p>
          <a:p>
            <a:pPr lvl="0">
              <a:buNone/>
            </a:pPr>
            <a:endParaRPr lang="en-US" sz="18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Insecticides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Organochlorines</a:t>
            </a:r>
            <a:endParaRPr 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Comic Sans MS" pitchFamily="66" charset="0"/>
              </a:rPr>
              <a:t>Organochlorines</a:t>
            </a:r>
            <a:r>
              <a:rPr lang="en-US" dirty="0" smtClean="0">
                <a:latin typeface="Comic Sans MS" pitchFamily="66" charset="0"/>
              </a:rPr>
              <a:t> were the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first  major class of synthetic organic chemical  </a:t>
            </a:r>
            <a:r>
              <a:rPr lang="en-US" dirty="0" smtClean="0">
                <a:latin typeface="Comic Sans MS" pitchFamily="66" charset="0"/>
              </a:rPr>
              <a:t>to become widely used as insecticides.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Use- </a:t>
            </a:r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contact  insecticides and 	  	 	 	   </a:t>
            </a:r>
            <a:r>
              <a:rPr lang="en-US" b="1" dirty="0" err="1" smtClean="0">
                <a:solidFill>
                  <a:srgbClr val="00B050"/>
                </a:solidFill>
                <a:latin typeface="Comic Sans MS" pitchFamily="66" charset="0"/>
              </a:rPr>
              <a:t>ectoparaciticides</a:t>
            </a:r>
            <a:r>
              <a:rPr lang="en-US" dirty="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Sources of poisoning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lvl="0" algn="just"/>
            <a:r>
              <a:rPr lang="en-US" sz="2600" dirty="0" smtClean="0">
                <a:solidFill>
                  <a:srgbClr val="00B050"/>
                </a:solidFill>
                <a:latin typeface="Comic Sans MS" pitchFamily="66" charset="0"/>
              </a:rPr>
              <a:t>Accidental ingestion </a:t>
            </a:r>
            <a:r>
              <a:rPr lang="en-US" sz="2600" dirty="0" smtClean="0">
                <a:latin typeface="Comic Sans MS" pitchFamily="66" charset="0"/>
              </a:rPr>
              <a:t>of  these products may lead to toxicity.</a:t>
            </a:r>
          </a:p>
          <a:p>
            <a:pPr lvl="0" algn="just"/>
            <a:r>
              <a:rPr lang="en-US" sz="2600" dirty="0" smtClean="0">
                <a:solidFill>
                  <a:srgbClr val="00B050"/>
                </a:solidFill>
                <a:latin typeface="Comic Sans MS" pitchFamily="66" charset="0"/>
              </a:rPr>
              <a:t>Environmental pollution</a:t>
            </a:r>
            <a:r>
              <a:rPr lang="en-US" sz="2600" dirty="0" smtClean="0">
                <a:latin typeface="Comic Sans MS" pitchFamily="66" charset="0"/>
              </a:rPr>
              <a:t>. </a:t>
            </a:r>
          </a:p>
          <a:p>
            <a:pPr lvl="0" algn="just"/>
            <a:r>
              <a:rPr lang="en-US" sz="2600" dirty="0" smtClean="0">
                <a:solidFill>
                  <a:srgbClr val="00B050"/>
                </a:solidFill>
                <a:latin typeface="Comic Sans MS" pitchFamily="66" charset="0"/>
              </a:rPr>
              <a:t>Residues</a:t>
            </a:r>
            <a:r>
              <a:rPr lang="en-US" sz="2600" dirty="0" smtClean="0">
                <a:latin typeface="Comic Sans MS" pitchFamily="66" charset="0"/>
              </a:rPr>
              <a:t> in agricultural products.</a:t>
            </a:r>
          </a:p>
          <a:p>
            <a:pPr lvl="0" algn="just"/>
            <a:r>
              <a:rPr lang="en-US" sz="2600" dirty="0" smtClean="0">
                <a:latin typeface="Comic Sans MS" pitchFamily="66" charset="0"/>
              </a:rPr>
              <a:t>Consumption of </a:t>
            </a:r>
            <a:r>
              <a:rPr lang="en-US" sz="2600" b="1" dirty="0" smtClean="0">
                <a:solidFill>
                  <a:srgbClr val="00B050"/>
                </a:solidFill>
                <a:latin typeface="Comic Sans MS" pitchFamily="66" charset="0"/>
              </a:rPr>
              <a:t>freshly sprayed crop </a:t>
            </a:r>
            <a:r>
              <a:rPr lang="en-US" sz="2600" dirty="0" smtClean="0">
                <a:latin typeface="Comic Sans MS" pitchFamily="66" charset="0"/>
              </a:rPr>
              <a:t>by animals.</a:t>
            </a:r>
          </a:p>
          <a:p>
            <a:pPr lvl="0" algn="just"/>
            <a:r>
              <a:rPr lang="en-US" sz="2600" dirty="0" smtClean="0">
                <a:latin typeface="Comic Sans MS" pitchFamily="66" charset="0"/>
              </a:rPr>
              <a:t>Improper dilution in </a:t>
            </a:r>
            <a:r>
              <a:rPr lang="en-US" sz="2600" dirty="0" smtClean="0">
                <a:solidFill>
                  <a:srgbClr val="00B050"/>
                </a:solidFill>
                <a:latin typeface="Comic Sans MS" pitchFamily="66" charset="0"/>
              </a:rPr>
              <a:t>sprays and dips </a:t>
            </a:r>
            <a:r>
              <a:rPr lang="en-US" sz="2600" dirty="0" smtClean="0">
                <a:latin typeface="Comic Sans MS" pitchFamily="66" charset="0"/>
              </a:rPr>
              <a:t>may cause toxicity.</a:t>
            </a:r>
          </a:p>
          <a:p>
            <a:pPr lvl="0" algn="just"/>
            <a:r>
              <a:rPr lang="en-US" sz="2600" b="1" dirty="0" smtClean="0">
                <a:solidFill>
                  <a:srgbClr val="00B050"/>
                </a:solidFill>
                <a:latin typeface="Comic Sans MS" pitchFamily="66" charset="0"/>
              </a:rPr>
              <a:t>Spillage</a:t>
            </a:r>
            <a:r>
              <a:rPr lang="en-US" sz="2600" dirty="0" smtClean="0">
                <a:latin typeface="Comic Sans MS" pitchFamily="66" charset="0"/>
              </a:rPr>
              <a:t> of insecticides into food during storage or transport.</a:t>
            </a:r>
          </a:p>
          <a:p>
            <a:pPr lvl="0" algn="just"/>
            <a:r>
              <a:rPr lang="en-US" sz="2600" b="1" dirty="0" smtClean="0">
                <a:solidFill>
                  <a:srgbClr val="00B050"/>
                </a:solidFill>
                <a:latin typeface="Comic Sans MS" pitchFamily="66" charset="0"/>
              </a:rPr>
              <a:t>Secondary poisoning </a:t>
            </a:r>
            <a:r>
              <a:rPr lang="en-US" sz="2600" dirty="0" smtClean="0">
                <a:latin typeface="Comic Sans MS" pitchFamily="66" charset="0"/>
              </a:rPr>
              <a:t>in predator animals.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904</Words>
  <Application>Microsoft Office PowerPoint</Application>
  <PresentationFormat>On-screen Show (4:3)</PresentationFormat>
  <Paragraphs>242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Contents of the chapter</vt:lpstr>
      <vt:lpstr>Agrochemicals</vt:lpstr>
      <vt:lpstr>Pesticides</vt:lpstr>
      <vt:lpstr>Slide 5</vt:lpstr>
      <vt:lpstr>Insecticides </vt:lpstr>
      <vt:lpstr>Insecticides </vt:lpstr>
      <vt:lpstr>Organochlorines</vt:lpstr>
      <vt:lpstr>Sources of poisoning </vt:lpstr>
      <vt:lpstr>Classification of OCI</vt:lpstr>
      <vt:lpstr>DDT</vt:lpstr>
      <vt:lpstr>Chemical structure of OCI                                 </vt:lpstr>
      <vt:lpstr>Factors affecting toxicity</vt:lpstr>
      <vt:lpstr>Slide 14</vt:lpstr>
      <vt:lpstr>Properties of toxicological importance</vt:lpstr>
      <vt:lpstr>Toxicokinetics</vt:lpstr>
      <vt:lpstr>Slide 17</vt:lpstr>
      <vt:lpstr> Mechanism of Toxicity </vt:lpstr>
      <vt:lpstr>Slide 19</vt:lpstr>
      <vt:lpstr>Clinical symptoms </vt:lpstr>
      <vt:lpstr>Slide 21</vt:lpstr>
      <vt:lpstr>Diagnosis </vt:lpstr>
      <vt:lpstr>Treatment </vt:lpstr>
      <vt:lpstr>Methoxychlor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Pesticides</dc:title>
  <dc:creator>user</dc:creator>
  <cp:lastModifiedBy>user</cp:lastModifiedBy>
  <cp:revision>78</cp:revision>
  <dcterms:created xsi:type="dcterms:W3CDTF">2006-08-16T00:00:00Z</dcterms:created>
  <dcterms:modified xsi:type="dcterms:W3CDTF">2020-05-25T13:49:28Z</dcterms:modified>
</cp:coreProperties>
</file>