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81" r:id="rId2"/>
    <p:sldId id="312" r:id="rId3"/>
    <p:sldId id="296" r:id="rId4"/>
    <p:sldId id="316" r:id="rId5"/>
    <p:sldId id="317" r:id="rId6"/>
    <p:sldId id="305" r:id="rId7"/>
    <p:sldId id="297" r:id="rId8"/>
    <p:sldId id="315" r:id="rId9"/>
    <p:sldId id="311" r:id="rId10"/>
    <p:sldId id="310" r:id="rId11"/>
    <p:sldId id="309" r:id="rId12"/>
    <p:sldId id="313" r:id="rId13"/>
    <p:sldId id="322" r:id="rId14"/>
    <p:sldId id="324" r:id="rId15"/>
    <p:sldId id="326" r:id="rId16"/>
    <p:sldId id="304" r:id="rId17"/>
    <p:sldId id="323" r:id="rId18"/>
    <p:sldId id="302" r:id="rId19"/>
    <p:sldId id="318" r:id="rId20"/>
    <p:sldId id="319" r:id="rId21"/>
    <p:sldId id="328" r:id="rId22"/>
    <p:sldId id="327" r:id="rId23"/>
    <p:sldId id="325" r:id="rId24"/>
    <p:sldId id="32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kesh Kumar" initials="RK" lastIdx="2" clrIdx="0">
    <p:extLst>
      <p:ext uri="{19B8F6BF-5375-455C-9EA6-DF929625EA0E}">
        <p15:presenceInfo xmlns:p15="http://schemas.microsoft.com/office/powerpoint/2012/main" userId="b20960606465f6d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6342EE"/>
    <a:srgbClr val="111111"/>
    <a:srgbClr val="0606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48" autoAdjust="0"/>
    <p:restoredTop sz="93962" autoAdjust="0"/>
  </p:normalViewPr>
  <p:slideViewPr>
    <p:cSldViewPr snapToGrid="0">
      <p:cViewPr>
        <p:scale>
          <a:sx n="86" d="100"/>
          <a:sy n="86" d="100"/>
        </p:scale>
        <p:origin x="83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56F0E-40DB-4711-B016-2ADEC8518DB7}" type="datetimeFigureOut">
              <a:rPr lang="en-IN" smtClean="0"/>
              <a:t>16-05-2020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44C02A-3AD7-4991-88F6-E1395604A23A}" type="slidenum">
              <a:rPr lang="en-IN" smtClean="0"/>
              <a:t>‹#›</a:t>
            </a:fld>
            <a:endParaRPr lang="en-IN"/>
          </a:p>
        </p:txBody>
      </p:sp>
    </p:spTree>
    <p:extLst>
      <p:ext uri="{BB962C8B-B14F-4D97-AF65-F5344CB8AC3E}">
        <p14:creationId xmlns:p14="http://schemas.microsoft.com/office/powerpoint/2010/main" val="4244871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1F6C1C-C1F1-46A7-A684-ED3FF28127D4}" type="datetimeFigureOut">
              <a:rPr lang="en-IN" smtClean="0"/>
              <a:t>16-05-2020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235687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1F6C1C-C1F1-46A7-A684-ED3FF28127D4}" type="datetimeFigureOut">
              <a:rPr lang="en-IN" smtClean="0"/>
              <a:t>16-05-2020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3445328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1F6C1C-C1F1-46A7-A684-ED3FF28127D4}" type="datetimeFigureOut">
              <a:rPr lang="en-IN" smtClean="0"/>
              <a:t>16-05-2020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261761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1F6C1C-C1F1-46A7-A684-ED3FF28127D4}" type="datetimeFigureOut">
              <a:rPr lang="en-IN" smtClean="0"/>
              <a:t>16-05-2020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3C1EF71-5EDF-49A7-904E-8E28A695306A}" type="slidenum">
              <a:rPr lang="en-IN" smtClean="0"/>
              <a:t>‹#›</a:t>
            </a:fld>
            <a:endParaRPr lang="en-IN"/>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74673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1F6C1C-C1F1-46A7-A684-ED3FF28127D4}" type="datetimeFigureOut">
              <a:rPr lang="en-IN" smtClean="0"/>
              <a:t>16-05-2020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650740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61F6C1C-C1F1-46A7-A684-ED3FF28127D4}" type="datetimeFigureOut">
              <a:rPr lang="en-IN" smtClean="0"/>
              <a:t>16-05-2020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1975045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61F6C1C-C1F1-46A7-A684-ED3FF28127D4}" type="datetimeFigureOut">
              <a:rPr lang="en-IN" smtClean="0"/>
              <a:t>16-05-2020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2854863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F6C1C-C1F1-46A7-A684-ED3FF28127D4}" type="datetimeFigureOut">
              <a:rPr lang="en-IN" smtClean="0"/>
              <a:t>16-05-2020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2065536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F6C1C-C1F1-46A7-A684-ED3FF28127D4}" type="datetimeFigureOut">
              <a:rPr lang="en-IN" smtClean="0"/>
              <a:t>16-05-2020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3633673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F6C1C-C1F1-46A7-A684-ED3FF28127D4}" type="datetimeFigureOut">
              <a:rPr lang="en-IN" smtClean="0"/>
              <a:t>16-05-2020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2358977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1F6C1C-C1F1-46A7-A684-ED3FF28127D4}" type="datetimeFigureOut">
              <a:rPr lang="en-IN" smtClean="0"/>
              <a:t>16-05-2020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1722851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1F6C1C-C1F1-46A7-A684-ED3FF28127D4}" type="datetimeFigureOut">
              <a:rPr lang="en-IN" smtClean="0"/>
              <a:t>16-05-2020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111347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1F6C1C-C1F1-46A7-A684-ED3FF28127D4}" type="datetimeFigureOut">
              <a:rPr lang="en-IN" smtClean="0"/>
              <a:t>16-05-2020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2335259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1F6C1C-C1F1-46A7-A684-ED3FF28127D4}" type="datetimeFigureOut">
              <a:rPr lang="en-IN" smtClean="0"/>
              <a:t>16-05-2020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2372893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261F6C1C-C1F1-46A7-A684-ED3FF28127D4}" type="datetimeFigureOut">
              <a:rPr lang="en-IN" smtClean="0"/>
              <a:t>16-05-2020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640963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1F6C1C-C1F1-46A7-A684-ED3FF28127D4}" type="datetimeFigureOut">
              <a:rPr lang="en-IN" smtClean="0"/>
              <a:t>16-05-2020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3234630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1F6C1C-C1F1-46A7-A684-ED3FF28127D4}" type="datetimeFigureOut">
              <a:rPr lang="en-IN" smtClean="0"/>
              <a:t>16-05-2020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124525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261F6C1C-C1F1-46A7-A684-ED3FF28127D4}" type="datetimeFigureOut">
              <a:rPr lang="en-IN" smtClean="0"/>
              <a:t>16-05-2020</a:t>
            </a:fld>
            <a:endParaRPr lang="en-IN"/>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IN"/>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3C1EF71-5EDF-49A7-904E-8E28A695306A}" type="slidenum">
              <a:rPr lang="en-IN" smtClean="0"/>
              <a:t>‹#›</a:t>
            </a:fld>
            <a:endParaRPr lang="en-IN"/>
          </a:p>
        </p:txBody>
      </p:sp>
    </p:spTree>
    <p:extLst>
      <p:ext uri="{BB962C8B-B14F-4D97-AF65-F5344CB8AC3E}">
        <p14:creationId xmlns:p14="http://schemas.microsoft.com/office/powerpoint/2010/main" val="2691869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en.wikipedia.org/wiki/Fermentatio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Rakesh Kumar\Desktop\New folder (6)\BASU Official Noticeboard 20180110_000810.jpg">
            <a:extLst>
              <a:ext uri="{FF2B5EF4-FFF2-40B4-BE49-F238E27FC236}">
                <a16:creationId xmlns:a16="http://schemas.microsoft.com/office/drawing/2014/main" id="{DB390EF1-2D54-49EF-9962-FABAAC70386F}"/>
              </a:ext>
            </a:extLst>
          </p:cNvPr>
          <p:cNvPicPr>
            <a:picLocks noChangeAspect="1" noChangeArrowheads="1"/>
          </p:cNvPicPr>
          <p:nvPr/>
        </p:nvPicPr>
        <p:blipFill>
          <a:blip r:embed="rId2" cstate="print"/>
          <a:srcRect/>
          <a:stretch>
            <a:fillRect/>
          </a:stretch>
        </p:blipFill>
        <p:spPr bwMode="auto">
          <a:xfrm>
            <a:off x="10582342" y="292964"/>
            <a:ext cx="1352578" cy="1440586"/>
          </a:xfrm>
          <a:prstGeom prst="rect">
            <a:avLst/>
          </a:prstGeom>
          <a:noFill/>
        </p:spPr>
      </p:pic>
      <p:pic>
        <p:nvPicPr>
          <p:cNvPr id="7" name="Picture 16" descr="C:\Users\Rakesh Kumar\Downloads\IMG-20171012-WA0017.jpg">
            <a:extLst>
              <a:ext uri="{FF2B5EF4-FFF2-40B4-BE49-F238E27FC236}">
                <a16:creationId xmlns:a16="http://schemas.microsoft.com/office/drawing/2014/main" id="{BCF6B0C8-92B9-4C41-A118-9A0894A72405}"/>
              </a:ext>
            </a:extLst>
          </p:cNvPr>
          <p:cNvPicPr>
            <a:picLocks noChangeAspect="1" noChangeArrowheads="1"/>
          </p:cNvPicPr>
          <p:nvPr/>
        </p:nvPicPr>
        <p:blipFill>
          <a:blip r:embed="rId3"/>
          <a:srcRect/>
          <a:stretch>
            <a:fillRect/>
          </a:stretch>
        </p:blipFill>
        <p:spPr bwMode="auto">
          <a:xfrm>
            <a:off x="571472" y="500042"/>
            <a:ext cx="1209703" cy="1440586"/>
          </a:xfrm>
          <a:prstGeom prst="rect">
            <a:avLst/>
          </a:prstGeom>
          <a:noFill/>
          <a:ln w="9525">
            <a:noFill/>
            <a:miter lim="800000"/>
            <a:headEnd/>
            <a:tailEnd/>
          </a:ln>
        </p:spPr>
      </p:pic>
      <p:sp>
        <p:nvSpPr>
          <p:cNvPr id="8" name="Rectangle 10">
            <a:extLst>
              <a:ext uri="{FF2B5EF4-FFF2-40B4-BE49-F238E27FC236}">
                <a16:creationId xmlns:a16="http://schemas.microsoft.com/office/drawing/2014/main" id="{043CA277-30A5-4382-A81C-5C794232C39C}"/>
              </a:ext>
            </a:extLst>
          </p:cNvPr>
          <p:cNvSpPr>
            <a:spLocks noChangeArrowheads="1"/>
          </p:cNvSpPr>
          <p:nvPr/>
        </p:nvSpPr>
        <p:spPr bwMode="auto">
          <a:xfrm>
            <a:off x="90818" y="3212659"/>
            <a:ext cx="5345723" cy="1323439"/>
          </a:xfrm>
          <a:prstGeom prst="rect">
            <a:avLst/>
          </a:prstGeom>
          <a:noFill/>
          <a:ln w="9525">
            <a:noFill/>
            <a:miter lim="800000"/>
            <a:headEnd/>
            <a:tailEnd/>
          </a:ln>
          <a:effectLst/>
        </p:spPr>
        <p:txBody>
          <a:bodyPr>
            <a:spAutoFit/>
          </a:bodyPr>
          <a:lstStyle/>
          <a:p>
            <a:pPr>
              <a:defRPr/>
            </a:pPr>
            <a:r>
              <a:rPr lang="en-AU" sz="1600" b="1" dirty="0">
                <a:solidFill>
                  <a:srgbClr val="0000CC"/>
                </a:solidFill>
                <a:effectLst>
                  <a:outerShdw blurRad="38100" dist="38100" dir="2700000" algn="tl">
                    <a:srgbClr val="C0C0C0"/>
                  </a:outerShdw>
                </a:effectLst>
                <a:latin typeface="Arial" charset="0"/>
              </a:rPr>
              <a:t>RAKESH KUMAR</a:t>
            </a:r>
          </a:p>
          <a:p>
            <a:pPr>
              <a:defRPr/>
            </a:pPr>
            <a:r>
              <a:rPr lang="en-AU" sz="1600" b="1" dirty="0">
                <a:solidFill>
                  <a:srgbClr val="0000CC"/>
                </a:solidFill>
                <a:effectLst>
                  <a:outerShdw blurRad="38100" dist="38100" dir="2700000" algn="tl">
                    <a:srgbClr val="C0C0C0"/>
                  </a:outerShdw>
                </a:effectLst>
                <a:latin typeface="Arial" charset="0"/>
              </a:rPr>
              <a:t>ASSOCIATE PROFESSOR (DAIRY MICROBIOLOGY)</a:t>
            </a:r>
          </a:p>
          <a:p>
            <a:pPr>
              <a:defRPr/>
            </a:pPr>
            <a:r>
              <a:rPr lang="en-AU" sz="1600" b="1" dirty="0">
                <a:solidFill>
                  <a:srgbClr val="0000CC"/>
                </a:solidFill>
                <a:effectLst>
                  <a:outerShdw blurRad="38100" dist="38100" dir="2700000" algn="tl">
                    <a:srgbClr val="C0C0C0"/>
                  </a:outerShdw>
                </a:effectLst>
                <a:latin typeface="Arial" charset="0"/>
              </a:rPr>
              <a:t>FACULTY OF DAIRY TECHNOLOGY</a:t>
            </a:r>
          </a:p>
          <a:p>
            <a:pPr>
              <a:defRPr/>
            </a:pPr>
            <a:r>
              <a:rPr lang="en-AU" sz="1600" b="1" dirty="0">
                <a:solidFill>
                  <a:srgbClr val="0000CC"/>
                </a:solidFill>
                <a:effectLst>
                  <a:outerShdw blurRad="38100" dist="38100" dir="2700000" algn="tl">
                    <a:srgbClr val="C0C0C0"/>
                  </a:outerShdw>
                </a:effectLst>
                <a:latin typeface="Arial" charset="0"/>
              </a:rPr>
              <a:t>S.G.I.D.T., BVC CAMPUS,</a:t>
            </a:r>
          </a:p>
          <a:p>
            <a:pPr>
              <a:defRPr/>
            </a:pPr>
            <a:r>
              <a:rPr lang="en-US" sz="1600" b="1" dirty="0">
                <a:solidFill>
                  <a:srgbClr val="0000CC"/>
                </a:solidFill>
                <a:effectLst>
                  <a:outerShdw blurRad="38100" dist="38100" dir="2700000" algn="tl">
                    <a:srgbClr val="C0C0C0"/>
                  </a:outerShdw>
                </a:effectLst>
                <a:latin typeface="Arial" charset="0"/>
              </a:rPr>
              <a:t>P.O.- BVC, DIST.-PATNA-800014</a:t>
            </a:r>
            <a:endParaRPr lang="en-AU" sz="1600" b="1" dirty="0">
              <a:solidFill>
                <a:srgbClr val="0000CC"/>
              </a:solidFill>
              <a:effectLst>
                <a:outerShdw blurRad="38100" dist="38100" dir="2700000" algn="tl">
                  <a:srgbClr val="C0C0C0"/>
                </a:outerShdw>
              </a:effectLst>
              <a:latin typeface="Arial" charset="0"/>
            </a:endParaRPr>
          </a:p>
        </p:txBody>
      </p:sp>
      <p:pic>
        <p:nvPicPr>
          <p:cNvPr id="9" name="Picture 2" descr="http://www.sgidst.org.in/wp-content/uploads/2016/11/dairy_banner_002-1090x344.jpg">
            <a:extLst>
              <a:ext uri="{FF2B5EF4-FFF2-40B4-BE49-F238E27FC236}">
                <a16:creationId xmlns:a16="http://schemas.microsoft.com/office/drawing/2014/main" id="{753B628E-04A5-483F-B280-AE0C201CD310}"/>
              </a:ext>
            </a:extLst>
          </p:cNvPr>
          <p:cNvPicPr>
            <a:picLocks noChangeAspect="1" noChangeArrowheads="1"/>
          </p:cNvPicPr>
          <p:nvPr/>
        </p:nvPicPr>
        <p:blipFill>
          <a:blip r:embed="rId4"/>
          <a:srcRect/>
          <a:stretch>
            <a:fillRect/>
          </a:stretch>
        </p:blipFill>
        <p:spPr bwMode="auto">
          <a:xfrm>
            <a:off x="659876" y="4553146"/>
            <a:ext cx="10878531" cy="2228654"/>
          </a:xfrm>
          <a:prstGeom prst="rect">
            <a:avLst/>
          </a:prstGeom>
          <a:noFill/>
        </p:spPr>
      </p:pic>
      <p:sp>
        <p:nvSpPr>
          <p:cNvPr id="10" name="Title 4">
            <a:extLst>
              <a:ext uri="{FF2B5EF4-FFF2-40B4-BE49-F238E27FC236}">
                <a16:creationId xmlns:a16="http://schemas.microsoft.com/office/drawing/2014/main" id="{D2ED706B-F0F3-45ED-B8A1-AEA8614E9D8B}"/>
              </a:ext>
            </a:extLst>
          </p:cNvPr>
          <p:cNvSpPr txBox="1">
            <a:spLocks/>
          </p:cNvSpPr>
          <p:nvPr/>
        </p:nvSpPr>
        <p:spPr>
          <a:xfrm>
            <a:off x="2609849" y="540371"/>
            <a:ext cx="6829425" cy="1095376"/>
          </a:xfrm>
          <a:prstGeom prst="rect">
            <a:avLst/>
          </a:prstGeom>
        </p:spPr>
        <p:txBody>
          <a:bodyPr vert="horz" lIns="91440" tIns="45720" rIns="91440" bIns="45720" rtlCol="0" anchor="b">
            <a:normAutofit fontScale="52500" lnSpcReduction="20000"/>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r>
              <a:rPr lang="en-IN" sz="4000" b="1" dirty="0">
                <a:solidFill>
                  <a:srgbClr val="6342EE"/>
                </a:solidFill>
              </a:rPr>
              <a:t>Course Title: Food and Industrial Microbiology </a:t>
            </a:r>
            <a:r>
              <a:rPr lang="en-IN" sz="3100" b="1" dirty="0">
                <a:solidFill>
                  <a:srgbClr val="6342EE"/>
                </a:solidFill>
              </a:rPr>
              <a:t>                                              </a:t>
            </a:r>
            <a:br>
              <a:rPr lang="en-IN" sz="3100" dirty="0">
                <a:solidFill>
                  <a:srgbClr val="6342EE"/>
                </a:solidFill>
              </a:rPr>
            </a:br>
            <a:r>
              <a:rPr lang="en-IN" sz="3800" b="1" dirty="0">
                <a:solidFill>
                  <a:srgbClr val="6342EE"/>
                </a:solidFill>
              </a:rPr>
              <a:t>Course No. -  DTM-321:  Credit Hrs-3 (2+1)</a:t>
            </a:r>
            <a:br>
              <a:rPr lang="en-IN" sz="3800" dirty="0"/>
            </a:br>
            <a:endParaRPr lang="en-IN" sz="3800" dirty="0"/>
          </a:p>
        </p:txBody>
      </p:sp>
      <p:sp>
        <p:nvSpPr>
          <p:cNvPr id="11" name="Rectangle 10">
            <a:extLst>
              <a:ext uri="{FF2B5EF4-FFF2-40B4-BE49-F238E27FC236}">
                <a16:creationId xmlns:a16="http://schemas.microsoft.com/office/drawing/2014/main" id="{D1D3A54D-F2DA-47F6-BCE8-A40606935E06}"/>
              </a:ext>
            </a:extLst>
          </p:cNvPr>
          <p:cNvSpPr/>
          <p:nvPr/>
        </p:nvSpPr>
        <p:spPr>
          <a:xfrm>
            <a:off x="1357460" y="1647582"/>
            <a:ext cx="10878531" cy="954107"/>
          </a:xfrm>
          <a:prstGeom prst="rect">
            <a:avLst/>
          </a:prstGeom>
        </p:spPr>
        <p:txBody>
          <a:bodyPr wrap="square">
            <a:spAutoFit/>
          </a:bodyPr>
          <a:lstStyle/>
          <a:p>
            <a:pPr algn="ctr"/>
            <a:r>
              <a:rPr lang="en-IN" sz="2800" dirty="0">
                <a:solidFill>
                  <a:srgbClr val="6342EE"/>
                </a:solidFill>
                <a:ea typeface="Times New Roman" panose="02020603050405020304" pitchFamily="18" charset="0"/>
              </a:rPr>
              <a:t>Fermentation processes: Historical development, components of fermenter and types (i.e. submerged, surface and solid-state fermentation) </a:t>
            </a:r>
            <a:endParaRPr lang="en-IN" sz="2800" dirty="0">
              <a:solidFill>
                <a:srgbClr val="6342EE"/>
              </a:solidFill>
            </a:endParaRPr>
          </a:p>
        </p:txBody>
      </p:sp>
      <p:pic>
        <p:nvPicPr>
          <p:cNvPr id="5122" name="Picture 2" descr="Image">
            <a:extLst>
              <a:ext uri="{FF2B5EF4-FFF2-40B4-BE49-F238E27FC236}">
                <a16:creationId xmlns:a16="http://schemas.microsoft.com/office/drawing/2014/main" id="{B9DB0EF9-B0F5-484C-84FD-9DF68DA927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3407" y="2601689"/>
            <a:ext cx="5715000" cy="1941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969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C29D7C-F5C3-49E1-AACB-26310BEB1D2C}"/>
              </a:ext>
            </a:extLst>
          </p:cNvPr>
          <p:cNvSpPr/>
          <p:nvPr/>
        </p:nvSpPr>
        <p:spPr>
          <a:xfrm>
            <a:off x="1244338" y="209167"/>
            <a:ext cx="9615340" cy="540341"/>
          </a:xfrm>
          <a:prstGeom prst="rect">
            <a:avLst/>
          </a:prstGeom>
        </p:spPr>
        <p:txBody>
          <a:bodyPr wrap="square">
            <a:spAutoFit/>
          </a:bodyPr>
          <a:lstStyle/>
          <a:p>
            <a:pPr>
              <a:lnSpc>
                <a:spcPts val="3680"/>
              </a:lnSpc>
            </a:pPr>
            <a:r>
              <a:rPr lang="en-CA" sz="2800" dirty="0">
                <a:solidFill>
                  <a:srgbClr val="6342EE"/>
                </a:solidFill>
                <a:cs typeface="Arial"/>
              </a:rPr>
              <a:t>Various components of an ideal fermenter are:</a:t>
            </a:r>
          </a:p>
        </p:txBody>
      </p:sp>
      <p:pic>
        <p:nvPicPr>
          <p:cNvPr id="3" name="Picture 2">
            <a:extLst>
              <a:ext uri="{FF2B5EF4-FFF2-40B4-BE49-F238E27FC236}">
                <a16:creationId xmlns:a16="http://schemas.microsoft.com/office/drawing/2014/main" id="{1B5FEC60-8C7D-495D-8423-E311921321BF}"/>
              </a:ext>
            </a:extLst>
          </p:cNvPr>
          <p:cNvPicPr>
            <a:picLocks noChangeAspect="1"/>
          </p:cNvPicPr>
          <p:nvPr/>
        </p:nvPicPr>
        <p:blipFill>
          <a:blip r:embed="rId2"/>
          <a:stretch>
            <a:fillRect/>
          </a:stretch>
        </p:blipFill>
        <p:spPr>
          <a:xfrm>
            <a:off x="527901" y="781049"/>
            <a:ext cx="11114202" cy="5977969"/>
          </a:xfrm>
          <a:prstGeom prst="rect">
            <a:avLst/>
          </a:prstGeom>
        </p:spPr>
      </p:pic>
    </p:spTree>
    <p:extLst>
      <p:ext uri="{BB962C8B-B14F-4D97-AF65-F5344CB8AC3E}">
        <p14:creationId xmlns:p14="http://schemas.microsoft.com/office/powerpoint/2010/main" val="1691222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E96E0C-56C5-40E6-A4BB-819D16622EE7}"/>
              </a:ext>
            </a:extLst>
          </p:cNvPr>
          <p:cNvSpPr/>
          <p:nvPr/>
        </p:nvSpPr>
        <p:spPr>
          <a:xfrm>
            <a:off x="2384981" y="243963"/>
            <a:ext cx="7833675" cy="598049"/>
          </a:xfrm>
          <a:prstGeom prst="rect">
            <a:avLst/>
          </a:prstGeom>
        </p:spPr>
        <p:txBody>
          <a:bodyPr wrap="square">
            <a:spAutoFit/>
          </a:bodyPr>
          <a:lstStyle/>
          <a:p>
            <a:pPr>
              <a:lnSpc>
                <a:spcPts val="4300"/>
              </a:lnSpc>
            </a:pPr>
            <a:r>
              <a:rPr lang="en-CA" sz="2800" dirty="0">
                <a:solidFill>
                  <a:srgbClr val="6342EE"/>
                </a:solidFill>
                <a:cs typeface="Arial Bold"/>
              </a:rPr>
              <a:t>Monitoring and controlling parts of fermenter are:</a:t>
            </a:r>
          </a:p>
        </p:txBody>
      </p:sp>
      <p:pic>
        <p:nvPicPr>
          <p:cNvPr id="3" name="Picture 2">
            <a:extLst>
              <a:ext uri="{FF2B5EF4-FFF2-40B4-BE49-F238E27FC236}">
                <a16:creationId xmlns:a16="http://schemas.microsoft.com/office/drawing/2014/main" id="{7D7C7408-E0E4-4161-A4F4-4EAC0403A25A}"/>
              </a:ext>
            </a:extLst>
          </p:cNvPr>
          <p:cNvPicPr>
            <a:picLocks noChangeAspect="1"/>
          </p:cNvPicPr>
          <p:nvPr/>
        </p:nvPicPr>
        <p:blipFill>
          <a:blip r:embed="rId2"/>
          <a:stretch>
            <a:fillRect/>
          </a:stretch>
        </p:blipFill>
        <p:spPr>
          <a:xfrm>
            <a:off x="1074656" y="1046376"/>
            <a:ext cx="10256363" cy="5279010"/>
          </a:xfrm>
          <a:prstGeom prst="rect">
            <a:avLst/>
          </a:prstGeom>
        </p:spPr>
      </p:pic>
    </p:spTree>
    <p:extLst>
      <p:ext uri="{BB962C8B-B14F-4D97-AF65-F5344CB8AC3E}">
        <p14:creationId xmlns:p14="http://schemas.microsoft.com/office/powerpoint/2010/main" val="2089061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a:extLst>
              <a:ext uri="{FF2B5EF4-FFF2-40B4-BE49-F238E27FC236}">
                <a16:creationId xmlns:a16="http://schemas.microsoft.com/office/drawing/2014/main" id="{08DA34C1-CCC4-4453-825E-9BCA2BE0CE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9118" y="571500"/>
            <a:ext cx="8700940" cy="618129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07D010D-B069-4FA4-B13E-9A9704BEC459}"/>
              </a:ext>
            </a:extLst>
          </p:cNvPr>
          <p:cNvSpPr/>
          <p:nvPr/>
        </p:nvSpPr>
        <p:spPr>
          <a:xfrm>
            <a:off x="4544137" y="-17342"/>
            <a:ext cx="3145413" cy="523220"/>
          </a:xfrm>
          <a:prstGeom prst="rect">
            <a:avLst/>
          </a:prstGeom>
        </p:spPr>
        <p:txBody>
          <a:bodyPr wrap="none">
            <a:spAutoFit/>
          </a:bodyPr>
          <a:lstStyle/>
          <a:p>
            <a:r>
              <a:rPr lang="en-IN" sz="2800" dirty="0">
                <a:solidFill>
                  <a:srgbClr val="6342EE"/>
                </a:solidFill>
              </a:rPr>
              <a:t>Beneficial properties</a:t>
            </a:r>
            <a:endParaRPr lang="en-IN" sz="2800" b="0" i="0" dirty="0">
              <a:solidFill>
                <a:srgbClr val="6342EE"/>
              </a:solidFill>
              <a:effectLst/>
            </a:endParaRPr>
          </a:p>
        </p:txBody>
      </p:sp>
    </p:spTree>
    <p:extLst>
      <p:ext uri="{BB962C8B-B14F-4D97-AF65-F5344CB8AC3E}">
        <p14:creationId xmlns:p14="http://schemas.microsoft.com/office/powerpoint/2010/main" val="1418301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8DEA4B-C3EB-462B-9263-9EEBB9426D7C}"/>
              </a:ext>
            </a:extLst>
          </p:cNvPr>
          <p:cNvSpPr/>
          <p:nvPr/>
        </p:nvSpPr>
        <p:spPr>
          <a:xfrm>
            <a:off x="282805" y="744794"/>
            <a:ext cx="11557262" cy="5170646"/>
          </a:xfrm>
          <a:prstGeom prst="rect">
            <a:avLst/>
          </a:prstGeom>
        </p:spPr>
        <p:txBody>
          <a:bodyPr wrap="square">
            <a:spAutoFit/>
          </a:bodyPr>
          <a:lstStyle/>
          <a:p>
            <a:pPr algn="just"/>
            <a:r>
              <a:rPr lang="en-US" sz="2400" dirty="0">
                <a:solidFill>
                  <a:srgbClr val="3B3835"/>
                </a:solidFill>
                <a:latin typeface="Times New Roman" panose="02020603050405020304" pitchFamily="18" charset="0"/>
                <a:cs typeface="Times New Roman" panose="02020603050405020304" pitchFamily="18" charset="0"/>
              </a:rPr>
              <a:t>Fermentation is the chemical transformation of organic substances into simplex compounds by the action of enzymes, complex organic catalysts which are produced by microorganism such as yeast, molds or bacteria. </a:t>
            </a:r>
          </a:p>
          <a:p>
            <a:pPr algn="just"/>
            <a:r>
              <a:rPr lang="en-US" sz="2400" dirty="0">
                <a:solidFill>
                  <a:srgbClr val="3B3835"/>
                </a:solidFill>
                <a:latin typeface="Times New Roman" panose="02020603050405020304" pitchFamily="18" charset="0"/>
                <a:cs typeface="Times New Roman" panose="02020603050405020304" pitchFamily="18" charset="0"/>
              </a:rPr>
              <a:t>	In another words, fermentation is the technique of biological conversion of complex substrates into simple compounds by various microorganism. </a:t>
            </a:r>
          </a:p>
          <a:p>
            <a:pPr algn="just"/>
            <a:endParaRPr lang="en-US" dirty="0"/>
          </a:p>
          <a:p>
            <a:pPr algn="just"/>
            <a:r>
              <a:rPr lang="en-US" sz="2400" dirty="0">
                <a:latin typeface="Times New Roman" panose="02020603050405020304" pitchFamily="18" charset="0"/>
                <a:cs typeface="Times New Roman" panose="02020603050405020304" pitchFamily="18" charset="0"/>
              </a:rPr>
              <a:t>FERMENTATION, classified on the basis of substrate used </a:t>
            </a:r>
          </a:p>
          <a:p>
            <a:pPr marL="457200" indent="-457200" algn="just">
              <a:buAutoNum type="arabicPeriod"/>
            </a:pPr>
            <a:r>
              <a:rPr lang="en-US" sz="2400" dirty="0">
                <a:latin typeface="Times New Roman" panose="02020603050405020304" pitchFamily="18" charset="0"/>
                <a:cs typeface="Times New Roman" panose="02020603050405020304" pitchFamily="18" charset="0"/>
              </a:rPr>
              <a:t>Solid state fermentation (SSF) </a:t>
            </a:r>
          </a:p>
          <a:p>
            <a:pPr marL="457200" indent="-457200" algn="just">
              <a:buAutoNum type="arabicPeriod" startAt="2"/>
            </a:pPr>
            <a:r>
              <a:rPr lang="en-US" sz="2400" dirty="0">
                <a:latin typeface="Times New Roman" panose="02020603050405020304" pitchFamily="18" charset="0"/>
                <a:cs typeface="Times New Roman" panose="02020603050405020304" pitchFamily="18" charset="0"/>
              </a:rPr>
              <a:t>Submerged fermentation (</a:t>
            </a:r>
            <a:r>
              <a:rPr lang="en-US" sz="2400" dirty="0" err="1">
                <a:latin typeface="Times New Roman" panose="02020603050405020304" pitchFamily="18" charset="0"/>
                <a:cs typeface="Times New Roman" panose="02020603050405020304" pitchFamily="18" charset="0"/>
              </a:rPr>
              <a:t>SmF</a:t>
            </a:r>
            <a:r>
              <a:rPr lang="en-US" sz="2400" dirty="0">
                <a:latin typeface="Times New Roman" panose="02020603050405020304" pitchFamily="18" charset="0"/>
                <a:cs typeface="Times New Roman" panose="02020603050405020304" pitchFamily="18" charset="0"/>
              </a:rPr>
              <a:t>) </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Development of this fermentation techniques has leads to industrial level production of bioactive compounds such as antibiotics, pigments, antioxidants, antitumor agent, bio-surfactants, bioactive peptides etc. The metabolism exhibited by microorganism is different in SSF and </a:t>
            </a:r>
            <a:r>
              <a:rPr lang="en-US" sz="2400" dirty="0" err="1">
                <a:latin typeface="Times New Roman" panose="02020603050405020304" pitchFamily="18" charset="0"/>
                <a:cs typeface="Times New Roman" panose="02020603050405020304" pitchFamily="18" charset="0"/>
              </a:rPr>
              <a:t>SmF</a:t>
            </a:r>
            <a:r>
              <a:rPr lang="en-US" sz="2400" dirty="0">
                <a:latin typeface="Times New Roman" panose="02020603050405020304" pitchFamily="18" charset="0"/>
                <a:cs typeface="Times New Roman" panose="02020603050405020304" pitchFamily="18" charset="0"/>
              </a:rPr>
              <a:t>.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675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2DE456-F508-4ADB-A32B-8F11944A1BE3}"/>
              </a:ext>
            </a:extLst>
          </p:cNvPr>
          <p:cNvPicPr>
            <a:picLocks noChangeAspect="1"/>
          </p:cNvPicPr>
          <p:nvPr/>
        </p:nvPicPr>
        <p:blipFill>
          <a:blip r:embed="rId2"/>
          <a:stretch>
            <a:fillRect/>
          </a:stretch>
        </p:blipFill>
        <p:spPr>
          <a:xfrm>
            <a:off x="544750" y="311282"/>
            <a:ext cx="11274356" cy="3200400"/>
          </a:xfrm>
          <a:prstGeom prst="rect">
            <a:avLst/>
          </a:prstGeom>
        </p:spPr>
      </p:pic>
      <p:pic>
        <p:nvPicPr>
          <p:cNvPr id="3" name="Picture 2">
            <a:extLst>
              <a:ext uri="{FF2B5EF4-FFF2-40B4-BE49-F238E27FC236}">
                <a16:creationId xmlns:a16="http://schemas.microsoft.com/office/drawing/2014/main" id="{A7A58213-86D0-4D26-AA32-D75DF5ABFFAB}"/>
              </a:ext>
            </a:extLst>
          </p:cNvPr>
          <p:cNvPicPr>
            <a:picLocks noChangeAspect="1"/>
          </p:cNvPicPr>
          <p:nvPr/>
        </p:nvPicPr>
        <p:blipFill>
          <a:blip r:embed="rId3"/>
          <a:stretch>
            <a:fillRect/>
          </a:stretch>
        </p:blipFill>
        <p:spPr>
          <a:xfrm>
            <a:off x="544750" y="3511682"/>
            <a:ext cx="11274356" cy="3346318"/>
          </a:xfrm>
          <a:prstGeom prst="rect">
            <a:avLst/>
          </a:prstGeom>
        </p:spPr>
      </p:pic>
    </p:spTree>
    <p:extLst>
      <p:ext uri="{BB962C8B-B14F-4D97-AF65-F5344CB8AC3E}">
        <p14:creationId xmlns:p14="http://schemas.microsoft.com/office/powerpoint/2010/main" val="1723847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839E08-F989-44F6-9231-2F32D5217C77}"/>
              </a:ext>
            </a:extLst>
          </p:cNvPr>
          <p:cNvPicPr>
            <a:picLocks noChangeAspect="1"/>
          </p:cNvPicPr>
          <p:nvPr/>
        </p:nvPicPr>
        <p:blipFill>
          <a:blip r:embed="rId2"/>
          <a:stretch>
            <a:fillRect/>
          </a:stretch>
        </p:blipFill>
        <p:spPr>
          <a:xfrm>
            <a:off x="836579" y="4124528"/>
            <a:ext cx="10593421" cy="2607014"/>
          </a:xfrm>
          <a:prstGeom prst="rect">
            <a:avLst/>
          </a:prstGeom>
        </p:spPr>
      </p:pic>
      <p:sp>
        <p:nvSpPr>
          <p:cNvPr id="5" name="Rectangle 4">
            <a:extLst>
              <a:ext uri="{FF2B5EF4-FFF2-40B4-BE49-F238E27FC236}">
                <a16:creationId xmlns:a16="http://schemas.microsoft.com/office/drawing/2014/main" id="{66754062-7E06-4904-B49C-436205A59DEB}"/>
              </a:ext>
            </a:extLst>
          </p:cNvPr>
          <p:cNvSpPr/>
          <p:nvPr/>
        </p:nvSpPr>
        <p:spPr>
          <a:xfrm>
            <a:off x="4857968" y="3691807"/>
            <a:ext cx="2510624" cy="523220"/>
          </a:xfrm>
          <a:prstGeom prst="rect">
            <a:avLst/>
          </a:prstGeom>
        </p:spPr>
        <p:txBody>
          <a:bodyPr wrap="none">
            <a:spAutoFit/>
          </a:bodyPr>
          <a:lstStyle/>
          <a:p>
            <a:r>
              <a:rPr lang="en-IN" sz="2800" b="1" dirty="0">
                <a:solidFill>
                  <a:srgbClr val="6342EE"/>
                </a:solidFill>
                <a:latin typeface="Times New Roman" panose="02020603050405020304" pitchFamily="18" charset="0"/>
                <a:ea typeface="Times New Roman" panose="02020603050405020304" pitchFamily="18" charset="0"/>
                <a:cs typeface="Times New Roman" panose="02020603050405020304" pitchFamily="18" charset="0"/>
              </a:rPr>
              <a:t>Substrate Used</a:t>
            </a:r>
            <a:endParaRPr lang="en-IN" sz="2800" dirty="0">
              <a:solidFill>
                <a:srgbClr val="6342EE"/>
              </a:solidFill>
            </a:endParaRPr>
          </a:p>
        </p:txBody>
      </p:sp>
      <p:pic>
        <p:nvPicPr>
          <p:cNvPr id="6" name="Picture 5">
            <a:extLst>
              <a:ext uri="{FF2B5EF4-FFF2-40B4-BE49-F238E27FC236}">
                <a16:creationId xmlns:a16="http://schemas.microsoft.com/office/drawing/2014/main" id="{83CD2FDD-9A1C-426C-8E93-202B1542EF80}"/>
              </a:ext>
            </a:extLst>
          </p:cNvPr>
          <p:cNvPicPr>
            <a:picLocks noChangeAspect="1"/>
          </p:cNvPicPr>
          <p:nvPr/>
        </p:nvPicPr>
        <p:blipFill>
          <a:blip r:embed="rId3"/>
          <a:stretch>
            <a:fillRect/>
          </a:stretch>
        </p:blipFill>
        <p:spPr>
          <a:xfrm>
            <a:off x="330740" y="194553"/>
            <a:ext cx="11507821" cy="3404681"/>
          </a:xfrm>
          <a:prstGeom prst="rect">
            <a:avLst/>
          </a:prstGeom>
        </p:spPr>
      </p:pic>
    </p:spTree>
    <p:extLst>
      <p:ext uri="{BB962C8B-B14F-4D97-AF65-F5344CB8AC3E}">
        <p14:creationId xmlns:p14="http://schemas.microsoft.com/office/powerpoint/2010/main" val="2202279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C03800-A36E-46E3-8D2F-66AC6E619D46}"/>
              </a:ext>
            </a:extLst>
          </p:cNvPr>
          <p:cNvSpPr/>
          <p:nvPr/>
        </p:nvSpPr>
        <p:spPr>
          <a:xfrm>
            <a:off x="367645" y="655615"/>
            <a:ext cx="11321591" cy="7017306"/>
          </a:xfrm>
          <a:prstGeom prst="rect">
            <a:avLst/>
          </a:prstGeom>
        </p:spPr>
        <p:txBody>
          <a:bodyPr wrap="square">
            <a:spAutoFit/>
          </a:bodyPr>
          <a:lstStyle/>
          <a:p>
            <a:pPr algn="just"/>
            <a:r>
              <a:rPr lang="en-IN" sz="2400" dirty="0">
                <a:latin typeface="Times New Roman" panose="02020603050405020304" pitchFamily="18" charset="0"/>
                <a:ea typeface="Times New Roman" panose="02020603050405020304" pitchFamily="18" charset="0"/>
              </a:rPr>
              <a:t>Solid state fermentation (SSF) has been defined </a:t>
            </a:r>
            <a:r>
              <a:rPr lang="en-IN" sz="2400" dirty="0">
                <a:solidFill>
                  <a:srgbClr val="6342EE"/>
                </a:solidFill>
                <a:latin typeface="Times New Roman" panose="02020603050405020304" pitchFamily="18" charset="0"/>
                <a:ea typeface="Times New Roman" panose="02020603050405020304" pitchFamily="18" charset="0"/>
              </a:rPr>
              <a:t>as the fermentation process occurring in the absence of free water.</a:t>
            </a:r>
            <a:r>
              <a:rPr lang="en-IN" sz="2400" dirty="0">
                <a:latin typeface="Times New Roman" panose="02020603050405020304" pitchFamily="18" charset="0"/>
                <a:ea typeface="Times New Roman" panose="02020603050405020304" pitchFamily="18" charset="0"/>
              </a:rPr>
              <a:t> Solid state fermentation is a method </a:t>
            </a:r>
            <a:r>
              <a:rPr lang="en-IN" sz="2400" dirty="0">
                <a:solidFill>
                  <a:srgbClr val="6342EE"/>
                </a:solidFill>
                <a:latin typeface="Times New Roman" panose="02020603050405020304" pitchFamily="18" charset="0"/>
                <a:ea typeface="Times New Roman" panose="02020603050405020304" pitchFamily="18" charset="0"/>
              </a:rPr>
              <a:t>used for the production of enzymes, which involves the cultivation of microorganisms on a solid substrate, such as grains, rice and wheat bran. </a:t>
            </a:r>
          </a:p>
          <a:p>
            <a:pPr algn="just"/>
            <a:r>
              <a:rPr lang="en-IN" sz="2400" dirty="0">
                <a:latin typeface="Times New Roman" panose="02020603050405020304" pitchFamily="18" charset="0"/>
                <a:ea typeface="Times New Roman" panose="02020603050405020304" pitchFamily="18" charset="0"/>
              </a:rPr>
              <a:t>	SSF employs </a:t>
            </a:r>
            <a:r>
              <a:rPr lang="en-IN" sz="2400" dirty="0">
                <a:solidFill>
                  <a:srgbClr val="6342EE"/>
                </a:solidFill>
                <a:latin typeface="Times New Roman" panose="02020603050405020304" pitchFamily="18" charset="0"/>
                <a:ea typeface="Times New Roman" panose="02020603050405020304" pitchFamily="18" charset="0"/>
              </a:rPr>
              <a:t>natural raw materials as carbon source such as cassava, barley, wheat bran, sugarcane bagasse, various oil cakes like palm kernel cake, soybean cake, ground nut oil cake, fruit pulps (e.g. apple pomace), saw dust, seeds (e.g. tamarind, jack fruit), coffee husk and coffee pulp, tea waste etc.</a:t>
            </a:r>
          </a:p>
          <a:p>
            <a:pPr algn="just"/>
            <a:r>
              <a:rPr lang="en-IN" sz="2800" u="sng" dirty="0">
                <a:solidFill>
                  <a:srgbClr val="6342EE"/>
                </a:solidFill>
                <a:latin typeface="Times New Roman" panose="02020603050405020304" pitchFamily="18" charset="0"/>
                <a:ea typeface="Times New Roman" panose="02020603050405020304" pitchFamily="18" charset="0"/>
              </a:rPr>
              <a:t>Important Features</a:t>
            </a:r>
          </a:p>
          <a:p>
            <a:pPr marL="342900" indent="-342900" algn="just">
              <a:buFont typeface="Wingdings" panose="05000000000000000000" pitchFamily="2" charset="2"/>
              <a:buChar char="ü"/>
            </a:pPr>
            <a:r>
              <a:rPr lang="en-US" sz="2400" dirty="0">
                <a:solidFill>
                  <a:srgbClr val="3B3835"/>
                </a:solidFill>
                <a:latin typeface="Times New Roman" panose="02020603050405020304" pitchFamily="18" charset="0"/>
                <a:cs typeface="Times New Roman" panose="02020603050405020304" pitchFamily="18" charset="0"/>
              </a:rPr>
              <a:t>Solid state fermentation has been defined as the fermentation process occurring in the absence or near absence of free water utilizing the solid substrate. </a:t>
            </a:r>
          </a:p>
          <a:p>
            <a:pPr marL="342900" indent="-342900" algn="just">
              <a:buFont typeface="Wingdings" panose="05000000000000000000" pitchFamily="2" charset="2"/>
              <a:buChar char="ü"/>
            </a:pPr>
            <a:r>
              <a:rPr lang="en-US" sz="2400" dirty="0">
                <a:solidFill>
                  <a:srgbClr val="3B3835"/>
                </a:solidFill>
                <a:latin typeface="Times New Roman" panose="02020603050405020304" pitchFamily="18" charset="0"/>
                <a:cs typeface="Times New Roman" panose="02020603050405020304" pitchFamily="18" charset="0"/>
              </a:rPr>
              <a:t>It is a biomolecule manufacturing process used in the food, pharmaceutical, cosmetic, fuel and textile industries. These biomolecules are mostly metabolites generated by microorganisms grown on a solid support selected for this purpose. </a:t>
            </a:r>
          </a:p>
          <a:p>
            <a:pPr marL="342900" indent="-342900" algn="just">
              <a:buFont typeface="Wingdings" panose="05000000000000000000" pitchFamily="2" charset="2"/>
              <a:buChar char="ü"/>
            </a:pPr>
            <a:r>
              <a:rPr lang="en-US" sz="2400" dirty="0">
                <a:solidFill>
                  <a:srgbClr val="3B3835"/>
                </a:solidFill>
                <a:latin typeface="Times New Roman" panose="02020603050405020304" pitchFamily="18" charset="0"/>
                <a:cs typeface="Times New Roman" panose="02020603050405020304" pitchFamily="18" charset="0"/>
              </a:rPr>
              <a:t>This technology for the culture of microorganisms is an alternative to liquid or submerged fermentation, used predominantly for industrial purposes </a:t>
            </a:r>
          </a:p>
          <a:p>
            <a:pPr algn="just"/>
            <a:endParaRPr lang="en-IN" sz="2400" dirty="0">
              <a:latin typeface="Times New Roman" panose="02020603050405020304" pitchFamily="18" charset="0"/>
              <a:ea typeface="Times New Roman" panose="02020603050405020304" pitchFamily="18" charset="0"/>
            </a:endParaRPr>
          </a:p>
          <a:p>
            <a:pPr algn="just"/>
            <a:endParaRPr lang="en-IN" b="1" dirty="0"/>
          </a:p>
          <a:p>
            <a:pPr algn="just"/>
            <a:endParaRPr lang="en-IN" sz="2400" dirty="0">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4A061C42-E137-4B95-8781-01258EF5FED8}"/>
              </a:ext>
            </a:extLst>
          </p:cNvPr>
          <p:cNvSpPr/>
          <p:nvPr/>
        </p:nvSpPr>
        <p:spPr>
          <a:xfrm>
            <a:off x="3737109" y="142914"/>
            <a:ext cx="4631396" cy="523220"/>
          </a:xfrm>
          <a:prstGeom prst="rect">
            <a:avLst/>
          </a:prstGeom>
        </p:spPr>
        <p:txBody>
          <a:bodyPr wrap="none">
            <a:spAutoFit/>
          </a:bodyPr>
          <a:lstStyle/>
          <a:p>
            <a:r>
              <a:rPr lang="en-IN" sz="2800" dirty="0">
                <a:solidFill>
                  <a:srgbClr val="6342EE"/>
                </a:solidFill>
                <a:latin typeface="Times New Roman" panose="02020603050405020304" pitchFamily="18" charset="0"/>
                <a:ea typeface="Times New Roman" panose="02020603050405020304" pitchFamily="18" charset="0"/>
              </a:rPr>
              <a:t>Solid state fermentation (SSF) </a:t>
            </a:r>
            <a:endParaRPr lang="en-IN" sz="2800" dirty="0">
              <a:solidFill>
                <a:srgbClr val="6342EE"/>
              </a:solidFill>
            </a:endParaRPr>
          </a:p>
        </p:txBody>
      </p:sp>
    </p:spTree>
    <p:extLst>
      <p:ext uri="{BB962C8B-B14F-4D97-AF65-F5344CB8AC3E}">
        <p14:creationId xmlns:p14="http://schemas.microsoft.com/office/powerpoint/2010/main" val="648482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746EB5-E6E4-4AB1-8468-1B532BE7CCEC}"/>
              </a:ext>
            </a:extLst>
          </p:cNvPr>
          <p:cNvSpPr/>
          <p:nvPr/>
        </p:nvSpPr>
        <p:spPr>
          <a:xfrm>
            <a:off x="301658" y="140758"/>
            <a:ext cx="11434713" cy="6370975"/>
          </a:xfrm>
          <a:prstGeom prst="rect">
            <a:avLst/>
          </a:prstGeom>
        </p:spPr>
        <p:txBody>
          <a:bodyPr wrap="square">
            <a:spAutoFit/>
          </a:bodyPr>
          <a:lstStyle/>
          <a:p>
            <a:pPr algn="just"/>
            <a:r>
              <a:rPr lang="en-US" sz="2800" dirty="0">
                <a:solidFill>
                  <a:srgbClr val="6342EE"/>
                </a:solidFill>
                <a:cs typeface="Times New Roman" panose="02020603050405020304" pitchFamily="18" charset="0"/>
              </a:rPr>
              <a:t>Why solid state fermentation ?</a:t>
            </a: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Simple and cost effective </a:t>
            </a:r>
          </a:p>
          <a:p>
            <a:pPr marL="342900" indent="-342900"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Less effluent release, reduce pollution </a:t>
            </a:r>
          </a:p>
          <a:p>
            <a:pPr algn="just"/>
            <a:endParaRPr lang="en-US"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Aeration is easy</a:t>
            </a:r>
          </a:p>
          <a:p>
            <a:pPr algn="just"/>
            <a:r>
              <a:rPr lang="en-US" sz="2400" dirty="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Resembles the natural habitat of some fungi and bacteria </a:t>
            </a:r>
          </a:p>
          <a:p>
            <a:pPr marL="342900" indent="-342900"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SSF utilizes solid substrate, thus nutrient rich waste materials can be easily recycled as substrate </a:t>
            </a:r>
          </a:p>
          <a:p>
            <a:pPr marL="342900" indent="-342900"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Substrate are used very slowly and steadily so the same substrate can be used for longer fermentation period </a:t>
            </a:r>
          </a:p>
          <a:p>
            <a:pPr marL="342900" indent="-342900"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SSF is best suited for fermentation techniques involving fungi and microorganism that require less moisture content</a:t>
            </a:r>
            <a:endParaRPr lang="en-IN" sz="2400" dirty="0">
              <a:latin typeface="Times New Roman" panose="02020603050405020304" pitchFamily="18" charset="0"/>
              <a:cs typeface="Times New Roman" panose="02020603050405020304" pitchFamily="18" charset="0"/>
            </a:endParaRPr>
          </a:p>
        </p:txBody>
      </p:sp>
      <p:pic>
        <p:nvPicPr>
          <p:cNvPr id="1026" name="Picture 2" descr="Solid state fermentation for the production of γ-decalactones by ...">
            <a:extLst>
              <a:ext uri="{FF2B5EF4-FFF2-40B4-BE49-F238E27FC236}">
                <a16:creationId xmlns:a16="http://schemas.microsoft.com/office/drawing/2014/main" id="{DDE58DEB-7D7A-4096-9079-B1DE555AD2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7113" y="140758"/>
            <a:ext cx="3753145" cy="303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236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AA0E04-6352-4602-AA91-127FC1BAB2D3}"/>
              </a:ext>
            </a:extLst>
          </p:cNvPr>
          <p:cNvPicPr>
            <a:picLocks noChangeAspect="1"/>
          </p:cNvPicPr>
          <p:nvPr/>
        </p:nvPicPr>
        <p:blipFill>
          <a:blip r:embed="rId2"/>
          <a:stretch>
            <a:fillRect/>
          </a:stretch>
        </p:blipFill>
        <p:spPr>
          <a:xfrm>
            <a:off x="575035" y="754144"/>
            <a:ext cx="11095349" cy="5872899"/>
          </a:xfrm>
          <a:prstGeom prst="rect">
            <a:avLst/>
          </a:prstGeom>
        </p:spPr>
      </p:pic>
      <p:sp>
        <p:nvSpPr>
          <p:cNvPr id="3" name="Rectangle 2">
            <a:extLst>
              <a:ext uri="{FF2B5EF4-FFF2-40B4-BE49-F238E27FC236}">
                <a16:creationId xmlns:a16="http://schemas.microsoft.com/office/drawing/2014/main" id="{7D6BBBEC-A469-4D86-AF7B-C6F84B736948}"/>
              </a:ext>
            </a:extLst>
          </p:cNvPr>
          <p:cNvSpPr/>
          <p:nvPr/>
        </p:nvSpPr>
        <p:spPr>
          <a:xfrm>
            <a:off x="4101827" y="29791"/>
            <a:ext cx="5186484" cy="523220"/>
          </a:xfrm>
          <a:prstGeom prst="rect">
            <a:avLst/>
          </a:prstGeom>
        </p:spPr>
        <p:txBody>
          <a:bodyPr wrap="none">
            <a:spAutoFit/>
          </a:bodyPr>
          <a:lstStyle/>
          <a:p>
            <a:r>
              <a:rPr lang="en-IN" sz="2800" dirty="0">
                <a:solidFill>
                  <a:srgbClr val="6342EE"/>
                </a:solidFill>
                <a:ea typeface="Times New Roman" panose="02020603050405020304" pitchFamily="18" charset="0"/>
              </a:rPr>
              <a:t>Solid state (substrate) fermentation</a:t>
            </a:r>
            <a:endParaRPr lang="en-IN" sz="2800" dirty="0">
              <a:solidFill>
                <a:srgbClr val="6342EE"/>
              </a:solidFill>
            </a:endParaRPr>
          </a:p>
        </p:txBody>
      </p:sp>
    </p:spTree>
    <p:extLst>
      <p:ext uri="{BB962C8B-B14F-4D97-AF65-F5344CB8AC3E}">
        <p14:creationId xmlns:p14="http://schemas.microsoft.com/office/powerpoint/2010/main" val="1505800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325DE0-0F0F-46C3-A008-41ECC62E0E49}"/>
              </a:ext>
            </a:extLst>
          </p:cNvPr>
          <p:cNvSpPr/>
          <p:nvPr/>
        </p:nvSpPr>
        <p:spPr>
          <a:xfrm>
            <a:off x="452486" y="249539"/>
            <a:ext cx="11274457" cy="6063198"/>
          </a:xfrm>
          <a:prstGeom prst="rect">
            <a:avLst/>
          </a:prstGeom>
        </p:spPr>
        <p:txBody>
          <a:bodyPr wrap="square">
            <a:spAutoFit/>
          </a:bodyPr>
          <a:lstStyle/>
          <a:p>
            <a:pPr algn="just"/>
            <a:r>
              <a:rPr lang="en-IN" sz="2800" dirty="0">
                <a:solidFill>
                  <a:srgbClr val="6342EE"/>
                </a:solidFill>
                <a:latin typeface="Times New Roman" panose="02020603050405020304" pitchFamily="18" charset="0"/>
                <a:ea typeface="Times New Roman" panose="02020603050405020304" pitchFamily="18" charset="0"/>
                <a:cs typeface="Times New Roman" panose="02020603050405020304" pitchFamily="18" charset="0"/>
              </a:rPr>
              <a:t>Factors Involved in SSF Process </a:t>
            </a:r>
          </a:p>
          <a:p>
            <a:pPr marL="285750" indent="-285750" algn="just">
              <a:buFont typeface="Wingdings" panose="05000000000000000000" pitchFamily="2" charset="2"/>
              <a:buChar char="Ø"/>
            </a:pPr>
            <a:r>
              <a:rPr lang="en-IN"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Selection of Micro-organisms </a:t>
            </a:r>
          </a:p>
          <a:p>
            <a:pPr marL="285750" indent="-285750" algn="just">
              <a:buFont typeface="Wingdings" panose="05000000000000000000" pitchFamily="2" charset="2"/>
              <a:buChar char="Ø"/>
            </a:pPr>
            <a:r>
              <a:rPr lang="en-IN"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Substrate </a:t>
            </a:r>
          </a:p>
          <a:p>
            <a:pPr marL="285750" indent="-285750" algn="just">
              <a:buFont typeface="Wingdings" panose="05000000000000000000" pitchFamily="2" charset="2"/>
              <a:buChar char="Ø"/>
            </a:pPr>
            <a:r>
              <a:rPr lang="en-IN"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Process Optimization </a:t>
            </a:r>
          </a:p>
          <a:p>
            <a:pPr marL="285750" indent="-285750" algn="just">
              <a:buFont typeface="Wingdings" panose="05000000000000000000" pitchFamily="2" charset="2"/>
              <a:buChar char="Ø"/>
            </a:pPr>
            <a:r>
              <a:rPr lang="en-IN"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Product Isolation &amp; Purification</a:t>
            </a:r>
            <a:endParaRPr lang="en-IN"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IN"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IN" sz="2400" dirty="0">
                <a:solidFill>
                  <a:srgbClr val="6342EE"/>
                </a:solidFill>
                <a:latin typeface="Times New Roman" panose="02020603050405020304" pitchFamily="18" charset="0"/>
                <a:ea typeface="Times New Roman" panose="02020603050405020304" pitchFamily="18" charset="0"/>
                <a:cs typeface="Times New Roman" panose="02020603050405020304" pitchFamily="18" charset="0"/>
              </a:rPr>
              <a:t>Selection of Micro-organism </a:t>
            </a:r>
            <a:r>
              <a:rPr lang="en-IN" sz="2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This is one of the key factor for improved yields of the product. Bacteria, Yeast and Filamentous Fungi can be used. Filamentous Fungi has shown better results growing in the solid substrate fermentation. </a:t>
            </a:r>
          </a:p>
          <a:p>
            <a:pPr algn="just"/>
            <a:endParaRPr lang="en-IN" sz="2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IN" sz="2400" dirty="0">
                <a:solidFill>
                  <a:srgbClr val="6342EE"/>
                </a:solidFill>
                <a:latin typeface="Times New Roman" panose="02020603050405020304" pitchFamily="18" charset="0"/>
                <a:ea typeface="Times New Roman" panose="02020603050405020304" pitchFamily="18" charset="0"/>
                <a:cs typeface="Times New Roman" panose="02020603050405020304" pitchFamily="18" charset="0"/>
              </a:rPr>
              <a:t>Substrate</a:t>
            </a:r>
            <a:r>
              <a:rPr lang="en-IN" sz="2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 Substrate also plays important role in determining the growth of micro-organisms, there by increasing the product yield. Substrate is chosen such a way that it should provide physical support as well as nutrients to the growing culture. </a:t>
            </a:r>
          </a:p>
          <a:p>
            <a:pPr algn="just"/>
            <a:r>
              <a:rPr lang="en-IN" sz="2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Substrate is of two types: </a:t>
            </a:r>
          </a:p>
          <a:p>
            <a:pPr algn="just"/>
            <a:r>
              <a:rPr lang="en-IN" sz="2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One is Specific substrate, which requires suitable value-addition and / or disposal. </a:t>
            </a:r>
          </a:p>
          <a:p>
            <a:pPr algn="just"/>
            <a:r>
              <a:rPr lang="en-IN" sz="2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The second is for producing a specific product from a suitable substrate.</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0580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BCA3B7-3655-4B91-A38F-07E872C5BD6E}"/>
              </a:ext>
            </a:extLst>
          </p:cNvPr>
          <p:cNvSpPr/>
          <p:nvPr/>
        </p:nvSpPr>
        <p:spPr>
          <a:xfrm>
            <a:off x="298515" y="64848"/>
            <a:ext cx="11594969" cy="5262979"/>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Fermentation is a metabolic process that produces chemical changes in </a:t>
            </a:r>
            <a:r>
              <a:rPr lang="en-US" sz="2400" b="1" dirty="0">
                <a:solidFill>
                  <a:srgbClr val="000099"/>
                </a:solidFill>
                <a:latin typeface="Times New Roman" panose="02020603050405020304" pitchFamily="18" charset="0"/>
                <a:cs typeface="Times New Roman" panose="02020603050405020304" pitchFamily="18" charset="0"/>
              </a:rPr>
              <a:t>organic substrates through the action of enzymes</a:t>
            </a:r>
            <a:r>
              <a:rPr lang="en-US" sz="2400" b="1" dirty="0">
                <a:latin typeface="Times New Roman" panose="02020603050405020304" pitchFamily="18" charset="0"/>
                <a:cs typeface="Times New Roman" panose="02020603050405020304" pitchFamily="18" charset="0"/>
              </a:rPr>
              <a:t>. </a:t>
            </a:r>
          </a:p>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In biochemistry, it is defined as the extraction of energy from carbohydrates in the absence of oxygen.</a:t>
            </a:r>
          </a:p>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Fermentation in </a:t>
            </a:r>
            <a:r>
              <a:rPr lang="en-US" sz="2400" b="1" dirty="0">
                <a:solidFill>
                  <a:srgbClr val="000099"/>
                </a:solidFill>
                <a:latin typeface="Times New Roman" panose="02020603050405020304" pitchFamily="18" charset="0"/>
                <a:cs typeface="Times New Roman" panose="02020603050405020304" pitchFamily="18" charset="0"/>
              </a:rPr>
              <a:t>food processing is the process of converting carbohydrates to alcohol or organic acids using microorganisms yeasts or bacteria under anaerobic conditions</a:t>
            </a:r>
            <a:r>
              <a:rPr lang="en-US" sz="2400" b="1" dirty="0">
                <a:latin typeface="Times New Roman" panose="02020603050405020304" pitchFamily="18" charset="0"/>
                <a:cs typeface="Times New Roman" panose="02020603050405020304" pitchFamily="18" charset="0"/>
              </a:rPr>
              <a:t>. </a:t>
            </a:r>
          </a:p>
          <a:p>
            <a:pPr algn="just"/>
            <a:r>
              <a:rPr lang="en-US" sz="2400" b="1" dirty="0">
                <a:latin typeface="Times New Roman" panose="02020603050405020304" pitchFamily="18" charset="0"/>
                <a:cs typeface="Times New Roman" panose="02020603050405020304" pitchFamily="18" charset="0"/>
              </a:rPr>
              <a:t>	</a:t>
            </a:r>
          </a:p>
          <a:p>
            <a:pPr algn="just"/>
            <a:r>
              <a:rPr lang="en-US" sz="2400" b="1" dirty="0">
                <a:latin typeface="Times New Roman" panose="02020603050405020304" pitchFamily="18" charset="0"/>
                <a:cs typeface="Times New Roman" panose="02020603050405020304" pitchFamily="18" charset="0"/>
              </a:rPr>
              <a:t>	Fermentation usually implies </a:t>
            </a:r>
            <a:r>
              <a:rPr lang="en-US" sz="2400" b="1" dirty="0">
                <a:solidFill>
                  <a:srgbClr val="000099"/>
                </a:solidFill>
                <a:latin typeface="Times New Roman" panose="02020603050405020304" pitchFamily="18" charset="0"/>
                <a:cs typeface="Times New Roman" panose="02020603050405020304" pitchFamily="18" charset="0"/>
              </a:rPr>
              <a:t>desirable action of microorganisms</a:t>
            </a:r>
            <a:r>
              <a:rPr lang="en-US" sz="2400" b="1" dirty="0">
                <a:latin typeface="Times New Roman" panose="02020603050405020304" pitchFamily="18" charset="0"/>
                <a:cs typeface="Times New Roman" panose="02020603050405020304" pitchFamily="18" charset="0"/>
              </a:rPr>
              <a:t>. In microorganisms, </a:t>
            </a:r>
            <a:r>
              <a:rPr lang="en-US" sz="2400" b="1" dirty="0">
                <a:solidFill>
                  <a:srgbClr val="000099"/>
                </a:solidFill>
                <a:latin typeface="Times New Roman" panose="02020603050405020304" pitchFamily="18" charset="0"/>
                <a:cs typeface="Times New Roman" panose="02020603050405020304" pitchFamily="18" charset="0"/>
              </a:rPr>
              <a:t>fermentation is the primary means of producing adenosine triphosphate (ATP) by the degradation of organic nutrients anaerobically</a:t>
            </a:r>
            <a:r>
              <a:rPr lang="en-US" sz="2400" b="1" dirty="0">
                <a:latin typeface="Times New Roman" panose="02020603050405020304" pitchFamily="18" charset="0"/>
                <a:cs typeface="Times New Roman" panose="02020603050405020304" pitchFamily="18" charset="0"/>
              </a:rPr>
              <a:t>. The science of fermentation is known as zymology. </a:t>
            </a:r>
          </a:p>
          <a:p>
            <a:pPr algn="just"/>
            <a:r>
              <a:rPr lang="en-US" sz="2400" b="1" dirty="0">
                <a:latin typeface="Times New Roman" panose="02020603050405020304" pitchFamily="18" charset="0"/>
                <a:cs typeface="Times New Roman" panose="02020603050405020304" pitchFamily="18" charset="0"/>
              </a:rPr>
              <a:t>	</a:t>
            </a:r>
            <a:r>
              <a:rPr lang="en-US" sz="2400" b="1" dirty="0">
                <a:solidFill>
                  <a:srgbClr val="6342EE"/>
                </a:solidFill>
                <a:latin typeface="Times New Roman" panose="02020603050405020304" pitchFamily="18" charset="0"/>
                <a:cs typeface="Times New Roman" panose="02020603050405020304" pitchFamily="18" charset="0"/>
              </a:rPr>
              <a:t>                                                                   (</a:t>
            </a:r>
            <a:r>
              <a:rPr lang="en-US" sz="2400" u="sng" dirty="0">
                <a:solidFill>
                  <a:srgbClr val="6342EE"/>
                </a:solidFill>
                <a:latin typeface="arial" panose="020B0604020202020204" pitchFamily="34" charset="0"/>
                <a:hlinkClick r:id="rId2">
                  <a:extLst>
                    <a:ext uri="{A12FA001-AC4F-418D-AE19-62706E023703}">
                      <ahyp:hlinkClr xmlns:ahyp="http://schemas.microsoft.com/office/drawing/2018/hyperlinkcolor" val="tx"/>
                    </a:ext>
                  </a:extLst>
                </a:hlinkClick>
              </a:rPr>
              <a:t>en.wikipedia.org › wiki › Fermentation</a:t>
            </a:r>
            <a:r>
              <a:rPr lang="en-US" sz="2400" b="1" dirty="0">
                <a:solidFill>
                  <a:srgbClr val="6342EE"/>
                </a:solidFill>
                <a:latin typeface="Times New Roman" panose="02020603050405020304" pitchFamily="18" charset="0"/>
                <a:cs typeface="Times New Roman" panose="02020603050405020304" pitchFamily="18" charset="0"/>
              </a:rPr>
              <a:t>)</a:t>
            </a:r>
            <a:endParaRPr lang="en-US" sz="2400" u="sng" dirty="0">
              <a:solidFill>
                <a:srgbClr val="6342EE"/>
              </a:solidFill>
              <a:latin typeface="arial" panose="020B0604020202020204" pitchFamily="34" charset="0"/>
            </a:endParaRPr>
          </a:p>
        </p:txBody>
      </p:sp>
      <p:pic>
        <p:nvPicPr>
          <p:cNvPr id="6146" name="Picture 2">
            <a:extLst>
              <a:ext uri="{FF2B5EF4-FFF2-40B4-BE49-F238E27FC236}">
                <a16:creationId xmlns:a16="http://schemas.microsoft.com/office/drawing/2014/main" id="{AF3FE7AD-4D30-4B44-BCE8-6689A4689B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893" y="5327826"/>
            <a:ext cx="4000107" cy="1503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080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E95AF5-43BB-4A9C-A772-7A15D1F2DA3E}"/>
              </a:ext>
            </a:extLst>
          </p:cNvPr>
          <p:cNvSpPr/>
          <p:nvPr/>
        </p:nvSpPr>
        <p:spPr>
          <a:xfrm>
            <a:off x="122547" y="131974"/>
            <a:ext cx="11953189" cy="6617196"/>
          </a:xfrm>
          <a:prstGeom prst="rect">
            <a:avLst/>
          </a:prstGeom>
        </p:spPr>
        <p:txBody>
          <a:bodyPr wrap="square">
            <a:spAutoFit/>
          </a:bodyPr>
          <a:lstStyle/>
          <a:p>
            <a:pPr algn="just"/>
            <a:r>
              <a:rPr lang="en-IN" sz="2400" dirty="0">
                <a:solidFill>
                  <a:srgbClr val="6342EE"/>
                </a:solidFill>
                <a:latin typeface="Times New Roman" panose="02020603050405020304" pitchFamily="18" charset="0"/>
                <a:ea typeface="Times New Roman" panose="02020603050405020304" pitchFamily="18" charset="0"/>
                <a:cs typeface="Times New Roman" panose="02020603050405020304" pitchFamily="18" charset="0"/>
              </a:rPr>
              <a:t>Process Optimization – </a:t>
            </a:r>
            <a:r>
              <a:rPr lang="en-IN" sz="2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It is the optimization of </a:t>
            </a:r>
            <a:r>
              <a:rPr lang="en-IN" sz="2400"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physico</a:t>
            </a:r>
            <a:r>
              <a:rPr lang="en-IN" sz="2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-chemical and Biochemical Parameters which includes size, initial moisture, pH and pre-treatment of the substrate, Relative humidity, temperature of incubation, agitation and aeration and age and size of the inoculum. Nutrient Supplementation such as N, P and trace elements and supplementation of additional carbon source and inducers. Extraction of product and its purification. </a:t>
            </a:r>
          </a:p>
          <a:p>
            <a:pPr algn="just"/>
            <a:endParaRPr lang="en-IN" sz="2400" dirty="0">
              <a:solidFill>
                <a:srgbClr val="444444"/>
              </a:solidFill>
              <a:latin typeface="Times New Roman" panose="02020603050405020304" pitchFamily="18" charset="0"/>
              <a:cs typeface="Times New Roman" panose="02020603050405020304" pitchFamily="18" charset="0"/>
            </a:endParaRPr>
          </a:p>
          <a:p>
            <a:pPr algn="just"/>
            <a:r>
              <a:rPr lang="en-IN" sz="2400" dirty="0">
                <a:solidFill>
                  <a:srgbClr val="6342EE"/>
                </a:solidFill>
                <a:latin typeface="Times New Roman" panose="02020603050405020304" pitchFamily="18" charset="0"/>
                <a:cs typeface="Times New Roman" panose="02020603050405020304" pitchFamily="18" charset="0"/>
              </a:rPr>
              <a:t>Applications: </a:t>
            </a:r>
            <a:r>
              <a:rPr lang="en-IN" sz="2400" dirty="0">
                <a:latin typeface="Times New Roman" panose="02020603050405020304" pitchFamily="18" charset="0"/>
                <a:cs typeface="Times New Roman" panose="02020603050405020304" pitchFamily="18" charset="0"/>
              </a:rPr>
              <a:t>Solid State fermentation is being employed in various fields ranging from pharmacology to bioremediation, covering various aspects of biodiversity conservation. </a:t>
            </a:r>
          </a:p>
          <a:p>
            <a:pPr algn="just"/>
            <a:endParaRPr lang="en-IN" sz="2400" dirty="0">
              <a:solidFill>
                <a:srgbClr val="6342EE"/>
              </a:solidFill>
              <a:latin typeface="Times New Roman" panose="02020603050405020304" pitchFamily="18" charset="0"/>
              <a:cs typeface="Times New Roman" panose="02020603050405020304" pitchFamily="18" charset="0"/>
            </a:endParaRPr>
          </a:p>
          <a:p>
            <a:pPr algn="just"/>
            <a:r>
              <a:rPr lang="en-IN" sz="2400" dirty="0">
                <a:solidFill>
                  <a:srgbClr val="6342EE"/>
                </a:solidFill>
                <a:latin typeface="Times New Roman" panose="02020603050405020304" pitchFamily="18" charset="0"/>
                <a:cs typeface="Times New Roman" panose="02020603050405020304" pitchFamily="18" charset="0"/>
              </a:rPr>
              <a:t>These are the applications of Solid State fermentation </a:t>
            </a:r>
            <a:r>
              <a:rPr lang="en-IN" sz="2400" dirty="0">
                <a:latin typeface="Times New Roman" panose="02020603050405020304" pitchFamily="18" charset="0"/>
                <a:cs typeface="Times New Roman" panose="02020603050405020304" pitchFamily="18" charset="0"/>
              </a:rPr>
              <a:t>-- </a:t>
            </a:r>
          </a:p>
          <a:p>
            <a:pPr algn="just"/>
            <a:r>
              <a:rPr lang="en-IN" sz="2400" dirty="0">
                <a:solidFill>
                  <a:srgbClr val="6342EE"/>
                </a:solidFill>
                <a:latin typeface="Times New Roman" panose="02020603050405020304" pitchFamily="18" charset="0"/>
                <a:cs typeface="Times New Roman" panose="02020603050405020304" pitchFamily="18" charset="0"/>
              </a:rPr>
              <a:t>Production of Industrial Enzymes </a:t>
            </a:r>
            <a:r>
              <a:rPr lang="en-IN" sz="2400" dirty="0">
                <a:latin typeface="Times New Roman" panose="02020603050405020304" pitchFamily="18" charset="0"/>
                <a:cs typeface="Times New Roman" panose="02020603050405020304" pitchFamily="18" charset="0"/>
              </a:rPr>
              <a:t>as almost all the known microbial enzymes can be produced under SSF systems. Enzymes of industrial importance, like proteases, cellulases, </a:t>
            </a:r>
            <a:r>
              <a:rPr lang="en-IN" sz="2400" dirty="0" err="1">
                <a:latin typeface="Times New Roman" panose="02020603050405020304" pitchFamily="18" charset="0"/>
                <a:cs typeface="Times New Roman" panose="02020603050405020304" pitchFamily="18" charset="0"/>
              </a:rPr>
              <a:t>ligninases</a:t>
            </a:r>
            <a:r>
              <a:rPr lang="en-IN" sz="2400" dirty="0">
                <a:latin typeface="Times New Roman" panose="02020603050405020304" pitchFamily="18" charset="0"/>
                <a:cs typeface="Times New Roman" panose="02020603050405020304" pitchFamily="18" charset="0"/>
              </a:rPr>
              <a:t>, xylanases, pectinases, amylases, phenolic acid </a:t>
            </a:r>
            <a:r>
              <a:rPr lang="en-IN" sz="2400" dirty="0" err="1">
                <a:latin typeface="Times New Roman" panose="02020603050405020304" pitchFamily="18" charset="0"/>
                <a:cs typeface="Times New Roman" panose="02020603050405020304" pitchFamily="18" charset="0"/>
              </a:rPr>
              <a:t>esterases</a:t>
            </a:r>
            <a:r>
              <a:rPr lang="en-IN" sz="2400" dirty="0">
                <a:latin typeface="Times New Roman" panose="02020603050405020304" pitchFamily="18" charset="0"/>
                <a:cs typeface="Times New Roman" panose="02020603050405020304" pitchFamily="18" charset="0"/>
              </a:rPr>
              <a:t>, microbial </a:t>
            </a:r>
            <a:r>
              <a:rPr lang="en-IN" sz="2400" dirty="0" err="1">
                <a:latin typeface="Times New Roman" panose="02020603050405020304" pitchFamily="18" charset="0"/>
                <a:cs typeface="Times New Roman" panose="02020603050405020304" pitchFamily="18" charset="0"/>
              </a:rPr>
              <a:t>rennets</a:t>
            </a:r>
            <a:r>
              <a:rPr lang="en-IN" sz="2400" dirty="0">
                <a:latin typeface="Times New Roman" panose="02020603050405020304" pitchFamily="18" charset="0"/>
                <a:cs typeface="Times New Roman" panose="02020603050405020304" pitchFamily="18" charset="0"/>
              </a:rPr>
              <a:t>, oligosaccharide oxidases etc. using SSF systems.</a:t>
            </a:r>
          </a:p>
          <a:p>
            <a:pPr algn="just"/>
            <a:endParaRPr lang="en-IN" sz="2400" dirty="0">
              <a:solidFill>
                <a:srgbClr val="6342EE"/>
              </a:solidFill>
              <a:latin typeface="Times New Roman" panose="02020603050405020304" pitchFamily="18" charset="0"/>
              <a:cs typeface="Times New Roman" panose="02020603050405020304" pitchFamily="18" charset="0"/>
            </a:endParaRPr>
          </a:p>
          <a:p>
            <a:pPr algn="just"/>
            <a:r>
              <a:rPr lang="en-IN" sz="2400" dirty="0">
                <a:solidFill>
                  <a:srgbClr val="6342EE"/>
                </a:solidFill>
                <a:latin typeface="Times New Roman" panose="02020603050405020304" pitchFamily="18" charset="0"/>
                <a:cs typeface="Times New Roman" panose="02020603050405020304" pitchFamily="18" charset="0"/>
              </a:rPr>
              <a:t>Production of Bio pesticides </a:t>
            </a:r>
            <a:r>
              <a:rPr lang="en-IN" sz="2400" dirty="0">
                <a:latin typeface="Times New Roman" panose="02020603050405020304" pitchFamily="18" charset="0"/>
                <a:cs typeface="Times New Roman" panose="02020603050405020304" pitchFamily="18" charset="0"/>
              </a:rPr>
              <a:t>-- The infamous Bacillus </a:t>
            </a:r>
            <a:r>
              <a:rPr lang="en-IN" sz="2400" dirty="0" err="1">
                <a:latin typeface="Times New Roman" panose="02020603050405020304" pitchFamily="18" charset="0"/>
                <a:cs typeface="Times New Roman" panose="02020603050405020304" pitchFamily="18" charset="0"/>
              </a:rPr>
              <a:t>thurengenesis</a:t>
            </a:r>
            <a:r>
              <a:rPr lang="en-IN" sz="2400" dirty="0">
                <a:latin typeface="Times New Roman" panose="02020603050405020304" pitchFamily="18" charset="0"/>
                <a:cs typeface="Times New Roman" panose="02020603050405020304" pitchFamily="18" charset="0"/>
              </a:rPr>
              <a:t> (</a:t>
            </a:r>
            <a:r>
              <a:rPr lang="en-IN" sz="2400" dirty="0" err="1">
                <a:latin typeface="Times New Roman" panose="02020603050405020304" pitchFamily="18" charset="0"/>
                <a:cs typeface="Times New Roman" panose="02020603050405020304" pitchFamily="18" charset="0"/>
              </a:rPr>
              <a:t>Bt</a:t>
            </a:r>
            <a:r>
              <a:rPr lang="en-IN" sz="2400" dirty="0">
                <a:latin typeface="Times New Roman" panose="02020603050405020304" pitchFamily="18" charset="0"/>
                <a:cs typeface="Times New Roman" panose="02020603050405020304" pitchFamily="18" charset="0"/>
              </a:rPr>
              <a:t>)’s protein can be produced in large scale in order to address the issues of pest attacks-yield damage.</a:t>
            </a:r>
            <a:endParaRPr lang="en-IN"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27485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A8B07F-C321-4579-A594-2082CFCFAD68}"/>
              </a:ext>
            </a:extLst>
          </p:cNvPr>
          <p:cNvPicPr>
            <a:picLocks noChangeAspect="1"/>
          </p:cNvPicPr>
          <p:nvPr/>
        </p:nvPicPr>
        <p:blipFill>
          <a:blip r:embed="rId2"/>
          <a:stretch>
            <a:fillRect/>
          </a:stretch>
        </p:blipFill>
        <p:spPr>
          <a:xfrm>
            <a:off x="499622" y="590719"/>
            <a:ext cx="10953946" cy="6083458"/>
          </a:xfrm>
          <a:prstGeom prst="rect">
            <a:avLst/>
          </a:prstGeom>
        </p:spPr>
      </p:pic>
      <p:sp>
        <p:nvSpPr>
          <p:cNvPr id="5" name="Rectangle 4">
            <a:extLst>
              <a:ext uri="{FF2B5EF4-FFF2-40B4-BE49-F238E27FC236}">
                <a16:creationId xmlns:a16="http://schemas.microsoft.com/office/drawing/2014/main" id="{02B36260-8022-481D-9758-0A4563AC7882}"/>
              </a:ext>
            </a:extLst>
          </p:cNvPr>
          <p:cNvSpPr/>
          <p:nvPr/>
        </p:nvSpPr>
        <p:spPr>
          <a:xfrm>
            <a:off x="3004687" y="67499"/>
            <a:ext cx="6072496" cy="523220"/>
          </a:xfrm>
          <a:prstGeom prst="rect">
            <a:avLst/>
          </a:prstGeom>
        </p:spPr>
        <p:txBody>
          <a:bodyPr wrap="none">
            <a:spAutoFit/>
          </a:bodyPr>
          <a:lstStyle/>
          <a:p>
            <a:r>
              <a:rPr lang="en-IN" sz="2800" dirty="0">
                <a:solidFill>
                  <a:srgbClr val="6342EE"/>
                </a:solidFill>
                <a:cs typeface="Times New Roman" panose="02020603050405020304" pitchFamily="18" charset="0"/>
              </a:rPr>
              <a:t>Applications of Solid State fermentation </a:t>
            </a:r>
            <a:endParaRPr lang="en-IN" sz="2800" dirty="0">
              <a:solidFill>
                <a:srgbClr val="6342EE"/>
              </a:solidFill>
            </a:endParaRPr>
          </a:p>
        </p:txBody>
      </p:sp>
    </p:spTree>
    <p:extLst>
      <p:ext uri="{BB962C8B-B14F-4D97-AF65-F5344CB8AC3E}">
        <p14:creationId xmlns:p14="http://schemas.microsoft.com/office/powerpoint/2010/main" val="4209869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720109-5947-42F5-A165-E0EF792029A0}"/>
              </a:ext>
            </a:extLst>
          </p:cNvPr>
          <p:cNvPicPr>
            <a:picLocks noChangeAspect="1"/>
          </p:cNvPicPr>
          <p:nvPr/>
        </p:nvPicPr>
        <p:blipFill>
          <a:blip r:embed="rId2"/>
          <a:stretch>
            <a:fillRect/>
          </a:stretch>
        </p:blipFill>
        <p:spPr>
          <a:xfrm>
            <a:off x="1131216" y="1657350"/>
            <a:ext cx="10237509" cy="3543300"/>
          </a:xfrm>
          <a:prstGeom prst="rect">
            <a:avLst/>
          </a:prstGeom>
          <a:ln w="57150">
            <a:solidFill>
              <a:schemeClr val="accent1"/>
            </a:solidFill>
          </a:ln>
        </p:spPr>
      </p:pic>
      <p:sp>
        <p:nvSpPr>
          <p:cNvPr id="5" name="Rectangle 4">
            <a:extLst>
              <a:ext uri="{FF2B5EF4-FFF2-40B4-BE49-F238E27FC236}">
                <a16:creationId xmlns:a16="http://schemas.microsoft.com/office/drawing/2014/main" id="{F090F5AA-3513-4713-92D9-2279D6E8706E}"/>
              </a:ext>
            </a:extLst>
          </p:cNvPr>
          <p:cNvSpPr/>
          <p:nvPr/>
        </p:nvSpPr>
        <p:spPr>
          <a:xfrm>
            <a:off x="2716087" y="585972"/>
            <a:ext cx="6908943" cy="523220"/>
          </a:xfrm>
          <a:prstGeom prst="rect">
            <a:avLst/>
          </a:prstGeom>
        </p:spPr>
        <p:txBody>
          <a:bodyPr wrap="none">
            <a:spAutoFit/>
          </a:bodyPr>
          <a:lstStyle/>
          <a:p>
            <a:r>
              <a:rPr lang="en-IN" sz="2800" dirty="0">
                <a:solidFill>
                  <a:srgbClr val="6342EE"/>
                </a:solidFill>
                <a:ea typeface="Times New Roman" panose="02020603050405020304" pitchFamily="18" charset="0"/>
              </a:rPr>
              <a:t>Problems in Solid state (substrate) fermentation</a:t>
            </a:r>
            <a:endParaRPr lang="en-IN" sz="2800" dirty="0">
              <a:solidFill>
                <a:srgbClr val="6342EE"/>
              </a:solidFill>
            </a:endParaRPr>
          </a:p>
        </p:txBody>
      </p:sp>
    </p:spTree>
    <p:extLst>
      <p:ext uri="{BB962C8B-B14F-4D97-AF65-F5344CB8AC3E}">
        <p14:creationId xmlns:p14="http://schemas.microsoft.com/office/powerpoint/2010/main" val="1956257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423C54-0D17-4BF2-8846-31836FB4781E}"/>
              </a:ext>
            </a:extLst>
          </p:cNvPr>
          <p:cNvSpPr/>
          <p:nvPr/>
        </p:nvSpPr>
        <p:spPr>
          <a:xfrm>
            <a:off x="452487" y="623926"/>
            <a:ext cx="11236750" cy="3416320"/>
          </a:xfrm>
          <a:prstGeom prst="rect">
            <a:avLst/>
          </a:prstGeom>
        </p:spPr>
        <p:txBody>
          <a:bodyPr wrap="square">
            <a:spAutoFit/>
          </a:bodyPr>
          <a:lstStyle/>
          <a:p>
            <a:pPr algn="just"/>
            <a:r>
              <a:rPr lang="en-US" sz="2400" dirty="0">
                <a:solidFill>
                  <a:srgbClr val="3B3835"/>
                </a:solidFill>
                <a:latin typeface="Times New Roman" panose="02020603050405020304" pitchFamily="18" charset="0"/>
                <a:cs typeface="Times New Roman" panose="02020603050405020304" pitchFamily="18" charset="0"/>
              </a:rPr>
              <a:t>Submerged fermentation / liquid fermentation </a:t>
            </a:r>
          </a:p>
          <a:p>
            <a:pPr algn="just"/>
            <a:r>
              <a:rPr lang="en-US" sz="2400" dirty="0">
                <a:solidFill>
                  <a:srgbClr val="3B3835"/>
                </a:solidFill>
                <a:latin typeface="Times New Roman" panose="02020603050405020304" pitchFamily="18" charset="0"/>
                <a:cs typeface="Times New Roman" panose="02020603050405020304" pitchFamily="18" charset="0"/>
              </a:rPr>
              <a:t>It is a techniques of cultivation of microorganism in </a:t>
            </a:r>
            <a:r>
              <a:rPr lang="en-US" sz="2400" dirty="0">
                <a:solidFill>
                  <a:srgbClr val="6342EE"/>
                </a:solidFill>
                <a:latin typeface="Times New Roman" panose="02020603050405020304" pitchFamily="18" charset="0"/>
                <a:cs typeface="Times New Roman" panose="02020603050405020304" pitchFamily="18" charset="0"/>
              </a:rPr>
              <a:t>liquid broth which breaks down the nutrient to release the desired bio-active compound into solution</a:t>
            </a:r>
            <a:r>
              <a:rPr lang="en-US" sz="2400" dirty="0">
                <a:solidFill>
                  <a:srgbClr val="3B3835"/>
                </a:solidFill>
                <a:latin typeface="Times New Roman" panose="02020603050405020304" pitchFamily="18" charset="0"/>
                <a:cs typeface="Times New Roman" panose="02020603050405020304" pitchFamily="18" charset="0"/>
              </a:rPr>
              <a:t>. In this method, selected microorganism are grown in </a:t>
            </a:r>
            <a:r>
              <a:rPr lang="en-US" sz="2400" dirty="0">
                <a:solidFill>
                  <a:srgbClr val="6342EE"/>
                </a:solidFill>
                <a:latin typeface="Times New Roman" panose="02020603050405020304" pitchFamily="18" charset="0"/>
                <a:cs typeface="Times New Roman" panose="02020603050405020304" pitchFamily="18" charset="0"/>
              </a:rPr>
              <a:t>closed vessels containing a broth rich in nutrients and high concentration of oxygen.</a:t>
            </a:r>
            <a:r>
              <a:rPr lang="en-US" sz="2400" dirty="0">
                <a:solidFill>
                  <a:srgbClr val="3B3835"/>
                </a:solidFill>
                <a:latin typeface="Times New Roman" panose="02020603050405020304" pitchFamily="18" charset="0"/>
                <a:cs typeface="Times New Roman" panose="02020603050405020304" pitchFamily="18" charset="0"/>
              </a:rPr>
              <a:t> In </a:t>
            </a:r>
            <a:r>
              <a:rPr lang="en-US" sz="2400" dirty="0" err="1">
                <a:solidFill>
                  <a:srgbClr val="3B3835"/>
                </a:solidFill>
                <a:latin typeface="Times New Roman" panose="02020603050405020304" pitchFamily="18" charset="0"/>
                <a:cs typeface="Times New Roman" panose="02020603050405020304" pitchFamily="18" charset="0"/>
              </a:rPr>
              <a:t>SmF</a:t>
            </a:r>
            <a:r>
              <a:rPr lang="en-US" sz="2400" dirty="0">
                <a:solidFill>
                  <a:srgbClr val="3B3835"/>
                </a:solidFill>
                <a:latin typeface="Times New Roman" panose="02020603050405020304" pitchFamily="18" charset="0"/>
                <a:cs typeface="Times New Roman" panose="02020603050405020304" pitchFamily="18" charset="0"/>
              </a:rPr>
              <a:t> substrate are utilized quite rapidly hence need to be </a:t>
            </a:r>
            <a:r>
              <a:rPr lang="en-US" sz="2400" dirty="0">
                <a:solidFill>
                  <a:srgbClr val="6342EE"/>
                </a:solidFill>
                <a:latin typeface="Times New Roman" panose="02020603050405020304" pitchFamily="18" charset="0"/>
                <a:cs typeface="Times New Roman" panose="02020603050405020304" pitchFamily="18" charset="0"/>
              </a:rPr>
              <a:t>constantly replaced or supplemented with nutrients. </a:t>
            </a:r>
            <a:r>
              <a:rPr lang="en-US" sz="2400" dirty="0">
                <a:solidFill>
                  <a:srgbClr val="3B3835"/>
                </a:solidFill>
                <a:latin typeface="Times New Roman" panose="02020603050405020304" pitchFamily="18" charset="0"/>
                <a:cs typeface="Times New Roman" panose="02020603050405020304" pitchFamily="18" charset="0"/>
              </a:rPr>
              <a:t>Bacteria that </a:t>
            </a:r>
            <a:r>
              <a:rPr lang="en-US" sz="2400" dirty="0">
                <a:solidFill>
                  <a:srgbClr val="6342EE"/>
                </a:solidFill>
                <a:latin typeface="Times New Roman" panose="02020603050405020304" pitchFamily="18" charset="0"/>
                <a:cs typeface="Times New Roman" panose="02020603050405020304" pitchFamily="18" charset="0"/>
              </a:rPr>
              <a:t>requires high moisture content or high water activity are best suited for submerged fermentation.</a:t>
            </a:r>
          </a:p>
          <a:p>
            <a:endParaRPr lang="en-US" sz="2400" dirty="0">
              <a:solidFill>
                <a:srgbClr val="3B3835"/>
              </a:solidFill>
              <a:latin typeface="Times New Roman" panose="02020603050405020304" pitchFamily="18" charset="0"/>
              <a:cs typeface="Times New Roman" panose="02020603050405020304" pitchFamily="18" charset="0"/>
            </a:endParaRPr>
          </a:p>
          <a:p>
            <a:endParaRPr lang="en-US" sz="2400" dirty="0">
              <a:solidFill>
                <a:srgbClr val="3B3835"/>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64C7E6B2-9741-4174-8035-C25BE1995FD0}"/>
              </a:ext>
            </a:extLst>
          </p:cNvPr>
          <p:cNvSpPr/>
          <p:nvPr/>
        </p:nvSpPr>
        <p:spPr>
          <a:xfrm>
            <a:off x="4116486" y="86354"/>
            <a:ext cx="3735253" cy="523220"/>
          </a:xfrm>
          <a:prstGeom prst="rect">
            <a:avLst/>
          </a:prstGeom>
        </p:spPr>
        <p:txBody>
          <a:bodyPr wrap="square">
            <a:spAutoFit/>
          </a:bodyPr>
          <a:lstStyle/>
          <a:p>
            <a:r>
              <a:rPr lang="en-IN" sz="2800" dirty="0">
                <a:solidFill>
                  <a:srgbClr val="6342EE"/>
                </a:solidFill>
                <a:ea typeface="Times New Roman" panose="02020603050405020304" pitchFamily="18" charset="0"/>
                <a:cs typeface="Times New Roman" panose="02020603050405020304" pitchFamily="18" charset="0"/>
              </a:rPr>
              <a:t>Submerged fermentation</a:t>
            </a:r>
            <a:endParaRPr lang="en-IN" sz="2800" dirty="0"/>
          </a:p>
        </p:txBody>
      </p:sp>
      <p:sp>
        <p:nvSpPr>
          <p:cNvPr id="6" name="Rectangle 5">
            <a:extLst>
              <a:ext uri="{FF2B5EF4-FFF2-40B4-BE49-F238E27FC236}">
                <a16:creationId xmlns:a16="http://schemas.microsoft.com/office/drawing/2014/main" id="{32DA10EE-1D83-433A-9F5C-691438662F69}"/>
              </a:ext>
            </a:extLst>
          </p:cNvPr>
          <p:cNvSpPr/>
          <p:nvPr/>
        </p:nvSpPr>
        <p:spPr>
          <a:xfrm>
            <a:off x="452487" y="3483862"/>
            <a:ext cx="11035879" cy="3046988"/>
          </a:xfrm>
          <a:prstGeom prst="rect">
            <a:avLst/>
          </a:prstGeom>
        </p:spPr>
        <p:txBody>
          <a:bodyPr wrap="square">
            <a:spAutoFit/>
          </a:bodyPr>
          <a:lstStyle/>
          <a:p>
            <a:pPr algn="just"/>
            <a:r>
              <a:rPr lang="en-IN" sz="2400" dirty="0">
                <a:solidFill>
                  <a:srgbClr val="6342EE"/>
                </a:solidFill>
                <a:latin typeface="Times New Roman" panose="02020603050405020304" pitchFamily="18" charset="0"/>
                <a:cs typeface="Times New Roman" panose="02020603050405020304" pitchFamily="18" charset="0"/>
              </a:rPr>
              <a:t>Applications of Submerged Fermentation (</a:t>
            </a:r>
            <a:r>
              <a:rPr lang="en-IN" sz="2400" dirty="0" err="1">
                <a:solidFill>
                  <a:srgbClr val="6342EE"/>
                </a:solidFill>
                <a:latin typeface="Times New Roman" panose="02020603050405020304" pitchFamily="18" charset="0"/>
                <a:cs typeface="Times New Roman" panose="02020603050405020304" pitchFamily="18" charset="0"/>
              </a:rPr>
              <a:t>SmF</a:t>
            </a:r>
            <a:r>
              <a:rPr lang="en-IN" sz="2400" dirty="0">
                <a:solidFill>
                  <a:srgbClr val="6342EE"/>
                </a:solidFill>
                <a:latin typeface="Times New Roman" panose="02020603050405020304" pitchFamily="18" charset="0"/>
                <a:cs typeface="Times New Roman" panose="02020603050405020304" pitchFamily="18" charset="0"/>
              </a:rPr>
              <a:t>) / Liquid Fermentation (LF) </a:t>
            </a:r>
            <a:r>
              <a:rPr lang="en-IN" sz="2400" dirty="0">
                <a:latin typeface="Times New Roman" panose="02020603050405020304" pitchFamily="18" charset="0"/>
                <a:cs typeface="Times New Roman" panose="02020603050405020304" pitchFamily="18" charset="0"/>
              </a:rPr>
              <a:t>-- </a:t>
            </a:r>
            <a:r>
              <a:rPr lang="en-IN" sz="2400" dirty="0" err="1">
                <a:latin typeface="Times New Roman" panose="02020603050405020304" pitchFamily="18" charset="0"/>
                <a:cs typeface="Times New Roman" panose="02020603050405020304" pitchFamily="18" charset="0"/>
              </a:rPr>
              <a:t>SmF</a:t>
            </a:r>
            <a:r>
              <a:rPr lang="en-IN" sz="2400" dirty="0">
                <a:latin typeface="Times New Roman" panose="02020603050405020304" pitchFamily="18" charset="0"/>
                <a:cs typeface="Times New Roman" panose="02020603050405020304" pitchFamily="18" charset="0"/>
              </a:rPr>
              <a:t> utilizes free </a:t>
            </a:r>
            <a:r>
              <a:rPr lang="en-IN" sz="2400" dirty="0">
                <a:solidFill>
                  <a:srgbClr val="6342EE"/>
                </a:solidFill>
                <a:latin typeface="Times New Roman" panose="02020603050405020304" pitchFamily="18" charset="0"/>
                <a:cs typeface="Times New Roman" panose="02020603050405020304" pitchFamily="18" charset="0"/>
              </a:rPr>
              <a:t>flowing liquid substrates, such as molasses and broths</a:t>
            </a:r>
            <a:r>
              <a:rPr lang="en-IN" sz="2400" dirty="0">
                <a:latin typeface="Times New Roman" panose="02020603050405020304" pitchFamily="18" charset="0"/>
                <a:cs typeface="Times New Roman" panose="02020603050405020304" pitchFamily="18" charset="0"/>
              </a:rPr>
              <a:t>. The bioactive compounds are secreted into the </a:t>
            </a:r>
            <a:r>
              <a:rPr lang="en-IN" sz="2400" dirty="0">
                <a:solidFill>
                  <a:srgbClr val="6342EE"/>
                </a:solidFill>
                <a:latin typeface="Times New Roman" panose="02020603050405020304" pitchFamily="18" charset="0"/>
                <a:cs typeface="Times New Roman" panose="02020603050405020304" pitchFamily="18" charset="0"/>
              </a:rPr>
              <a:t>fermentation broth. </a:t>
            </a:r>
            <a:r>
              <a:rPr lang="en-IN" sz="2400" dirty="0">
                <a:latin typeface="Times New Roman" panose="02020603050405020304" pitchFamily="18" charset="0"/>
                <a:cs typeface="Times New Roman" panose="02020603050405020304" pitchFamily="18" charset="0"/>
              </a:rPr>
              <a:t>The substrates are utilized quite rapidly that’s why substrate needs to be constantly replaced / supplemented with nutrients. This fermentation technique is best suited for </a:t>
            </a:r>
            <a:r>
              <a:rPr lang="en-IN" sz="2400" dirty="0">
                <a:solidFill>
                  <a:srgbClr val="6342EE"/>
                </a:solidFill>
                <a:latin typeface="Times New Roman" panose="02020603050405020304" pitchFamily="18" charset="0"/>
                <a:cs typeface="Times New Roman" panose="02020603050405020304" pitchFamily="18" charset="0"/>
              </a:rPr>
              <a:t>microorganisms such as bacteria that require high moisture. </a:t>
            </a:r>
            <a:r>
              <a:rPr lang="en-IN" sz="2400" dirty="0">
                <a:latin typeface="Times New Roman" panose="02020603050405020304" pitchFamily="18" charset="0"/>
                <a:cs typeface="Times New Roman" panose="02020603050405020304" pitchFamily="18" charset="0"/>
              </a:rPr>
              <a:t>An additional advantage of this technique is that </a:t>
            </a:r>
            <a:r>
              <a:rPr lang="en-IN" sz="2400" dirty="0">
                <a:solidFill>
                  <a:srgbClr val="6342EE"/>
                </a:solidFill>
                <a:latin typeface="Times New Roman" panose="02020603050405020304" pitchFamily="18" charset="0"/>
                <a:cs typeface="Times New Roman" panose="02020603050405020304" pitchFamily="18" charset="0"/>
              </a:rPr>
              <a:t>purification of products is easier. </a:t>
            </a:r>
            <a:r>
              <a:rPr lang="en-IN" sz="2400" dirty="0" err="1">
                <a:latin typeface="Times New Roman" panose="02020603050405020304" pitchFamily="18" charset="0"/>
                <a:cs typeface="Times New Roman" panose="02020603050405020304" pitchFamily="18" charset="0"/>
              </a:rPr>
              <a:t>SmF</a:t>
            </a:r>
            <a:r>
              <a:rPr lang="en-IN" sz="2400" dirty="0">
                <a:latin typeface="Times New Roman" panose="02020603050405020304" pitchFamily="18" charset="0"/>
                <a:cs typeface="Times New Roman" panose="02020603050405020304" pitchFamily="18" charset="0"/>
              </a:rPr>
              <a:t> is primarily used in the </a:t>
            </a:r>
            <a:r>
              <a:rPr lang="en-IN" sz="2400" dirty="0">
                <a:solidFill>
                  <a:srgbClr val="6342EE"/>
                </a:solidFill>
                <a:latin typeface="Times New Roman" panose="02020603050405020304" pitchFamily="18" charset="0"/>
                <a:cs typeface="Times New Roman" panose="02020603050405020304" pitchFamily="18" charset="0"/>
              </a:rPr>
              <a:t>extraction of secondary metabolites that need to be used in liquid form.</a:t>
            </a:r>
          </a:p>
        </p:txBody>
      </p:sp>
    </p:spTree>
    <p:extLst>
      <p:ext uri="{BB962C8B-B14F-4D97-AF65-F5344CB8AC3E}">
        <p14:creationId xmlns:p14="http://schemas.microsoft.com/office/powerpoint/2010/main" val="2442376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028C73-483B-49C6-BF93-1A55540222D0}"/>
              </a:ext>
            </a:extLst>
          </p:cNvPr>
          <p:cNvPicPr>
            <a:picLocks noChangeAspect="1"/>
          </p:cNvPicPr>
          <p:nvPr/>
        </p:nvPicPr>
        <p:blipFill>
          <a:blip r:embed="rId2"/>
          <a:stretch>
            <a:fillRect/>
          </a:stretch>
        </p:blipFill>
        <p:spPr>
          <a:xfrm>
            <a:off x="175968" y="379379"/>
            <a:ext cx="5920032" cy="5865778"/>
          </a:xfrm>
          <a:prstGeom prst="rect">
            <a:avLst/>
          </a:prstGeom>
        </p:spPr>
      </p:pic>
      <p:sp>
        <p:nvSpPr>
          <p:cNvPr id="4" name="Rectangle 3">
            <a:extLst>
              <a:ext uri="{FF2B5EF4-FFF2-40B4-BE49-F238E27FC236}">
                <a16:creationId xmlns:a16="http://schemas.microsoft.com/office/drawing/2014/main" id="{77C86049-E5ED-480F-B6B2-4EAC03E51AFA}"/>
              </a:ext>
            </a:extLst>
          </p:cNvPr>
          <p:cNvSpPr/>
          <p:nvPr/>
        </p:nvSpPr>
        <p:spPr>
          <a:xfrm>
            <a:off x="9282257" y="6103557"/>
            <a:ext cx="2733775" cy="646331"/>
          </a:xfrm>
          <a:prstGeom prst="rect">
            <a:avLst/>
          </a:prstGeom>
          <a:ln w="57150">
            <a:solidFill>
              <a:schemeClr val="accent1">
                <a:lumMod val="75000"/>
              </a:schemeClr>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sz="3600" dirty="0">
                <a:latin typeface="Algerian" panose="04020705040A02060702" pitchFamily="82" charset="0"/>
              </a:rPr>
              <a:t>Thank You</a:t>
            </a:r>
          </a:p>
        </p:txBody>
      </p:sp>
      <p:sp>
        <p:nvSpPr>
          <p:cNvPr id="2" name="Rectangle 1">
            <a:extLst>
              <a:ext uri="{FF2B5EF4-FFF2-40B4-BE49-F238E27FC236}">
                <a16:creationId xmlns:a16="http://schemas.microsoft.com/office/drawing/2014/main" id="{6B690C28-E8E7-4742-9E1F-586B1FE40A73}"/>
              </a:ext>
            </a:extLst>
          </p:cNvPr>
          <p:cNvSpPr/>
          <p:nvPr/>
        </p:nvSpPr>
        <p:spPr>
          <a:xfrm>
            <a:off x="6096000" y="320055"/>
            <a:ext cx="5742562" cy="5632311"/>
          </a:xfrm>
          <a:prstGeom prst="rect">
            <a:avLst/>
          </a:prstGeom>
        </p:spPr>
        <p:txBody>
          <a:bodyPr wrap="square">
            <a:spAutoFit/>
          </a:bodyPr>
          <a:lstStyle/>
          <a:p>
            <a:pPr marL="285750" indent="-285750" algn="just">
              <a:buFont typeface="Wingdings" panose="05000000000000000000" pitchFamily="2" charset="2"/>
              <a:buChar char="ü"/>
            </a:pPr>
            <a:r>
              <a:rPr lang="en-US" sz="2400" dirty="0">
                <a:solidFill>
                  <a:srgbClr val="3B3835"/>
                </a:solidFill>
                <a:latin typeface="Helvetica Neue"/>
              </a:rPr>
              <a:t>More that 75% of the industrial enzymes are produced using </a:t>
            </a:r>
            <a:r>
              <a:rPr lang="en-US" sz="2400" dirty="0" err="1">
                <a:solidFill>
                  <a:srgbClr val="3B3835"/>
                </a:solidFill>
                <a:latin typeface="Helvetica Neue"/>
              </a:rPr>
              <a:t>SmF</a:t>
            </a:r>
            <a:r>
              <a:rPr lang="en-US" sz="2400" dirty="0">
                <a:solidFill>
                  <a:srgbClr val="3B3835"/>
                </a:solidFill>
                <a:latin typeface="Helvetica Neue"/>
              </a:rPr>
              <a:t>, one of the major reasons is that </a:t>
            </a:r>
            <a:r>
              <a:rPr lang="en-US" sz="2400" dirty="0" err="1">
                <a:solidFill>
                  <a:srgbClr val="3B3835"/>
                </a:solidFill>
                <a:latin typeface="Helvetica Neue"/>
              </a:rPr>
              <a:t>SmF</a:t>
            </a:r>
            <a:r>
              <a:rPr lang="en-US" sz="2400" dirty="0">
                <a:solidFill>
                  <a:srgbClr val="3B3835"/>
                </a:solidFill>
                <a:latin typeface="Helvetica Neue"/>
              </a:rPr>
              <a:t> supports the utilization of genetically modified organisms to a greater extent than SSF. </a:t>
            </a:r>
          </a:p>
          <a:p>
            <a:pPr marL="285750" indent="-285750" algn="just">
              <a:buFont typeface="Wingdings" panose="05000000000000000000" pitchFamily="2" charset="2"/>
              <a:buChar char="ü"/>
            </a:pPr>
            <a:r>
              <a:rPr lang="en-US" sz="2400" dirty="0">
                <a:solidFill>
                  <a:srgbClr val="3B3835"/>
                </a:solidFill>
                <a:latin typeface="Helvetica Neue"/>
              </a:rPr>
              <a:t>In </a:t>
            </a:r>
            <a:r>
              <a:rPr lang="en-US" sz="2400" dirty="0" err="1">
                <a:solidFill>
                  <a:srgbClr val="3B3835"/>
                </a:solidFill>
                <a:latin typeface="Helvetica Neue"/>
              </a:rPr>
              <a:t>SmF</a:t>
            </a:r>
            <a:r>
              <a:rPr lang="en-US" sz="2400" dirty="0">
                <a:solidFill>
                  <a:srgbClr val="3B3835"/>
                </a:solidFill>
                <a:latin typeface="Helvetica Neue"/>
              </a:rPr>
              <a:t>, the accumulation of variety of intermediate metabolites results in lowered enzyme activity and production efficiency </a:t>
            </a:r>
          </a:p>
          <a:p>
            <a:pPr marL="285750" indent="-285750" algn="just">
              <a:buFont typeface="Wingdings" panose="05000000000000000000" pitchFamily="2" charset="2"/>
              <a:buChar char="ü"/>
            </a:pPr>
            <a:r>
              <a:rPr lang="en-US" sz="2400" dirty="0">
                <a:solidFill>
                  <a:srgbClr val="3B3835"/>
                </a:solidFill>
                <a:latin typeface="Helvetica Neue"/>
              </a:rPr>
              <a:t>Based on research, certain bioactive compounds have found to be produced in higher quantities in SSF, whereas other compounds have been extracted using </a:t>
            </a:r>
            <a:r>
              <a:rPr lang="en-US" sz="2400" dirty="0" err="1">
                <a:solidFill>
                  <a:srgbClr val="3B3835"/>
                </a:solidFill>
                <a:latin typeface="Helvetica Neue"/>
              </a:rPr>
              <a:t>SmF</a:t>
            </a:r>
            <a:endParaRPr lang="en-IN" sz="2400" dirty="0"/>
          </a:p>
        </p:txBody>
      </p:sp>
    </p:spTree>
    <p:extLst>
      <p:ext uri="{BB962C8B-B14F-4D97-AF65-F5344CB8AC3E}">
        <p14:creationId xmlns:p14="http://schemas.microsoft.com/office/powerpoint/2010/main" val="1106904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5949E7-ECD6-4D8E-9095-ACF0779D861B}"/>
              </a:ext>
            </a:extLst>
          </p:cNvPr>
          <p:cNvPicPr>
            <a:picLocks noChangeAspect="1"/>
          </p:cNvPicPr>
          <p:nvPr/>
        </p:nvPicPr>
        <p:blipFill>
          <a:blip r:embed="rId2"/>
          <a:stretch>
            <a:fillRect/>
          </a:stretch>
        </p:blipFill>
        <p:spPr>
          <a:xfrm>
            <a:off x="124610" y="182890"/>
            <a:ext cx="2647950" cy="1165143"/>
          </a:xfrm>
          <a:prstGeom prst="rect">
            <a:avLst/>
          </a:prstGeom>
        </p:spPr>
      </p:pic>
      <p:sp>
        <p:nvSpPr>
          <p:cNvPr id="2" name="Rectangle 1">
            <a:extLst>
              <a:ext uri="{FF2B5EF4-FFF2-40B4-BE49-F238E27FC236}">
                <a16:creationId xmlns:a16="http://schemas.microsoft.com/office/drawing/2014/main" id="{A36AC5E0-02C3-43B2-AB64-DD79DB41A187}"/>
              </a:ext>
            </a:extLst>
          </p:cNvPr>
          <p:cNvSpPr/>
          <p:nvPr/>
        </p:nvSpPr>
        <p:spPr>
          <a:xfrm>
            <a:off x="124610" y="1672990"/>
            <a:ext cx="11942779" cy="4524315"/>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Since ancient times, humans have </a:t>
            </a:r>
            <a:r>
              <a:rPr lang="en-US" sz="2400" dirty="0">
                <a:solidFill>
                  <a:srgbClr val="000099"/>
                </a:solidFill>
                <a:latin typeface="Times New Roman" panose="02020603050405020304" pitchFamily="18" charset="0"/>
                <a:cs typeface="Times New Roman" panose="02020603050405020304" pitchFamily="18" charset="0"/>
              </a:rPr>
              <a:t>exploited the fermentation process</a:t>
            </a:r>
            <a:r>
              <a:rPr lang="en-US" sz="2400" dirty="0">
                <a:latin typeface="Times New Roman" panose="02020603050405020304" pitchFamily="18" charset="0"/>
                <a:cs typeface="Times New Roman" panose="02020603050405020304" pitchFamily="18" charset="0"/>
              </a:rPr>
              <a:t>. The earliest </a:t>
            </a:r>
            <a:r>
              <a:rPr lang="en-US" sz="2400" dirty="0">
                <a:solidFill>
                  <a:srgbClr val="000099"/>
                </a:solidFill>
                <a:latin typeface="Times New Roman" panose="02020603050405020304" pitchFamily="18" charset="0"/>
                <a:cs typeface="Times New Roman" panose="02020603050405020304" pitchFamily="18" charset="0"/>
              </a:rPr>
              <a:t>archaeological evidence of fermentation is 13,000-year-old residues of a beer found in a cave near Haifa in Israel. </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Another early alcoholic drink made from fruit, rice, and honey, dates from 7000-6600 BC, in the Neolithic Chinese village of </a:t>
            </a:r>
            <a:r>
              <a:rPr lang="en-US" sz="2400" dirty="0" err="1">
                <a:latin typeface="Times New Roman" panose="02020603050405020304" pitchFamily="18" charset="0"/>
                <a:cs typeface="Times New Roman" panose="02020603050405020304" pitchFamily="18" charset="0"/>
              </a:rPr>
              <a:t>Jiahu</a:t>
            </a:r>
            <a:r>
              <a:rPr lang="en-US" sz="2400" dirty="0">
                <a:latin typeface="Times New Roman" panose="02020603050405020304" pitchFamily="18" charset="0"/>
                <a:cs typeface="Times New Roman" panose="02020603050405020304" pitchFamily="18" charset="0"/>
              </a:rPr>
              <a:t> and </a:t>
            </a:r>
            <a:r>
              <a:rPr lang="en-US" sz="2400" dirty="0">
                <a:solidFill>
                  <a:srgbClr val="000099"/>
                </a:solidFill>
                <a:latin typeface="Times New Roman" panose="02020603050405020304" pitchFamily="18" charset="0"/>
                <a:cs typeface="Times New Roman" panose="02020603050405020304" pitchFamily="18" charset="0"/>
              </a:rPr>
              <a:t>wine making dates from 6000 BC in Georgia. </a:t>
            </a:r>
          </a:p>
          <a:p>
            <a:pPr algn="just"/>
            <a:endParaRPr lang="en-US" sz="2400" dirty="0">
              <a:solidFill>
                <a:srgbClr val="000099"/>
              </a:solidFill>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Seven-thousand-year-old jars </a:t>
            </a:r>
            <a:r>
              <a:rPr lang="en-US" sz="2400" dirty="0">
                <a:solidFill>
                  <a:srgbClr val="000099"/>
                </a:solidFill>
                <a:latin typeface="Times New Roman" panose="02020603050405020304" pitchFamily="18" charset="0"/>
                <a:cs typeface="Times New Roman" panose="02020603050405020304" pitchFamily="18" charset="0"/>
              </a:rPr>
              <a:t>containing the remains of wine</a:t>
            </a:r>
            <a:r>
              <a:rPr lang="en-US" sz="2400" dirty="0">
                <a:latin typeface="Times New Roman" panose="02020603050405020304" pitchFamily="18" charset="0"/>
                <a:cs typeface="Times New Roman" panose="02020603050405020304" pitchFamily="18" charset="0"/>
              </a:rPr>
              <a:t>, now on display at the University of Pennsylvania were excavated in the Zagros Mountains in Iran. </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There is strong evidence that </a:t>
            </a:r>
            <a:r>
              <a:rPr lang="en-US" sz="2400" dirty="0">
                <a:solidFill>
                  <a:srgbClr val="000099"/>
                </a:solidFill>
                <a:latin typeface="Times New Roman" panose="02020603050405020304" pitchFamily="18" charset="0"/>
                <a:cs typeface="Times New Roman" panose="02020603050405020304" pitchFamily="18" charset="0"/>
              </a:rPr>
              <a:t>people were fermenting alcoholic drinks in Babylon 3000 BC, ancient Egypt 3150 BC, pre-Hispanic Mexico 2000 BC and Sudan 1500 B</a:t>
            </a:r>
            <a:r>
              <a:rPr lang="en-US" sz="2400" dirty="0">
                <a:latin typeface="Times New Roman" panose="02020603050405020304" pitchFamily="18" charset="0"/>
                <a:cs typeface="Times New Roman" panose="02020603050405020304" pitchFamily="18" charset="0"/>
              </a:rPr>
              <a:t>C.</a:t>
            </a:r>
          </a:p>
        </p:txBody>
      </p:sp>
      <p:sp>
        <p:nvSpPr>
          <p:cNvPr id="4" name="Rectangle 3">
            <a:extLst>
              <a:ext uri="{FF2B5EF4-FFF2-40B4-BE49-F238E27FC236}">
                <a16:creationId xmlns:a16="http://schemas.microsoft.com/office/drawing/2014/main" id="{19121F59-C1C7-43C9-93B3-38ACDB4A2B60}"/>
              </a:ext>
            </a:extLst>
          </p:cNvPr>
          <p:cNvSpPr/>
          <p:nvPr/>
        </p:nvSpPr>
        <p:spPr>
          <a:xfrm>
            <a:off x="4292314" y="736805"/>
            <a:ext cx="3887411" cy="584775"/>
          </a:xfrm>
          <a:prstGeom prst="rect">
            <a:avLst/>
          </a:prstGeom>
        </p:spPr>
        <p:txBody>
          <a:bodyPr wrap="none">
            <a:spAutoFit/>
          </a:bodyPr>
          <a:lstStyle/>
          <a:p>
            <a:r>
              <a:rPr lang="en-IN" sz="3200" dirty="0">
                <a:solidFill>
                  <a:srgbClr val="6342EE"/>
                </a:solidFill>
                <a:ea typeface="Times New Roman" panose="02020603050405020304" pitchFamily="18" charset="0"/>
              </a:rPr>
              <a:t>Historical development</a:t>
            </a:r>
            <a:endParaRPr lang="en-IN" sz="3200" dirty="0"/>
          </a:p>
        </p:txBody>
      </p:sp>
    </p:spTree>
    <p:extLst>
      <p:ext uri="{BB962C8B-B14F-4D97-AF65-F5344CB8AC3E}">
        <p14:creationId xmlns:p14="http://schemas.microsoft.com/office/powerpoint/2010/main" val="3504543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237249-78F9-4366-A4E2-3BF986894925}"/>
              </a:ext>
            </a:extLst>
          </p:cNvPr>
          <p:cNvSpPr/>
          <p:nvPr/>
        </p:nvSpPr>
        <p:spPr>
          <a:xfrm>
            <a:off x="179110" y="241551"/>
            <a:ext cx="11774078" cy="6370975"/>
          </a:xfrm>
          <a:prstGeom prst="rect">
            <a:avLst/>
          </a:prstGeom>
        </p:spPr>
        <p:txBody>
          <a:bodyPr wrap="square">
            <a:spAutoFit/>
          </a:bodyPr>
          <a:lstStyle/>
          <a:p>
            <a:pPr algn="just"/>
            <a:r>
              <a:rPr lang="en-IN" sz="2400" dirty="0">
                <a:latin typeface="Times New Roman" panose="02020603050405020304" pitchFamily="18" charset="0"/>
                <a:cs typeface="Times New Roman" panose="02020603050405020304" pitchFamily="18" charset="0"/>
              </a:rPr>
              <a:t>Traditional fermentation technology is </a:t>
            </a:r>
            <a:r>
              <a:rPr lang="en-IN" sz="2400" dirty="0">
                <a:solidFill>
                  <a:srgbClr val="6342EE"/>
                </a:solidFill>
                <a:latin typeface="Times New Roman" panose="02020603050405020304" pitchFamily="18" charset="0"/>
                <a:cs typeface="Times New Roman" panose="02020603050405020304" pitchFamily="18" charset="0"/>
              </a:rPr>
              <a:t>more than 3000 year old in India as mentioned in ancient literature. </a:t>
            </a:r>
          </a:p>
          <a:p>
            <a:pPr algn="just"/>
            <a:endParaRPr lang="en-IN" sz="2400" dirty="0">
              <a:latin typeface="Times New Roman" panose="02020603050405020304" pitchFamily="18" charset="0"/>
              <a:cs typeface="Times New Roman" panose="02020603050405020304" pitchFamily="18" charset="0"/>
            </a:endParaRPr>
          </a:p>
          <a:p>
            <a:pPr algn="just"/>
            <a:r>
              <a:rPr lang="en-IN" sz="2400" dirty="0">
                <a:latin typeface="Times New Roman" panose="02020603050405020304" pitchFamily="18" charset="0"/>
                <a:cs typeface="Times New Roman" panose="02020603050405020304" pitchFamily="18" charset="0"/>
              </a:rPr>
              <a:t>A sweet substance known as </a:t>
            </a:r>
            <a:r>
              <a:rPr lang="en-IN" sz="2400" dirty="0">
                <a:solidFill>
                  <a:srgbClr val="6342EE"/>
                </a:solidFill>
                <a:latin typeface="Times New Roman" panose="02020603050405020304" pitchFamily="18" charset="0"/>
                <a:cs typeface="Times New Roman" panose="02020603050405020304" pitchFamily="18" charset="0"/>
              </a:rPr>
              <a:t>Soma juice prepared by the Vedic Aryans is supposed to be the first product of fermentation in India</a:t>
            </a:r>
            <a:r>
              <a:rPr lang="en-IN" sz="2400" dirty="0">
                <a:latin typeface="Times New Roman" panose="02020603050405020304" pitchFamily="18" charset="0"/>
                <a:cs typeface="Times New Roman" panose="02020603050405020304" pitchFamily="18" charset="0"/>
              </a:rPr>
              <a:t>. The </a:t>
            </a:r>
            <a:r>
              <a:rPr lang="en-IN" sz="2400" dirty="0">
                <a:solidFill>
                  <a:srgbClr val="6342EE"/>
                </a:solidFill>
                <a:latin typeface="Times New Roman" panose="02020603050405020304" pitchFamily="18" charset="0"/>
                <a:cs typeface="Times New Roman" panose="02020603050405020304" pitchFamily="18" charset="0"/>
              </a:rPr>
              <a:t>Rigveda (1500 BC) shows </a:t>
            </a:r>
            <a:r>
              <a:rPr lang="en-IN" sz="2400" dirty="0">
                <a:latin typeface="Times New Roman" panose="02020603050405020304" pitchFamily="18" charset="0"/>
                <a:cs typeface="Times New Roman" panose="02020603050405020304" pitchFamily="18" charset="0"/>
              </a:rPr>
              <a:t>that fermentation technology took its first step in connection </a:t>
            </a:r>
            <a:r>
              <a:rPr lang="en-IN" sz="2400" dirty="0">
                <a:solidFill>
                  <a:srgbClr val="6342EE"/>
                </a:solidFill>
                <a:latin typeface="Times New Roman" panose="02020603050405020304" pitchFamily="18" charset="0"/>
                <a:cs typeface="Times New Roman" panose="02020603050405020304" pitchFamily="18" charset="0"/>
              </a:rPr>
              <a:t>with the preparation of Soma juice in India</a:t>
            </a:r>
            <a:r>
              <a:rPr lang="en-IN" sz="2400" dirty="0">
                <a:latin typeface="Times New Roman" panose="02020603050405020304" pitchFamily="18" charset="0"/>
                <a:cs typeface="Times New Roman" panose="02020603050405020304" pitchFamily="18" charset="0"/>
              </a:rPr>
              <a:t>. </a:t>
            </a:r>
          </a:p>
          <a:p>
            <a:pPr algn="just"/>
            <a:endParaRPr lang="en-IN" sz="2400" dirty="0">
              <a:latin typeface="Times New Roman" panose="02020603050405020304" pitchFamily="18" charset="0"/>
              <a:cs typeface="Times New Roman" panose="02020603050405020304" pitchFamily="18" charset="0"/>
            </a:endParaRPr>
          </a:p>
          <a:p>
            <a:pPr algn="just"/>
            <a:r>
              <a:rPr lang="en-IN" sz="2400" dirty="0">
                <a:latin typeface="Times New Roman" panose="02020603050405020304" pitchFamily="18" charset="0"/>
                <a:cs typeface="Times New Roman" panose="02020603050405020304" pitchFamily="18" charset="0"/>
              </a:rPr>
              <a:t>There is also another drink </a:t>
            </a:r>
            <a:r>
              <a:rPr lang="en-IN" sz="2400" dirty="0">
                <a:solidFill>
                  <a:srgbClr val="6342EE"/>
                </a:solidFill>
                <a:latin typeface="Times New Roman" panose="02020603050405020304" pitchFamily="18" charset="0"/>
                <a:cs typeface="Times New Roman" panose="02020603050405020304" pitchFamily="18" charset="0"/>
              </a:rPr>
              <a:t>known as Sura (wine/beer) prepared by fermentation</a:t>
            </a:r>
            <a:r>
              <a:rPr lang="en-IN" sz="2400" dirty="0">
                <a:latin typeface="Times New Roman" panose="02020603050405020304" pitchFamily="18" charset="0"/>
                <a:cs typeface="Times New Roman" panose="02020603050405020304" pitchFamily="18" charset="0"/>
              </a:rPr>
              <a:t>.</a:t>
            </a:r>
            <a:r>
              <a:rPr lang="en-IN" b="1" dirty="0"/>
              <a:t> </a:t>
            </a:r>
            <a:r>
              <a:rPr lang="en-IN" sz="2400" dirty="0">
                <a:latin typeface="Times New Roman" panose="02020603050405020304" pitchFamily="18" charset="0"/>
                <a:cs typeface="Times New Roman" panose="02020603050405020304" pitchFamily="18" charset="0"/>
              </a:rPr>
              <a:t>So, it is believed that </a:t>
            </a:r>
            <a:r>
              <a:rPr lang="en-IN" sz="2400" dirty="0">
                <a:solidFill>
                  <a:srgbClr val="6342EE"/>
                </a:solidFill>
                <a:latin typeface="Times New Roman" panose="02020603050405020304" pitchFamily="18" charset="0"/>
                <a:cs typeface="Times New Roman" panose="02020603050405020304" pitchFamily="18" charset="0"/>
              </a:rPr>
              <a:t>acetic fermentation was known to India since the early times</a:t>
            </a:r>
            <a:r>
              <a:rPr lang="en-IN" sz="2400" dirty="0">
                <a:latin typeface="Times New Roman" panose="02020603050405020304" pitchFamily="18" charset="0"/>
                <a:cs typeface="Times New Roman" panose="02020603050405020304" pitchFamily="18" charset="0"/>
              </a:rPr>
              <a:t>. </a:t>
            </a:r>
          </a:p>
          <a:p>
            <a:pPr algn="just"/>
            <a:endParaRPr lang="en-IN" sz="2400" dirty="0">
              <a:latin typeface="Times New Roman" panose="02020603050405020304" pitchFamily="18" charset="0"/>
              <a:cs typeface="Times New Roman" panose="02020603050405020304" pitchFamily="18" charset="0"/>
            </a:endParaRPr>
          </a:p>
          <a:p>
            <a:pPr algn="just"/>
            <a:r>
              <a:rPr lang="en-IN" sz="2400" dirty="0">
                <a:latin typeface="Times New Roman" panose="02020603050405020304" pitchFamily="18" charset="0"/>
                <a:cs typeface="Times New Roman" panose="02020603050405020304" pitchFamily="18" charset="0"/>
              </a:rPr>
              <a:t>Curd is another very </a:t>
            </a:r>
            <a:r>
              <a:rPr lang="en-IN" sz="2400" dirty="0">
                <a:solidFill>
                  <a:srgbClr val="6342EE"/>
                </a:solidFill>
                <a:latin typeface="Times New Roman" panose="02020603050405020304" pitchFamily="18" charset="0"/>
                <a:cs typeface="Times New Roman" panose="02020603050405020304" pitchFamily="18" charset="0"/>
              </a:rPr>
              <a:t>popular fermentation product described in the Rigveda </a:t>
            </a:r>
            <a:r>
              <a:rPr lang="en-IN" sz="2400" dirty="0">
                <a:latin typeface="Times New Roman" panose="02020603050405020304" pitchFamily="18" charset="0"/>
                <a:cs typeface="Times New Roman" panose="02020603050405020304" pitchFamily="18" charset="0"/>
              </a:rPr>
              <a:t>. It still remains a popular food and the technology of </a:t>
            </a:r>
            <a:r>
              <a:rPr lang="en-IN" sz="2400" dirty="0">
                <a:solidFill>
                  <a:srgbClr val="6342EE"/>
                </a:solidFill>
                <a:latin typeface="Times New Roman" panose="02020603050405020304" pitchFamily="18" charset="0"/>
                <a:cs typeface="Times New Roman" panose="02020603050405020304" pitchFamily="18" charset="0"/>
              </a:rPr>
              <a:t>curdling milk is also found in a number of texts associated with Yajurveda. </a:t>
            </a:r>
          </a:p>
          <a:p>
            <a:pPr algn="just"/>
            <a:endParaRPr lang="en-IN" sz="2400" dirty="0">
              <a:latin typeface="Times New Roman" panose="02020603050405020304" pitchFamily="18" charset="0"/>
              <a:cs typeface="Times New Roman" panose="02020603050405020304" pitchFamily="18" charset="0"/>
            </a:endParaRPr>
          </a:p>
          <a:p>
            <a:pPr algn="just"/>
            <a:r>
              <a:rPr lang="en-IN" sz="2400" dirty="0">
                <a:latin typeface="Times New Roman" panose="02020603050405020304" pitchFamily="18" charset="0"/>
                <a:cs typeface="Times New Roman" panose="02020603050405020304" pitchFamily="18" charset="0"/>
              </a:rPr>
              <a:t>In the beginning, fermentation was mainly associated with the </a:t>
            </a:r>
            <a:r>
              <a:rPr lang="en-IN" sz="2400" dirty="0">
                <a:solidFill>
                  <a:srgbClr val="6342EE"/>
                </a:solidFill>
                <a:latin typeface="Times New Roman" panose="02020603050405020304" pitchFamily="18" charset="0"/>
                <a:cs typeface="Times New Roman" panose="02020603050405020304" pitchFamily="18" charset="0"/>
              </a:rPr>
              <a:t>preparation of spiritual drinks, but later on it was used for other purposes also.</a:t>
            </a:r>
          </a:p>
          <a:p>
            <a:pPr algn="just"/>
            <a:r>
              <a:rPr lang="en-I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9407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6D789E-6B8A-4364-A7DA-A436E01048D3}"/>
              </a:ext>
            </a:extLst>
          </p:cNvPr>
          <p:cNvSpPr/>
          <p:nvPr/>
        </p:nvSpPr>
        <p:spPr>
          <a:xfrm>
            <a:off x="424207" y="1246597"/>
            <a:ext cx="11340446" cy="4154984"/>
          </a:xfrm>
          <a:prstGeom prst="rect">
            <a:avLst/>
          </a:prstGeom>
        </p:spPr>
        <p:txBody>
          <a:bodyPr wrap="square">
            <a:spAutoFit/>
          </a:bodyPr>
          <a:lstStyle/>
          <a:p>
            <a:pPr algn="just"/>
            <a:r>
              <a:rPr lang="en-IN" sz="2400" dirty="0">
                <a:latin typeface="Times New Roman" panose="02020603050405020304" pitchFamily="18" charset="0"/>
                <a:cs typeface="Times New Roman" panose="02020603050405020304" pitchFamily="18" charset="0"/>
              </a:rPr>
              <a:t>Finally, the term fermentation is derived from the </a:t>
            </a:r>
            <a:r>
              <a:rPr lang="en-IN" sz="2400" dirty="0">
                <a:solidFill>
                  <a:srgbClr val="6342EE"/>
                </a:solidFill>
                <a:latin typeface="Times New Roman" panose="02020603050405020304" pitchFamily="18" charset="0"/>
                <a:cs typeface="Times New Roman" panose="02020603050405020304" pitchFamily="18" charset="0"/>
              </a:rPr>
              <a:t>Latin word Fermentum that stands for boiling.</a:t>
            </a:r>
            <a:r>
              <a:rPr lang="en-I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French chemist </a:t>
            </a:r>
            <a:r>
              <a:rPr lang="en-US" sz="2400" dirty="0">
                <a:solidFill>
                  <a:srgbClr val="6342EE"/>
                </a:solidFill>
                <a:latin typeface="Times New Roman" panose="02020603050405020304" pitchFamily="18" charset="0"/>
                <a:cs typeface="Times New Roman" panose="02020603050405020304" pitchFamily="18" charset="0"/>
              </a:rPr>
              <a:t>Louis Pasteur founded zymology (study of fermentation), when in 1856 he connected yeast to fermentation process</a:t>
            </a:r>
            <a:r>
              <a:rPr lang="en-US" sz="2400" dirty="0">
                <a:latin typeface="Times New Roman" panose="02020603050405020304" pitchFamily="18" charset="0"/>
                <a:cs typeface="Times New Roman" panose="02020603050405020304" pitchFamily="18" charset="0"/>
              </a:rPr>
              <a:t>. </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Food fermentation is the </a:t>
            </a:r>
            <a:r>
              <a:rPr lang="en-US" sz="2400" dirty="0">
                <a:solidFill>
                  <a:srgbClr val="6342EE"/>
                </a:solidFill>
                <a:latin typeface="Times New Roman" panose="02020603050405020304" pitchFamily="18" charset="0"/>
                <a:cs typeface="Times New Roman" panose="02020603050405020304" pitchFamily="18" charset="0"/>
              </a:rPr>
              <a:t>conversion of sugars and other carbohydrates into alcohol</a:t>
            </a:r>
            <a:r>
              <a:rPr lang="en-US" sz="2400" dirty="0">
                <a:latin typeface="Times New Roman" panose="02020603050405020304" pitchFamily="18" charset="0"/>
                <a:cs typeface="Times New Roman" panose="02020603050405020304" pitchFamily="18" charset="0"/>
              </a:rPr>
              <a:t>, </a:t>
            </a:r>
            <a:r>
              <a:rPr lang="en-US" sz="2400" dirty="0">
                <a:solidFill>
                  <a:srgbClr val="6342EE"/>
                </a:solidFill>
                <a:latin typeface="Times New Roman" panose="02020603050405020304" pitchFamily="18" charset="0"/>
                <a:cs typeface="Times New Roman" panose="02020603050405020304" pitchFamily="18" charset="0"/>
              </a:rPr>
              <a:t>organic acids and carbon dioxide.</a:t>
            </a:r>
            <a:r>
              <a:rPr lang="en-US" sz="2400" dirty="0">
                <a:latin typeface="Times New Roman" panose="02020603050405020304" pitchFamily="18" charset="0"/>
                <a:cs typeface="Times New Roman" panose="02020603050405020304" pitchFamily="18" charset="0"/>
              </a:rPr>
              <a:t> All three products have showed their importance in human uses. </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 production of alcohol is made use of </a:t>
            </a:r>
            <a:r>
              <a:rPr lang="en-US" sz="2400" dirty="0">
                <a:solidFill>
                  <a:srgbClr val="6342EE"/>
                </a:solidFill>
                <a:latin typeface="Times New Roman" panose="02020603050405020304" pitchFamily="18" charset="0"/>
                <a:cs typeface="Times New Roman" panose="02020603050405020304" pitchFamily="18" charset="0"/>
              </a:rPr>
              <a:t>when fruit juices are converted to wine</a:t>
            </a:r>
            <a:r>
              <a:rPr lang="en-US" sz="2400" dirty="0">
                <a:latin typeface="Times New Roman" panose="02020603050405020304" pitchFamily="18" charset="0"/>
                <a:cs typeface="Times New Roman" panose="02020603050405020304" pitchFamily="18" charset="0"/>
              </a:rPr>
              <a:t>, when </a:t>
            </a:r>
            <a:r>
              <a:rPr lang="en-US" sz="2400" dirty="0">
                <a:solidFill>
                  <a:srgbClr val="6342EE"/>
                </a:solidFill>
                <a:latin typeface="Times New Roman" panose="02020603050405020304" pitchFamily="18" charset="0"/>
                <a:cs typeface="Times New Roman" panose="02020603050405020304" pitchFamily="18" charset="0"/>
              </a:rPr>
              <a:t>grains are made into beer </a:t>
            </a:r>
            <a:r>
              <a:rPr lang="en-US" sz="2400" dirty="0">
                <a:latin typeface="Times New Roman" panose="02020603050405020304" pitchFamily="18" charset="0"/>
                <a:cs typeface="Times New Roman" panose="02020603050405020304" pitchFamily="18" charset="0"/>
              </a:rPr>
              <a:t>and when </a:t>
            </a:r>
            <a:r>
              <a:rPr lang="en-US" sz="2400" dirty="0">
                <a:solidFill>
                  <a:srgbClr val="6342EE"/>
                </a:solidFill>
                <a:latin typeface="Times New Roman" panose="02020603050405020304" pitchFamily="18" charset="0"/>
                <a:cs typeface="Times New Roman" panose="02020603050405020304" pitchFamily="18" charset="0"/>
              </a:rPr>
              <a:t>foods rich in starch, such as potatoes, are fermented and then distilled to make spirits such as gin and vodka</a:t>
            </a:r>
            <a:r>
              <a:rPr lang="en-US" sz="2400" dirty="0">
                <a:latin typeface="Times New Roman" panose="02020603050405020304" pitchFamily="18" charset="0"/>
                <a:cs typeface="Times New Roman" panose="02020603050405020304" pitchFamily="18" charset="0"/>
              </a:rPr>
              <a:t>.</a:t>
            </a:r>
            <a:endParaRPr lang="en-IN" sz="2400" dirty="0"/>
          </a:p>
        </p:txBody>
      </p:sp>
    </p:spTree>
    <p:extLst>
      <p:ext uri="{BB962C8B-B14F-4D97-AF65-F5344CB8AC3E}">
        <p14:creationId xmlns:p14="http://schemas.microsoft.com/office/powerpoint/2010/main" val="2466152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1290D0-BDA1-4C85-B255-EC9E8BBCB10A}"/>
              </a:ext>
            </a:extLst>
          </p:cNvPr>
          <p:cNvSpPr/>
          <p:nvPr/>
        </p:nvSpPr>
        <p:spPr>
          <a:xfrm>
            <a:off x="292232" y="185705"/>
            <a:ext cx="11406433" cy="6247864"/>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So, Fermentation is one of the </a:t>
            </a:r>
            <a:r>
              <a:rPr lang="en-US" sz="2400" dirty="0">
                <a:solidFill>
                  <a:srgbClr val="6342EE"/>
                </a:solidFill>
                <a:latin typeface="Times New Roman" panose="02020603050405020304" pitchFamily="18" charset="0"/>
                <a:cs typeface="Times New Roman" panose="02020603050405020304" pitchFamily="18" charset="0"/>
              </a:rPr>
              <a:t>oldest technologies used for food preservation </a:t>
            </a:r>
            <a:r>
              <a:rPr lang="en-US" sz="2400" dirty="0">
                <a:latin typeface="Times New Roman" panose="02020603050405020304" pitchFamily="18" charset="0"/>
                <a:cs typeface="Times New Roman" panose="02020603050405020304" pitchFamily="18" charset="0"/>
              </a:rPr>
              <a:t>and</a:t>
            </a:r>
            <a:r>
              <a:rPr lang="en-IN" sz="2400" dirty="0">
                <a:latin typeface="Times New Roman" panose="02020603050405020304" pitchFamily="18" charset="0"/>
                <a:cs typeface="Times New Roman" panose="02020603050405020304" pitchFamily="18" charset="0"/>
              </a:rPr>
              <a:t> it is a process of </a:t>
            </a:r>
            <a:r>
              <a:rPr lang="en-IN" sz="2400" dirty="0">
                <a:solidFill>
                  <a:srgbClr val="6342EE"/>
                </a:solidFill>
                <a:latin typeface="Times New Roman" panose="02020603050405020304" pitchFamily="18" charset="0"/>
                <a:cs typeface="Times New Roman" panose="02020603050405020304" pitchFamily="18" charset="0"/>
              </a:rPr>
              <a:t>digesting certain substances that leads to chemical conversion of organic substances into simpler compounds. </a:t>
            </a:r>
          </a:p>
          <a:p>
            <a:pPr algn="just"/>
            <a:r>
              <a:rPr lang="en-US" sz="2400" dirty="0">
                <a:latin typeface="Times New Roman" panose="02020603050405020304" pitchFamily="18" charset="0"/>
                <a:cs typeface="Times New Roman" panose="02020603050405020304" pitchFamily="18" charset="0"/>
              </a:rPr>
              <a:t>Over the centuries, it has </a:t>
            </a:r>
            <a:r>
              <a:rPr lang="en-US" sz="2400" dirty="0">
                <a:solidFill>
                  <a:srgbClr val="6342EE"/>
                </a:solidFill>
                <a:latin typeface="Times New Roman" panose="02020603050405020304" pitchFamily="18" charset="0"/>
                <a:cs typeface="Times New Roman" panose="02020603050405020304" pitchFamily="18" charset="0"/>
              </a:rPr>
              <a:t>evolved, been refined and diversified</a:t>
            </a:r>
            <a:r>
              <a:rPr lang="en-US" sz="2400" dirty="0">
                <a:latin typeface="Times New Roman" panose="02020603050405020304" pitchFamily="18" charset="0"/>
                <a:cs typeface="Times New Roman" panose="02020603050405020304" pitchFamily="18" charset="0"/>
              </a:rPr>
              <a:t>. Today a variety of fermented foods is produced both in </a:t>
            </a:r>
            <a:r>
              <a:rPr lang="en-US" sz="2400" dirty="0">
                <a:solidFill>
                  <a:srgbClr val="6342EE"/>
                </a:solidFill>
                <a:latin typeface="Times New Roman" panose="02020603050405020304" pitchFamily="18" charset="0"/>
                <a:cs typeface="Times New Roman" panose="02020603050405020304" pitchFamily="18" charset="0"/>
              </a:rPr>
              <a:t>industrialized and developing countries</a:t>
            </a:r>
            <a:r>
              <a:rPr lang="en-US" sz="2400" dirty="0">
                <a:latin typeface="Times New Roman" panose="02020603050405020304" pitchFamily="18" charset="0"/>
                <a:cs typeface="Times New Roman" panose="02020603050405020304" pitchFamily="18" charset="0"/>
              </a:rPr>
              <a:t>. A wide range of raw materials is used as </a:t>
            </a:r>
            <a:r>
              <a:rPr lang="en-US" sz="2400" dirty="0">
                <a:solidFill>
                  <a:srgbClr val="6342EE"/>
                </a:solidFill>
                <a:latin typeface="Times New Roman" panose="02020603050405020304" pitchFamily="18" charset="0"/>
                <a:cs typeface="Times New Roman" panose="02020603050405020304" pitchFamily="18" charset="0"/>
              </a:rPr>
              <a:t>substrates in fermentation and </a:t>
            </a:r>
            <a:r>
              <a:rPr lang="en-IN" sz="2400" dirty="0">
                <a:solidFill>
                  <a:srgbClr val="6342EE"/>
                </a:solidFill>
                <a:latin typeface="Times New Roman" panose="02020603050405020304" pitchFamily="18" charset="0"/>
                <a:cs typeface="Times New Roman" panose="02020603050405020304" pitchFamily="18" charset="0"/>
              </a:rPr>
              <a:t>resulted end products derived from </a:t>
            </a:r>
            <a:r>
              <a:rPr lang="en-US" sz="2400" dirty="0">
                <a:solidFill>
                  <a:srgbClr val="6342EE"/>
                </a:solidFill>
                <a:latin typeface="Times New Roman" panose="02020603050405020304" pitchFamily="18" charset="0"/>
                <a:cs typeface="Times New Roman" panose="02020603050405020304" pitchFamily="18" charset="0"/>
              </a:rPr>
              <a:t>fermentation </a:t>
            </a:r>
            <a:r>
              <a:rPr lang="en-US" sz="2400" dirty="0">
                <a:latin typeface="Times New Roman" panose="02020603050405020304" pitchFamily="18" charset="0"/>
                <a:cs typeface="Times New Roman" panose="02020603050405020304" pitchFamily="18" charset="0"/>
              </a:rPr>
              <a:t>are major constituents of the </a:t>
            </a:r>
            <a:r>
              <a:rPr lang="en-US" sz="2400" dirty="0">
                <a:solidFill>
                  <a:srgbClr val="6342EE"/>
                </a:solidFill>
                <a:latin typeface="Times New Roman" panose="02020603050405020304" pitchFamily="18" charset="0"/>
                <a:cs typeface="Times New Roman" panose="02020603050405020304" pitchFamily="18" charset="0"/>
              </a:rPr>
              <a:t>human diet all over the world.</a:t>
            </a:r>
            <a:r>
              <a:rPr lang="en-IN" sz="2400" dirty="0"/>
              <a:t> </a:t>
            </a:r>
            <a:r>
              <a:rPr lang="en-IN" sz="2400" dirty="0">
                <a:latin typeface="Times New Roman" panose="02020603050405020304" pitchFamily="18" charset="0"/>
                <a:cs typeface="Times New Roman" panose="02020603050405020304" pitchFamily="18" charset="0"/>
              </a:rPr>
              <a:t>Many </a:t>
            </a:r>
            <a:r>
              <a:rPr lang="en-US" sz="2400" dirty="0">
                <a:latin typeface="Times New Roman" panose="02020603050405020304" pitchFamily="18" charset="0"/>
                <a:cs typeface="Times New Roman" panose="02020603050405020304" pitchFamily="18" charset="0"/>
              </a:rPr>
              <a:t>benefits are attributed to fermentation. </a:t>
            </a:r>
            <a:r>
              <a:rPr lang="en-US" sz="2400" dirty="0">
                <a:solidFill>
                  <a:srgbClr val="6342EE"/>
                </a:solidFill>
                <a:latin typeface="Times New Roman" panose="02020603050405020304" pitchFamily="18" charset="0"/>
                <a:cs typeface="Times New Roman" panose="02020603050405020304" pitchFamily="18" charset="0"/>
              </a:rPr>
              <a:t>It preserves and enriches food, improves digestibility, and enhances the taste and </a:t>
            </a:r>
            <a:r>
              <a:rPr lang="en-US" sz="2400" dirty="0" err="1">
                <a:solidFill>
                  <a:srgbClr val="6342EE"/>
                </a:solidFill>
                <a:latin typeface="Times New Roman" panose="02020603050405020304" pitchFamily="18" charset="0"/>
                <a:cs typeface="Times New Roman" panose="02020603050405020304" pitchFamily="18" charset="0"/>
              </a:rPr>
              <a:t>flavour</a:t>
            </a:r>
            <a:r>
              <a:rPr lang="en-US" sz="2400" dirty="0">
                <a:solidFill>
                  <a:srgbClr val="6342EE"/>
                </a:solidFill>
                <a:latin typeface="Times New Roman" panose="02020603050405020304" pitchFamily="18" charset="0"/>
                <a:cs typeface="Times New Roman" panose="02020603050405020304" pitchFamily="18" charset="0"/>
              </a:rPr>
              <a:t> of foods</a:t>
            </a:r>
            <a:r>
              <a:rPr lang="en-US" sz="2400" dirty="0">
                <a:latin typeface="Times New Roman" panose="02020603050405020304" pitchFamily="18" charset="0"/>
                <a:cs typeface="Times New Roman" panose="02020603050405020304" pitchFamily="18" charset="0"/>
              </a:rPr>
              <a:t>. </a:t>
            </a:r>
          </a:p>
          <a:p>
            <a:pPr algn="ctr"/>
            <a:r>
              <a:rPr lang="en-US" sz="2400" dirty="0">
                <a:solidFill>
                  <a:srgbClr val="330000"/>
                </a:solidFill>
                <a:latin typeface="Times New Roman" panose="02020603050405020304" pitchFamily="18" charset="0"/>
                <a:cs typeface="Times New Roman" panose="02020603050405020304" pitchFamily="18" charset="0"/>
              </a:rPr>
              <a:t>	</a:t>
            </a:r>
            <a:r>
              <a:rPr lang="en-US" sz="2800" b="1" dirty="0"/>
              <a:t>Fermentation systems may be liquid, also known as submerged or solid state, also known as surface. </a:t>
            </a:r>
          </a:p>
          <a:p>
            <a:pPr algn="just"/>
            <a:r>
              <a:rPr lang="en-US" sz="2400" dirty="0">
                <a:solidFill>
                  <a:srgbClr val="330000"/>
                </a:solidFill>
                <a:latin typeface="Times New Roman" panose="02020603050405020304" pitchFamily="18" charset="0"/>
              </a:rPr>
              <a:t>Most </a:t>
            </a:r>
            <a:r>
              <a:rPr lang="en-US" sz="2400" dirty="0" err="1">
                <a:solidFill>
                  <a:srgbClr val="330000"/>
                </a:solidFill>
                <a:latin typeface="Times New Roman" panose="02020603050405020304" pitchFamily="18" charset="0"/>
              </a:rPr>
              <a:t>fermentors</a:t>
            </a:r>
            <a:r>
              <a:rPr lang="en-US" sz="2400" dirty="0">
                <a:solidFill>
                  <a:srgbClr val="330000"/>
                </a:solidFill>
                <a:latin typeface="Times New Roman" panose="02020603050405020304" pitchFamily="18" charset="0"/>
              </a:rPr>
              <a:t> used in industry are of the submerged type, because the submerged </a:t>
            </a:r>
            <a:r>
              <a:rPr lang="en-US" sz="2400" dirty="0" err="1">
                <a:solidFill>
                  <a:srgbClr val="330000"/>
                </a:solidFill>
                <a:latin typeface="Times New Roman" panose="02020603050405020304" pitchFamily="18" charset="0"/>
              </a:rPr>
              <a:t>fermentor</a:t>
            </a:r>
            <a:r>
              <a:rPr lang="en-US" sz="2400" dirty="0">
                <a:solidFill>
                  <a:srgbClr val="330000"/>
                </a:solidFill>
                <a:latin typeface="Times New Roman" panose="02020603050405020304" pitchFamily="18" charset="0"/>
              </a:rPr>
              <a:t> saves space and is more susceptible to engineering control and design</a:t>
            </a:r>
            <a:r>
              <a:rPr lang="en-US" dirty="0">
                <a:solidFill>
                  <a:srgbClr val="330000"/>
                </a:solidFill>
                <a:latin typeface="Times New Roman" panose="02020603050405020304" pitchFamily="18" charset="0"/>
              </a:rPr>
              <a:t>.</a:t>
            </a:r>
          </a:p>
          <a:p>
            <a:pPr algn="ctr"/>
            <a:endParaRPr lang="en-US" sz="2400" dirty="0">
              <a:solidFill>
                <a:srgbClr val="330000"/>
              </a:solidFill>
              <a:latin typeface="Times New Roman" panose="02020603050405020304" pitchFamily="18" charset="0"/>
            </a:endParaRPr>
          </a:p>
          <a:p>
            <a:pPr algn="ctr"/>
            <a:r>
              <a:rPr lang="en-IN" sz="2800" b="1" dirty="0"/>
              <a:t>Much work still needs to be done to identify the best fermentation technique for each bioactive compound.</a:t>
            </a:r>
            <a:endParaRPr lang="en-IN" sz="2800" dirty="0"/>
          </a:p>
        </p:txBody>
      </p:sp>
    </p:spTree>
    <p:extLst>
      <p:ext uri="{BB962C8B-B14F-4D97-AF65-F5344CB8AC3E}">
        <p14:creationId xmlns:p14="http://schemas.microsoft.com/office/powerpoint/2010/main" val="3042887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ermentation 05 00008 g001">
            <a:extLst>
              <a:ext uri="{FF2B5EF4-FFF2-40B4-BE49-F238E27FC236}">
                <a16:creationId xmlns:a16="http://schemas.microsoft.com/office/drawing/2014/main" id="{CD6008A1-BA4E-4ADF-A1BA-FDC3BDDBF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750" y="933254"/>
            <a:ext cx="9586913" cy="56183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3AEE5B5-8A2C-40B5-AAC3-68AEC8359BCF}"/>
              </a:ext>
            </a:extLst>
          </p:cNvPr>
          <p:cNvSpPr/>
          <p:nvPr/>
        </p:nvSpPr>
        <p:spPr>
          <a:xfrm>
            <a:off x="1565702" y="111015"/>
            <a:ext cx="8803786" cy="892552"/>
          </a:xfrm>
          <a:prstGeom prst="rect">
            <a:avLst/>
          </a:prstGeom>
        </p:spPr>
        <p:txBody>
          <a:bodyPr wrap="square">
            <a:spAutoFit/>
          </a:bodyPr>
          <a:lstStyle/>
          <a:p>
            <a:pPr algn="ctr"/>
            <a:r>
              <a:rPr lang="en-US" sz="2600" dirty="0">
                <a:solidFill>
                  <a:srgbClr val="6342EE"/>
                </a:solidFill>
              </a:rPr>
              <a:t>Schematic representation of the common types of fermentation, </a:t>
            </a:r>
          </a:p>
          <a:p>
            <a:pPr algn="ctr"/>
            <a:r>
              <a:rPr lang="en-US" sz="2600" dirty="0">
                <a:solidFill>
                  <a:srgbClr val="6342EE"/>
                </a:solidFill>
              </a:rPr>
              <a:t>the microorganisms involved, and the end products</a:t>
            </a:r>
            <a:endParaRPr lang="en-IN" sz="2600" dirty="0">
              <a:solidFill>
                <a:srgbClr val="6342EE"/>
              </a:solidFill>
            </a:endParaRPr>
          </a:p>
        </p:txBody>
      </p:sp>
    </p:spTree>
    <p:extLst>
      <p:ext uri="{BB962C8B-B14F-4D97-AF65-F5344CB8AC3E}">
        <p14:creationId xmlns:p14="http://schemas.microsoft.com/office/powerpoint/2010/main" val="3859855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304A8B-5F96-4EF3-B60F-468C149D0E4B}"/>
              </a:ext>
            </a:extLst>
          </p:cNvPr>
          <p:cNvPicPr>
            <a:picLocks noChangeAspect="1"/>
          </p:cNvPicPr>
          <p:nvPr/>
        </p:nvPicPr>
        <p:blipFill>
          <a:blip r:embed="rId2"/>
          <a:stretch>
            <a:fillRect/>
          </a:stretch>
        </p:blipFill>
        <p:spPr>
          <a:xfrm>
            <a:off x="433633" y="565343"/>
            <a:ext cx="11406433" cy="6155967"/>
          </a:xfrm>
          <a:prstGeom prst="rect">
            <a:avLst/>
          </a:prstGeom>
        </p:spPr>
      </p:pic>
      <p:sp>
        <p:nvSpPr>
          <p:cNvPr id="3" name="Rectangle 2">
            <a:extLst>
              <a:ext uri="{FF2B5EF4-FFF2-40B4-BE49-F238E27FC236}">
                <a16:creationId xmlns:a16="http://schemas.microsoft.com/office/drawing/2014/main" id="{DB1A179C-A8DE-4177-9643-78629C8CE86C}"/>
              </a:ext>
            </a:extLst>
          </p:cNvPr>
          <p:cNvSpPr/>
          <p:nvPr/>
        </p:nvSpPr>
        <p:spPr>
          <a:xfrm>
            <a:off x="1093510" y="42124"/>
            <a:ext cx="10171521" cy="523220"/>
          </a:xfrm>
          <a:prstGeom prst="rect">
            <a:avLst/>
          </a:prstGeom>
        </p:spPr>
        <p:txBody>
          <a:bodyPr wrap="square">
            <a:spAutoFit/>
          </a:bodyPr>
          <a:lstStyle/>
          <a:p>
            <a:r>
              <a:rPr lang="en-US" sz="2800" dirty="0">
                <a:solidFill>
                  <a:srgbClr val="6342EE"/>
                </a:solidFill>
              </a:rPr>
              <a:t>Production of Fermented Foods by Bacteria and Yeast (</a:t>
            </a:r>
            <a:r>
              <a:rPr lang="en-US" sz="2800" i="1" dirty="0">
                <a:solidFill>
                  <a:srgbClr val="6342EE"/>
                </a:solidFill>
              </a:rPr>
              <a:t>Saccharomyces</a:t>
            </a:r>
            <a:r>
              <a:rPr lang="en-US" sz="2800" dirty="0">
                <a:solidFill>
                  <a:srgbClr val="6342EE"/>
                </a:solidFill>
              </a:rPr>
              <a:t>)</a:t>
            </a:r>
            <a:endParaRPr lang="en-IN" sz="2800" dirty="0">
              <a:solidFill>
                <a:srgbClr val="6342EE"/>
              </a:solidFill>
            </a:endParaRPr>
          </a:p>
        </p:txBody>
      </p:sp>
    </p:spTree>
    <p:extLst>
      <p:ext uri="{BB962C8B-B14F-4D97-AF65-F5344CB8AC3E}">
        <p14:creationId xmlns:p14="http://schemas.microsoft.com/office/powerpoint/2010/main" val="2887135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6A72A3-9E37-4D4D-988F-67F718FF828D}"/>
              </a:ext>
            </a:extLst>
          </p:cNvPr>
          <p:cNvPicPr>
            <a:picLocks noChangeAspect="1"/>
          </p:cNvPicPr>
          <p:nvPr/>
        </p:nvPicPr>
        <p:blipFill>
          <a:blip r:embed="rId2"/>
          <a:stretch>
            <a:fillRect/>
          </a:stretch>
        </p:blipFill>
        <p:spPr>
          <a:xfrm>
            <a:off x="886121" y="881062"/>
            <a:ext cx="10586300" cy="5830823"/>
          </a:xfrm>
          <a:prstGeom prst="rect">
            <a:avLst/>
          </a:prstGeom>
        </p:spPr>
      </p:pic>
      <p:sp>
        <p:nvSpPr>
          <p:cNvPr id="3" name="Rectangle 2">
            <a:extLst>
              <a:ext uri="{FF2B5EF4-FFF2-40B4-BE49-F238E27FC236}">
                <a16:creationId xmlns:a16="http://schemas.microsoft.com/office/drawing/2014/main" id="{9023D904-C385-4A24-94B0-7107BE188B1B}"/>
              </a:ext>
            </a:extLst>
          </p:cNvPr>
          <p:cNvSpPr/>
          <p:nvPr/>
        </p:nvSpPr>
        <p:spPr>
          <a:xfrm>
            <a:off x="4242500" y="237185"/>
            <a:ext cx="4333174" cy="523220"/>
          </a:xfrm>
          <a:prstGeom prst="rect">
            <a:avLst/>
          </a:prstGeom>
        </p:spPr>
        <p:txBody>
          <a:bodyPr wrap="none">
            <a:spAutoFit/>
          </a:bodyPr>
          <a:lstStyle/>
          <a:p>
            <a:r>
              <a:rPr lang="en-CA" sz="2800" dirty="0">
                <a:solidFill>
                  <a:srgbClr val="6342EE"/>
                </a:solidFill>
                <a:cs typeface="Calibri"/>
              </a:rPr>
              <a:t>Design of an Ideal fermenter</a:t>
            </a:r>
            <a:endParaRPr lang="en-IN" sz="2800" dirty="0">
              <a:solidFill>
                <a:srgbClr val="6342EE"/>
              </a:solidFill>
            </a:endParaRPr>
          </a:p>
        </p:txBody>
      </p:sp>
    </p:spTree>
    <p:extLst>
      <p:ext uri="{BB962C8B-B14F-4D97-AF65-F5344CB8AC3E}">
        <p14:creationId xmlns:p14="http://schemas.microsoft.com/office/powerpoint/2010/main" val="662584742"/>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2387</TotalTime>
  <Words>1856</Words>
  <Application>Microsoft Office PowerPoint</Application>
  <PresentationFormat>Widescreen</PresentationFormat>
  <Paragraphs>113</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Algerian</vt:lpstr>
      <vt:lpstr>Arial</vt:lpstr>
      <vt:lpstr>Arial</vt:lpstr>
      <vt:lpstr>Calibri</vt:lpstr>
      <vt:lpstr>Helvetica Neue</vt:lpstr>
      <vt:lpstr>Times New Roman</vt:lpstr>
      <vt:lpstr>Tw Cen MT</vt:lpstr>
      <vt:lpstr>Wingdings</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Rakesh Kumar</dc:creator>
  <cp:lastModifiedBy>Rakesh Kumar</cp:lastModifiedBy>
  <cp:revision>253</cp:revision>
  <dcterms:created xsi:type="dcterms:W3CDTF">2020-03-24T12:41:27Z</dcterms:created>
  <dcterms:modified xsi:type="dcterms:W3CDTF">2020-05-16T05:07:04Z</dcterms:modified>
</cp:coreProperties>
</file>